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42" Type="http://schemas.openxmlformats.org/officeDocument/2006/relationships/slide" Target="slides/slide30.xml"/><Relationship Id="rId47" Type="http://schemas.openxmlformats.org/officeDocument/2006/relationships/slide" Target="slides/slide35.xml"/><Relationship Id="rId21" Type="http://schemas.openxmlformats.org/officeDocument/2006/relationships/slide" Target="slides/slide9.xml"/><Relationship Id="rId84" Type="http://schemas.openxmlformats.org/officeDocument/2006/relationships/slide" Target="slides/slide72.xml"/><Relationship Id="rId89" Type="http://schemas.openxmlformats.org/officeDocument/2006/relationships/slide" Target="slides/slide77.xml"/><Relationship Id="rId63" Type="http://schemas.openxmlformats.org/officeDocument/2006/relationships/slide" Target="slides/slide51.xml"/><Relationship Id="rId68" Type="http://schemas.openxmlformats.org/officeDocument/2006/relationships/slide" Target="slides/slide56.xml"/><Relationship Id="rId16" Type="http://schemas.openxmlformats.org/officeDocument/2006/relationships/slide" Target="slides/slide4.xml"/><Relationship Id="rId32" Type="http://schemas.openxmlformats.org/officeDocument/2006/relationships/slide" Target="slides/slide20.xml"/><Relationship Id="rId37" Type="http://schemas.openxmlformats.org/officeDocument/2006/relationships/slide" Target="slides/slide25.xml"/><Relationship Id="rId11" Type="http://schemas.openxmlformats.org/officeDocument/2006/relationships/slideMaster" Target="slideMasters/slideMaster8.xml"/><Relationship Id="rId74" Type="http://schemas.openxmlformats.org/officeDocument/2006/relationships/slide" Target="slides/slide62.xml"/><Relationship Id="rId79" Type="http://schemas.openxmlformats.org/officeDocument/2006/relationships/slide" Target="slides/slide67.xml"/><Relationship Id="rId53" Type="http://schemas.openxmlformats.org/officeDocument/2006/relationships/slide" Target="slides/slide41.xml"/><Relationship Id="rId58" Type="http://schemas.openxmlformats.org/officeDocument/2006/relationships/slide" Target="slides/slide46.xml"/><Relationship Id="rId95" Type="http://schemas.openxmlformats.org/officeDocument/2006/relationships/slide" Target="slides/slide83.xml"/><Relationship Id="rId90" Type="http://schemas.openxmlformats.org/officeDocument/2006/relationships/slide" Target="slides/slide78.xml"/><Relationship Id="rId5" Type="http://schemas.openxmlformats.org/officeDocument/2006/relationships/slideMaster" Target="slideMasters/slideMaster2.xml"/><Relationship Id="rId43" Type="http://schemas.openxmlformats.org/officeDocument/2006/relationships/slide" Target="slides/slide31.xml"/><Relationship Id="rId48" Type="http://schemas.openxmlformats.org/officeDocument/2006/relationships/slide" Target="slides/slide36.xml"/><Relationship Id="rId22" Type="http://schemas.openxmlformats.org/officeDocument/2006/relationships/slide" Target="slides/slide10.xml"/><Relationship Id="rId27" Type="http://schemas.openxmlformats.org/officeDocument/2006/relationships/slide" Target="slides/slide15.xml"/><Relationship Id="rId64" Type="http://schemas.openxmlformats.org/officeDocument/2006/relationships/slide" Target="slides/slide52.xml"/><Relationship Id="rId69" Type="http://schemas.openxmlformats.org/officeDocument/2006/relationships/slide" Target="slides/slide57.xml"/><Relationship Id="rId85" Type="http://schemas.openxmlformats.org/officeDocument/2006/relationships/slide" Target="slides/slide73.xml"/><Relationship Id="rId80" Type="http://schemas.openxmlformats.org/officeDocument/2006/relationships/slide" Target="slides/slide68.xml"/><Relationship Id="rId46" Type="http://schemas.openxmlformats.org/officeDocument/2006/relationships/slide" Target="slides/slide34.xml"/><Relationship Id="rId33" Type="http://schemas.openxmlformats.org/officeDocument/2006/relationships/slide" Target="slides/slide21.xml"/><Relationship Id="rId38" Type="http://schemas.openxmlformats.org/officeDocument/2006/relationships/slide" Target="slides/slide26.xml"/><Relationship Id="rId25" Type="http://schemas.openxmlformats.org/officeDocument/2006/relationships/slide" Target="slides/slide13.xml"/><Relationship Id="rId12" Type="http://schemas.openxmlformats.org/officeDocument/2006/relationships/notesMaster" Target="notesMasters/notesMaster1.xml"/><Relationship Id="rId17" Type="http://schemas.openxmlformats.org/officeDocument/2006/relationships/slide" Target="slides/slide5.xml"/><Relationship Id="rId67" Type="http://schemas.openxmlformats.org/officeDocument/2006/relationships/slide" Target="slides/slide55.xml"/><Relationship Id="rId59" Type="http://schemas.openxmlformats.org/officeDocument/2006/relationships/slide" Target="slides/slide47.xml"/><Relationship Id="rId41" Type="http://schemas.openxmlformats.org/officeDocument/2006/relationships/slide" Target="slides/slide29.xml"/><Relationship Id="rId20" Type="http://schemas.openxmlformats.org/officeDocument/2006/relationships/slide" Target="slides/slide8.xml"/><Relationship Id="rId96" Type="http://schemas.openxmlformats.org/officeDocument/2006/relationships/slide" Target="slides/slide84.xml"/><Relationship Id="rId91" Type="http://schemas.openxmlformats.org/officeDocument/2006/relationships/slide" Target="slides/slide79.xml"/><Relationship Id="rId83" Type="http://schemas.openxmlformats.org/officeDocument/2006/relationships/slide" Target="slides/slide71.xml"/><Relationship Id="rId88" Type="http://schemas.openxmlformats.org/officeDocument/2006/relationships/slide" Target="slides/slide76.xml"/><Relationship Id="rId75" Type="http://schemas.openxmlformats.org/officeDocument/2006/relationships/slide" Target="slides/slide63.xml"/><Relationship Id="rId70" Type="http://schemas.openxmlformats.org/officeDocument/2006/relationships/slide" Target="slides/slide58.xml"/><Relationship Id="rId62" Type="http://schemas.openxmlformats.org/officeDocument/2006/relationships/slide" Target="slides/slide50.xml"/><Relationship Id="rId54" Type="http://schemas.openxmlformats.org/officeDocument/2006/relationships/slide" Target="slides/slide42.xml"/><Relationship Id="rId1" Type="http://schemas.openxmlformats.org/officeDocument/2006/relationships/theme" Target="theme/theme8.xml"/><Relationship Id="rId6" Type="http://schemas.openxmlformats.org/officeDocument/2006/relationships/slideMaster" Target="slideMasters/slideMaster3.xml"/><Relationship Id="rId49" Type="http://schemas.openxmlformats.org/officeDocument/2006/relationships/slide" Target="slides/slide37.xml"/><Relationship Id="rId36" Type="http://schemas.openxmlformats.org/officeDocument/2006/relationships/slide" Target="slides/slide24.xml"/><Relationship Id="rId23" Type="http://schemas.openxmlformats.org/officeDocument/2006/relationships/slide" Target="slides/slide11.xml"/><Relationship Id="rId28" Type="http://schemas.openxmlformats.org/officeDocument/2006/relationships/slide" Target="slides/slide16.xml"/><Relationship Id="rId15" Type="http://schemas.openxmlformats.org/officeDocument/2006/relationships/slide" Target="slides/slide3.xml"/><Relationship Id="rId57" Type="http://schemas.openxmlformats.org/officeDocument/2006/relationships/slide" Target="slides/slide45.xml"/><Relationship Id="rId44" Type="http://schemas.openxmlformats.org/officeDocument/2006/relationships/slide" Target="slides/slide32.xml"/><Relationship Id="rId31" Type="http://schemas.openxmlformats.org/officeDocument/2006/relationships/slide" Target="slides/slide19.xml"/><Relationship Id="rId94" Type="http://schemas.openxmlformats.org/officeDocument/2006/relationships/slide" Target="slides/slide82.xml"/><Relationship Id="rId10" Type="http://schemas.openxmlformats.org/officeDocument/2006/relationships/slideMaster" Target="slideMasters/slideMaster7.xml"/><Relationship Id="rId86" Type="http://schemas.openxmlformats.org/officeDocument/2006/relationships/slide" Target="slides/slide74.xml"/><Relationship Id="rId81" Type="http://schemas.openxmlformats.org/officeDocument/2006/relationships/slide" Target="slides/slide69.xml"/><Relationship Id="rId73" Type="http://schemas.openxmlformats.org/officeDocument/2006/relationships/slide" Target="slides/slide61.xml"/><Relationship Id="rId78" Type="http://schemas.openxmlformats.org/officeDocument/2006/relationships/slide" Target="slides/slide66.xml"/><Relationship Id="rId65" Type="http://schemas.openxmlformats.org/officeDocument/2006/relationships/slide" Target="slides/slide53.xml"/><Relationship Id="rId60" Type="http://schemas.openxmlformats.org/officeDocument/2006/relationships/slide" Target="slides/slide48.xml"/><Relationship Id="rId52" Type="http://schemas.openxmlformats.org/officeDocument/2006/relationships/slide" Target="slides/slide40.xml"/><Relationship Id="rId99" Type="http://schemas.openxmlformats.org/officeDocument/2006/relationships/customXml" Target="../customXml/item1.xml"/><Relationship Id="rId101"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Master" Target="slideMasters/slideMaster6.xml"/><Relationship Id="rId39" Type="http://schemas.openxmlformats.org/officeDocument/2006/relationships/slide" Target="slides/slide27.xml"/><Relationship Id="rId13" Type="http://schemas.openxmlformats.org/officeDocument/2006/relationships/slide" Target="slides/slide1.xml"/><Relationship Id="rId18" Type="http://schemas.openxmlformats.org/officeDocument/2006/relationships/slide" Target="slides/slide6.xml"/><Relationship Id="rId34" Type="http://schemas.openxmlformats.org/officeDocument/2006/relationships/slide" Target="slides/slide22.xml"/><Relationship Id="rId97" Type="http://schemas.openxmlformats.org/officeDocument/2006/relationships/slide" Target="slides/slide85.xml"/><Relationship Id="rId76" Type="http://schemas.openxmlformats.org/officeDocument/2006/relationships/slide" Target="slides/slide64.xml"/><Relationship Id="rId50" Type="http://schemas.openxmlformats.org/officeDocument/2006/relationships/slide" Target="slides/slide38.xml"/><Relationship Id="rId55" Type="http://schemas.openxmlformats.org/officeDocument/2006/relationships/slide" Target="slides/slide43.xml"/><Relationship Id="rId92" Type="http://schemas.openxmlformats.org/officeDocument/2006/relationships/slide" Target="slides/slide80.xml"/><Relationship Id="rId7" Type="http://schemas.openxmlformats.org/officeDocument/2006/relationships/slideMaster" Target="slideMasters/slideMaster4.xml"/><Relationship Id="rId71" Type="http://schemas.openxmlformats.org/officeDocument/2006/relationships/slide" Target="slides/slide59.xml"/><Relationship Id="rId29" Type="http://schemas.openxmlformats.org/officeDocument/2006/relationships/slide" Target="slides/slide17.xml"/><Relationship Id="rId2" Type="http://schemas.openxmlformats.org/officeDocument/2006/relationships/viewProps" Target="viewProps.xml"/><Relationship Id="rId40" Type="http://schemas.openxmlformats.org/officeDocument/2006/relationships/slide" Target="slides/slide28.xml"/><Relationship Id="rId45" Type="http://schemas.openxmlformats.org/officeDocument/2006/relationships/slide" Target="slides/slide33.xml"/><Relationship Id="rId24" Type="http://schemas.openxmlformats.org/officeDocument/2006/relationships/slide" Target="slides/slide12.xml"/><Relationship Id="rId87" Type="http://schemas.openxmlformats.org/officeDocument/2006/relationships/slide" Target="slides/slide75.xml"/><Relationship Id="rId66" Type="http://schemas.openxmlformats.org/officeDocument/2006/relationships/slide" Target="slides/slide54.xml"/><Relationship Id="rId82" Type="http://schemas.openxmlformats.org/officeDocument/2006/relationships/slide" Target="slides/slide70.xml"/><Relationship Id="rId61" Type="http://schemas.openxmlformats.org/officeDocument/2006/relationships/slide" Target="slides/slide49.xml"/><Relationship Id="rId19" Type="http://schemas.openxmlformats.org/officeDocument/2006/relationships/slide" Target="slides/slide7.xml"/><Relationship Id="rId30" Type="http://schemas.openxmlformats.org/officeDocument/2006/relationships/slide" Target="slides/slide18.xml"/><Relationship Id="rId35" Type="http://schemas.openxmlformats.org/officeDocument/2006/relationships/slide" Target="slides/slide23.xml"/><Relationship Id="rId14" Type="http://schemas.openxmlformats.org/officeDocument/2006/relationships/slide" Target="slides/slide2.xml"/><Relationship Id="rId77" Type="http://schemas.openxmlformats.org/officeDocument/2006/relationships/slide" Target="slides/slide65.xml"/><Relationship Id="rId56" Type="http://schemas.openxmlformats.org/officeDocument/2006/relationships/slide" Target="slides/slide44.xml"/><Relationship Id="rId100" Type="http://schemas.openxmlformats.org/officeDocument/2006/relationships/customXml" Target="../customXml/item2.xml"/><Relationship Id="rId98" Type="http://schemas.openxmlformats.org/officeDocument/2006/relationships/slide" Target="slides/slide86.xml"/><Relationship Id="rId93" Type="http://schemas.openxmlformats.org/officeDocument/2006/relationships/slide" Target="slides/slide81.xml"/><Relationship Id="rId8" Type="http://schemas.openxmlformats.org/officeDocument/2006/relationships/slideMaster" Target="slideMasters/slideMaster5.xml"/><Relationship Id="rId72" Type="http://schemas.openxmlformats.org/officeDocument/2006/relationships/slide" Target="slides/slide60.xml"/><Relationship Id="rId51" Type="http://schemas.openxmlformats.org/officeDocument/2006/relationships/slide" Target="slides/slide39.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cap="none" strike="noStrike">
                <a:solidFill>
                  <a:srgbClr val="000000"/>
                </a:solidFill>
                <a:latin typeface="Twentieth Century"/>
                <a:ea typeface="Twentieth Century"/>
                <a:cs typeface="Twentieth Century"/>
                <a:sym typeface="Twentieth Century"/>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5" name="Google Shape;22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3" name="Google Shape;23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1" name="Google Shape;24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8" name="Google Shape;25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6" name="Google Shape;26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4" name="Google Shape;27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2" name="Google Shape;28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0" name="Google Shape;29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0" name="Google Shape;30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8" name="Google Shape;30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6" name="Google Shape;31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4" name="Google Shape;32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2" name="Google Shape;16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0" name="Google Shape;17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8" name="Google Shape;17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6" name="Google Shape;18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4" name="Google Shape;19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0" name="Google Shape;21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wentieth Century"/>
              <a:buNone/>
            </a:pPr>
            <a:fld id="{00000000-1234-1234-1234-123412341234}" type="slidenum">
              <a:rPr b="0" i="0" lang="en-US" sz="1200" u="none">
                <a:solidFill>
                  <a:srgbClr val="000000"/>
                </a:solidFill>
                <a:latin typeface="Twentieth Century"/>
                <a:ea typeface="Twentieth Century"/>
                <a:cs typeface="Twentieth Century"/>
                <a:sym typeface="Twentieth Century"/>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 name="Google Shape;21;p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6" name="Shape 126"/>
        <p:cNvGrpSpPr/>
        <p:nvPr/>
      </p:nvGrpSpPr>
      <p:grpSpPr>
        <a:xfrm>
          <a:off x="0" y="0"/>
          <a:ext cx="0" cy="0"/>
          <a:chOff x="0" y="0"/>
          <a:chExt cx="0" cy="0"/>
        </a:xfrm>
      </p:grpSpPr>
      <p:sp>
        <p:nvSpPr>
          <p:cNvPr id="127" name="Google Shape;127;p17"/>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8" name="Google Shape;128;p17"/>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p:nvPr>
            <p:ph idx="2" type="pic"/>
          </p:nvPr>
        </p:nvSpPr>
        <p:spPr>
          <a:xfrm>
            <a:off x="1560576" y="0"/>
            <a:ext cx="7583424" cy="4568952"/>
          </a:xfrm>
          <a:prstGeom prst="rect">
            <a:avLst/>
          </a:prstGeom>
          <a:solidFill>
            <a:srgbClr val="DCE5EE"/>
          </a:solidFill>
          <a:ln>
            <a:noFill/>
          </a:ln>
        </p:spPr>
      </p:sp>
      <p:sp>
        <p:nvSpPr>
          <p:cNvPr id="130" name="Google Shape;130;p17"/>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32" name="Google Shape;132;p17"/>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2" name="Shape 142"/>
        <p:cNvGrpSpPr/>
        <p:nvPr/>
      </p:nvGrpSpPr>
      <p:grpSpPr>
        <a:xfrm>
          <a:off x="0" y="0"/>
          <a:ext cx="0" cy="0"/>
          <a:chOff x="0" y="0"/>
          <a:chExt cx="0" cy="0"/>
        </a:xfrm>
      </p:grpSpPr>
      <p:sp>
        <p:nvSpPr>
          <p:cNvPr id="143" name="Google Shape;143;p19"/>
          <p:cNvSpPr txBox="1"/>
          <p:nvPr>
            <p:ph type="title"/>
          </p:nvPr>
        </p:nvSpPr>
        <p:spPr>
          <a:xfrm rot="5400000">
            <a:off x="4823619" y="2339181"/>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9"/>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5" name="Google Shape;145;p19"/>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9"/>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rot="5400000">
            <a:off x="2426494" y="-213519"/>
            <a:ext cx="4525962"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 name="Shape 35"/>
        <p:cNvGrpSpPr/>
        <p:nvPr/>
      </p:nvGrpSpPr>
      <p:grpSpPr>
        <a:xfrm>
          <a:off x="0" y="0"/>
          <a:ext cx="0" cy="0"/>
          <a:chOff x="0" y="0"/>
          <a:chExt cx="0" cy="0"/>
        </a:xfrm>
      </p:grpSpPr>
      <p:sp>
        <p:nvSpPr>
          <p:cNvPr id="36" name="Google Shape;36;p5"/>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5"/>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7"/>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4" name="Google Shape;54;p7"/>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6" name="Shape 66"/>
        <p:cNvGrpSpPr/>
        <p:nvPr/>
      </p:nvGrpSpPr>
      <p:grpSpPr>
        <a:xfrm>
          <a:off x="0" y="0"/>
          <a:ext cx="0" cy="0"/>
          <a:chOff x="0" y="0"/>
          <a:chExt cx="0" cy="0"/>
        </a:xfrm>
      </p:grpSpPr>
      <p:sp>
        <p:nvSpPr>
          <p:cNvPr id="67" name="Google Shape;67;p9"/>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9"/>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9"/>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1"/>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1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13"/>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13"/>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3"/>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13"/>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1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2" name="Shape 112"/>
        <p:cNvGrpSpPr/>
        <p:nvPr/>
      </p:nvGrpSpPr>
      <p:grpSpPr>
        <a:xfrm>
          <a:off x="0" y="0"/>
          <a:ext cx="0" cy="0"/>
          <a:chOff x="0" y="0"/>
          <a:chExt cx="0" cy="0"/>
        </a:xfrm>
      </p:grpSpPr>
      <p:sp>
        <p:nvSpPr>
          <p:cNvPr id="113" name="Google Shape;113;p1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5"/>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6.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0.xml"/><Relationship Id="rId3"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5" name="Google Shape;15;p1"/>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6" name="Google Shape;16;p1"/>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7" name="Google Shape;17;p1"/>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2" name="Shape 42"/>
        <p:cNvGrpSpPr/>
        <p:nvPr/>
      </p:nvGrpSpPr>
      <p:grpSpPr>
        <a:xfrm>
          <a:off x="0" y="0"/>
          <a:ext cx="0" cy="0"/>
          <a:chOff x="0" y="0"/>
          <a:chExt cx="0" cy="0"/>
        </a:xfrm>
      </p:grpSpPr>
      <p:sp>
        <p:nvSpPr>
          <p:cNvPr id="43" name="Google Shape;43;p6"/>
          <p:cNvSpPr txBox="1"/>
          <p:nvPr/>
        </p:nvSpPr>
        <p:spPr>
          <a:xfrm>
            <a:off x="0" y="5970587"/>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wentieth Century"/>
              <a:ea typeface="Twentieth Century"/>
              <a:cs typeface="Twentieth Century"/>
              <a:sym typeface="Twentieth Century"/>
            </a:endParaRPr>
          </a:p>
        </p:txBody>
      </p:sp>
      <p:sp>
        <p:nvSpPr>
          <p:cNvPr id="44" name="Google Shape;44;p6"/>
          <p:cNvSpPr txBox="1"/>
          <p:nvPr/>
        </p:nvSpPr>
        <p:spPr>
          <a:xfrm>
            <a:off x="-9525" y="6053137"/>
            <a:ext cx="2249487"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wentieth Century"/>
              <a:ea typeface="Twentieth Century"/>
              <a:cs typeface="Twentieth Century"/>
              <a:sym typeface="Twentieth Century"/>
            </a:endParaRPr>
          </a:p>
        </p:txBody>
      </p:sp>
      <p:sp>
        <p:nvSpPr>
          <p:cNvPr id="45" name="Google Shape;45;p6"/>
          <p:cNvSpPr txBox="1"/>
          <p:nvPr/>
        </p:nvSpPr>
        <p:spPr>
          <a:xfrm>
            <a:off x="2359025" y="6043612"/>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wentieth Century"/>
              <a:ea typeface="Twentieth Century"/>
              <a:cs typeface="Twentieth Century"/>
              <a:sym typeface="Twentieth Century"/>
            </a:endParaRPr>
          </a:p>
        </p:txBody>
      </p:sp>
      <p:sp>
        <p:nvSpPr>
          <p:cNvPr id="46" name="Google Shape;46;p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47" name="Google Shape;47;p6"/>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48" name="Google Shape;48;p6"/>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2000" u="none">
                <a:solidFill>
                  <a:srgbClr val="FFFFFF"/>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6"/>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6"/>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chemeClr val="lt2"/>
              </a:buClr>
              <a:buSzPts val="1400"/>
              <a:buFont typeface="Twentieth Century"/>
              <a:buNone/>
              <a:defRPr b="1" i="0" sz="1400" u="non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59" name="Google Shape;59;p8"/>
          <p:cNvSpPr txBox="1"/>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60" name="Google Shape;60;p8"/>
          <p:cNvSpPr txBox="1"/>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61" name="Google Shape;61;p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62" name="Google Shape;62;p8"/>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63" name="Google Shape;63;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64" name="Google Shape;64;p8"/>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FFFFFF"/>
              </a:buClr>
              <a:buSzPts val="2400"/>
              <a:buFont typeface="Twentieth Century"/>
              <a:buNone/>
              <a:defRPr b="1" i="0" sz="2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65" name="Google Shape;65;p8"/>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0"/>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74" name="Google Shape;74;p10"/>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75" name="Google Shape;75;p10"/>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76" name="Google Shape;76;p1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77" name="Google Shape;77;p10"/>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78" name="Google Shape;78;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9" name="Google Shape;79;p10"/>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80" name="Google Shape;80;p10"/>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2"/>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90" name="Google Shape;90;p12"/>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91" name="Google Shape;91;p12"/>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92" name="Google Shape;92;p1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93" name="Google Shape;93;p12"/>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94" name="Google Shape;94;p1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5" name="Google Shape;95;p12"/>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96" name="Google Shape;96;p12"/>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08" name="Google Shape;108;p14"/>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9" name="Google Shape;109;p1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0" name="Google Shape;110;p14"/>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1" name="Google Shape;111;p14"/>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chemeClr val="dk2"/>
              </a:buClr>
              <a:buSzPts val="1400"/>
              <a:buFont typeface="Twentieth Century"/>
              <a:buNone/>
              <a:defRPr b="1" i="0" sz="1400" u="non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6" name="Shape 116"/>
        <p:cNvGrpSpPr/>
        <p:nvPr/>
      </p:nvGrpSpPr>
      <p:grpSpPr>
        <a:xfrm>
          <a:off x="0" y="0"/>
          <a:ext cx="0" cy="0"/>
          <a:chOff x="0" y="0"/>
          <a:chExt cx="0" cy="0"/>
        </a:xfrm>
      </p:grpSpPr>
      <p:sp>
        <p:nvSpPr>
          <p:cNvPr id="117" name="Google Shape;117;p16"/>
          <p:cNvSpPr txBox="1"/>
          <p:nvPr/>
        </p:nvSpPr>
        <p:spPr>
          <a:xfrm>
            <a:off x="-9525" y="4572000"/>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18" name="Google Shape;118;p16"/>
          <p:cNvSpPr txBox="1"/>
          <p:nvPr/>
        </p:nvSpPr>
        <p:spPr>
          <a:xfrm>
            <a:off x="-9525" y="4664075"/>
            <a:ext cx="1463675"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19" name="Google Shape;119;p16"/>
          <p:cNvSpPr txBox="1"/>
          <p:nvPr/>
        </p:nvSpPr>
        <p:spPr>
          <a:xfrm>
            <a:off x="1544637" y="4654550"/>
            <a:ext cx="7599362" cy="7127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20" name="Google Shape;120;p16"/>
          <p:cNvSpPr txBox="1"/>
          <p:nvPr/>
        </p:nvSpPr>
        <p:spPr>
          <a:xfrm>
            <a:off x="1447800" y="0"/>
            <a:ext cx="100012"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21" name="Google Shape;121;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22" name="Google Shape;122;p16"/>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3" name="Google Shape;123;p16"/>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4" name="Google Shape;124;p16"/>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FFFFFF"/>
              </a:buClr>
              <a:buSzPts val="2800"/>
              <a:buFont typeface="Twentieth Century"/>
              <a:buNone/>
              <a:defRPr b="1" i="0" sz="28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125" name="Google Shape;125;p16"/>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8"/>
          <p:cNvSpPr txBox="1"/>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35" name="Google Shape;135;p18"/>
          <p:cNvSpPr txBox="1"/>
          <p:nvPr/>
        </p:nvSpPr>
        <p:spPr>
          <a:xfrm>
            <a:off x="6142037"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36" name="Google Shape;136;p18"/>
          <p:cNvSpPr txBox="1"/>
          <p:nvPr/>
        </p:nvSpPr>
        <p:spPr>
          <a:xfrm>
            <a:off x="6142037"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37" name="Google Shape;137;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38" name="Google Shape;138;p18"/>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9" name="Google Shape;139;p18"/>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0" name="Google Shape;140;p18"/>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1" name="Google Shape;141;p18"/>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FFFFFF"/>
              </a:buClr>
              <a:buSzPts val="1400"/>
              <a:buFont typeface="Twentieth Century"/>
              <a:buNone/>
              <a:defRPr b="1" i="0"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en.wikipedia.org/wiki/Java_Collectio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docs.oracle.com/javase/7/docs/api/java/lang/Class.html" TargetMode="External"/><Relationship Id="rId4" Type="http://schemas.openxmlformats.org/officeDocument/2006/relationships/hyperlink" Target="http://docs.oracle.com/javase/7/docs/api/java/lang/reflect/ReflectPermission.html" TargetMode="External"/><Relationship Id="rId5" Type="http://schemas.openxmlformats.org/officeDocument/2006/relationships/hyperlink" Target="http://docs.oracle.com/javase/7/docs/api/java/lang/reflect/package-summary.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676400" y="381000"/>
            <a:ext cx="44958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Generic in java</a:t>
            </a:r>
            <a:endParaRPr/>
          </a:p>
        </p:txBody>
      </p:sp>
      <p:sp>
        <p:nvSpPr>
          <p:cNvPr id="153" name="Google Shape;153;p20"/>
          <p:cNvSpPr txBox="1"/>
          <p:nvPr>
            <p:ph idx="1" type="body"/>
          </p:nvPr>
        </p:nvSpPr>
        <p:spPr>
          <a:xfrm>
            <a:off x="533400" y="1905000"/>
            <a:ext cx="8156575" cy="34290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They allow "a type or method to operate on objects of various types while providing compile-time type safety.“</a:t>
            </a:r>
            <a:endParaRPr/>
          </a:p>
          <a:p>
            <a:pPr indent="-208597" lvl="0" marL="319087" marR="0" rtl="0" algn="l">
              <a:lnSpc>
                <a:spcPct val="100000"/>
              </a:lnSpc>
              <a:spcBef>
                <a:spcPts val="700"/>
              </a:spcBef>
              <a:spcAft>
                <a:spcPts val="0"/>
              </a:spcAft>
              <a:buClr>
                <a:schemeClr val="accent2"/>
              </a:buClr>
              <a:buSzPts val="1740"/>
              <a:buFont typeface="Noto Sans Symbols"/>
              <a:buNone/>
            </a:pPr>
            <a:r>
              <a:t/>
            </a:r>
            <a:endParaRPr b="0" baseline="30000" i="0" sz="2900" u="none" cap="none" strike="noStrik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 A common use of this feature is when using a </a:t>
            </a:r>
            <a:r>
              <a:rPr b="0" i="0" lang="en-US" sz="2900" u="sng" cap="none" strike="noStrike">
                <a:solidFill>
                  <a:schemeClr val="hlink"/>
                </a:solidFill>
                <a:latin typeface="Twentieth Century"/>
                <a:ea typeface="Twentieth Century"/>
                <a:cs typeface="Twentieth Century"/>
                <a:sym typeface="Twentieth Century"/>
                <a:hlinkClick r:id="rId3"/>
              </a:rPr>
              <a:t>Java Collection</a:t>
            </a:r>
            <a:r>
              <a:rPr b="0" i="0" lang="en-US" sz="2900" u="none" cap="none" strike="noStrike">
                <a:solidFill>
                  <a:schemeClr val="dk1"/>
                </a:solidFill>
                <a:latin typeface="Twentieth Century"/>
                <a:ea typeface="Twentieth Century"/>
                <a:cs typeface="Twentieth Century"/>
                <a:sym typeface="Twentieth Century"/>
              </a:rPr>
              <a:t> that can hold objects of any type, to specify the specific type of object stored in 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Example </a:t>
            </a:r>
            <a:endParaRPr/>
          </a:p>
        </p:txBody>
      </p:sp>
      <p:sp>
        <p:nvSpPr>
          <p:cNvPr id="222" name="Google Shape;222;p29"/>
          <p:cNvSpPr txBox="1"/>
          <p:nvPr>
            <p:ph idx="1" type="body"/>
          </p:nvPr>
        </p:nvSpPr>
        <p:spPr>
          <a:xfrm>
            <a:off x="228600" y="1447800"/>
            <a:ext cx="7010400" cy="5410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class generic1&lt;t&gt;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t a,b;</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public t sum(t x, t y)             {    return x ;   }</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public generic1()                {	System.out.println("default");}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public static void main(String ar[])</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generic1 &lt;Float&gt; c[]= new generic1[3];</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c[0]=new generic1();</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c[1]=new generic1();</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System.out.println(c[0].sum(20.22f,30.22f));</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wentieth Century"/>
                <a:ea typeface="Twentieth Century"/>
                <a:cs typeface="Twentieth Century"/>
                <a:sym typeface="Twentieth Century"/>
              </a:rPr>
              <a:t>}}</a:t>
            </a:r>
            <a:endParaRPr/>
          </a:p>
          <a:p>
            <a:pPr indent="-242888" lvl="0" marL="319088" marR="0" rtl="0" algn="l">
              <a:spcBef>
                <a:spcPts val="700"/>
              </a:spcBef>
              <a:spcAft>
                <a:spcPts val="0"/>
              </a:spcAft>
              <a:buClr>
                <a:schemeClr val="accent2"/>
              </a:buClr>
              <a:buSzPts val="1200"/>
              <a:buFont typeface="Noto Sans Symbols"/>
              <a:buNone/>
            </a:pPr>
            <a:r>
              <a:t/>
            </a:r>
            <a:endParaRPr b="0" i="0" sz="20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0" y="0"/>
            <a:ext cx="9067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600"/>
              <a:buFont typeface="Twentieth Century"/>
              <a:buNone/>
            </a:pPr>
            <a:r>
              <a:rPr b="0" i="0" lang="en-US" sz="2600" u="none">
                <a:solidFill>
                  <a:schemeClr val="dk2"/>
                </a:solidFill>
                <a:latin typeface="Twentieth Century"/>
                <a:ea typeface="Twentieth Century"/>
                <a:cs typeface="Twentieth Century"/>
                <a:sym typeface="Twentieth Century"/>
              </a:rPr>
              <a:t>A Generic Constructor Name Has No Type Parameter!!!</a:t>
            </a:r>
            <a:endParaRPr/>
          </a:p>
        </p:txBody>
      </p:sp>
      <p:sp>
        <p:nvSpPr>
          <p:cNvPr id="229" name="Google Shape;229;p30"/>
          <p:cNvSpPr txBox="1"/>
          <p:nvPr>
            <p:ph idx="1" type="body"/>
          </p:nvPr>
        </p:nvSpPr>
        <p:spPr>
          <a:xfrm>
            <a:off x="0" y="838200"/>
            <a:ext cx="8991600" cy="5486400"/>
          </a:xfrm>
          <a:prstGeom prst="rect">
            <a:avLst/>
          </a:prstGeom>
          <a:noFill/>
          <a:ln>
            <a:noFill/>
          </a:ln>
        </p:spPr>
        <p:txBody>
          <a:bodyPr anchorCtr="0" anchor="t" bIns="45700" lIns="91425" spcFirstLastPara="1" rIns="91425" wrap="square" tIns="45700">
            <a:noAutofit/>
          </a:bodyPr>
          <a:lstStyle/>
          <a:p>
            <a:pPr indent="-242886" lvl="0" marL="319087" rtl="0" algn="l">
              <a:lnSpc>
                <a:spcPct val="80000"/>
              </a:lnSpc>
              <a:spcBef>
                <a:spcPts val="0"/>
              </a:spcBef>
              <a:spcAft>
                <a:spcPts val="0"/>
              </a:spcAft>
              <a:buClr>
                <a:schemeClr val="accent2"/>
              </a:buClr>
              <a:buSzPts val="1200"/>
              <a:buFont typeface="Noto Sans Symbols"/>
              <a:buNone/>
            </a:pPr>
            <a:r>
              <a:t/>
            </a:r>
            <a:endParaRPr b="0" i="0" sz="2000" u="none">
              <a:solidFill>
                <a:schemeClr val="dk1"/>
              </a:solidFill>
              <a:latin typeface="Twentieth Century"/>
              <a:ea typeface="Twentieth Century"/>
              <a:cs typeface="Twentieth Century"/>
              <a:sym typeface="Twentieth Century"/>
            </a:endParaRPr>
          </a:p>
          <a:p>
            <a:pPr indent="-242886" lvl="0" marL="319087" rtl="0" algn="l">
              <a:lnSpc>
                <a:spcPct val="80000"/>
              </a:lnSpc>
              <a:spcBef>
                <a:spcPts val="700"/>
              </a:spcBef>
              <a:spcAft>
                <a:spcPts val="0"/>
              </a:spcAft>
              <a:buClr>
                <a:schemeClr val="accent2"/>
              </a:buClr>
              <a:buSzPts val="1200"/>
              <a:buFont typeface="Noto Sans Symbols"/>
              <a:buNone/>
            </a:pPr>
            <a:r>
              <a:t/>
            </a:r>
            <a:endParaRPr b="0" i="0" sz="2000" u="none">
              <a:solidFill>
                <a:schemeClr val="dk1"/>
              </a:solidFill>
              <a:latin typeface="Twentieth Century"/>
              <a:ea typeface="Twentieth Century"/>
              <a:cs typeface="Twentieth Century"/>
              <a:sym typeface="Twentieth Century"/>
            </a:endParaRPr>
          </a:p>
          <a:p>
            <a:pPr indent="-319087" lvl="0" marL="319087" rtl="0" algn="l">
              <a:lnSpc>
                <a:spcPct val="80000"/>
              </a:lnSpc>
              <a:spcBef>
                <a:spcPts val="70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Although the class name in a parameterized class definition has a type parameter attached, the type parameter is not used in the heading of the constructor definition:</a:t>
            </a:r>
            <a:endParaRPr/>
          </a:p>
          <a:p>
            <a:pPr indent="-242886" lvl="0" marL="319087" rtl="0" algn="l">
              <a:lnSpc>
                <a:spcPct val="80000"/>
              </a:lnSpc>
              <a:spcBef>
                <a:spcPts val="700"/>
              </a:spcBef>
              <a:spcAft>
                <a:spcPts val="0"/>
              </a:spcAft>
              <a:buClr>
                <a:schemeClr val="accent2"/>
              </a:buClr>
              <a:buSzPts val="1200"/>
              <a:buFont typeface="Noto Sans Symbols"/>
              <a:buNone/>
            </a:pPr>
            <a:r>
              <a:t/>
            </a:r>
            <a:endParaRPr b="0" i="0" sz="2000" u="none">
              <a:solidFill>
                <a:schemeClr val="dk1"/>
              </a:solidFill>
              <a:latin typeface="Twentieth Century"/>
              <a:ea typeface="Twentieth Century"/>
              <a:cs typeface="Twentieth Century"/>
              <a:sym typeface="Twentieth Century"/>
            </a:endParaRPr>
          </a:p>
          <a:p>
            <a:pPr indent="-228600" lvl="2" marL="914400" rtl="0" algn="ctr">
              <a:lnSpc>
                <a:spcPct val="80000"/>
              </a:lnSpc>
              <a:spcBef>
                <a:spcPts val="500"/>
              </a:spcBef>
              <a:spcAft>
                <a:spcPts val="0"/>
              </a:spcAft>
              <a:buSzPts val="1500"/>
              <a:buNone/>
            </a:pPr>
            <a:r>
              <a:rPr b="1" i="0" lang="en-US" sz="2000" u="none">
                <a:solidFill>
                  <a:schemeClr val="dk1"/>
                </a:solidFill>
                <a:latin typeface="Courier New"/>
                <a:ea typeface="Courier New"/>
                <a:cs typeface="Courier New"/>
                <a:sym typeface="Courier New"/>
              </a:rPr>
              <a:t>public Pair&lt;T&gt;()</a:t>
            </a:r>
            <a:endParaRPr/>
          </a:p>
          <a:p>
            <a:pPr indent="-242886" lvl="0" marL="319087" rtl="0" algn="l">
              <a:lnSpc>
                <a:spcPct val="80000"/>
              </a:lnSpc>
              <a:spcBef>
                <a:spcPts val="700"/>
              </a:spcBef>
              <a:spcAft>
                <a:spcPts val="0"/>
              </a:spcAft>
              <a:buClr>
                <a:schemeClr val="accent2"/>
              </a:buClr>
              <a:buSzPts val="1200"/>
              <a:buFont typeface="Noto Sans Symbols"/>
              <a:buNone/>
            </a:pPr>
            <a:r>
              <a:t/>
            </a:r>
            <a:endParaRPr b="0" i="0" sz="2000" u="none">
              <a:solidFill>
                <a:schemeClr val="dk1"/>
              </a:solidFill>
              <a:latin typeface="Twentieth Century"/>
              <a:ea typeface="Twentieth Century"/>
              <a:cs typeface="Twentieth Century"/>
              <a:sym typeface="Twentieth Century"/>
            </a:endParaRPr>
          </a:p>
          <a:p>
            <a:pPr indent="-319087" lvl="0" marL="319087" rtl="0" algn="l">
              <a:lnSpc>
                <a:spcPct val="80000"/>
              </a:lnSpc>
              <a:spcBef>
                <a:spcPts val="700"/>
              </a:spcBef>
              <a:spcAft>
                <a:spcPts val="0"/>
              </a:spcAft>
              <a:buClr>
                <a:schemeClr val="accent2"/>
              </a:buClr>
              <a:buSzPts val="1200"/>
              <a:buFont typeface="Noto Sans Symbols"/>
              <a:buChar char="◻"/>
            </a:pPr>
            <a:r>
              <a:rPr b="0" i="0" lang="en-US" sz="2000" u="none">
                <a:solidFill>
                  <a:schemeClr val="dk1"/>
                </a:solidFill>
                <a:latin typeface="Twentieth Century"/>
                <a:ea typeface="Twentieth Century"/>
                <a:cs typeface="Twentieth Century"/>
                <a:sym typeface="Twentieth Century"/>
              </a:rPr>
              <a:t>A constructor can use the type parameter as the type for a parameter of the constructor, but in this case, the angular brackets are not used:</a:t>
            </a:r>
            <a:endParaRPr/>
          </a:p>
          <a:p>
            <a:pPr indent="-242886" lvl="0" marL="319087" rtl="0" algn="l">
              <a:lnSpc>
                <a:spcPct val="80000"/>
              </a:lnSpc>
              <a:spcBef>
                <a:spcPts val="700"/>
              </a:spcBef>
              <a:spcAft>
                <a:spcPts val="0"/>
              </a:spcAft>
              <a:buClr>
                <a:schemeClr val="accent2"/>
              </a:buClr>
              <a:buSzPts val="1200"/>
              <a:buFont typeface="Noto Sans Symbols"/>
              <a:buNone/>
            </a:pPr>
            <a:r>
              <a:t/>
            </a:r>
            <a:endParaRPr b="0" i="0" sz="2000" u="none">
              <a:solidFill>
                <a:schemeClr val="dk1"/>
              </a:solidFill>
              <a:latin typeface="Twentieth Century"/>
              <a:ea typeface="Twentieth Century"/>
              <a:cs typeface="Twentieth Century"/>
              <a:sym typeface="Twentieth Century"/>
            </a:endParaRPr>
          </a:p>
          <a:p>
            <a:pPr indent="-228600" lvl="2" marL="914400" rtl="0" algn="ctr">
              <a:lnSpc>
                <a:spcPct val="80000"/>
              </a:lnSpc>
              <a:spcBef>
                <a:spcPts val="500"/>
              </a:spcBef>
              <a:spcAft>
                <a:spcPts val="0"/>
              </a:spcAft>
              <a:buSzPts val="1500"/>
              <a:buNone/>
            </a:pPr>
            <a:r>
              <a:rPr b="1" i="0" lang="en-US" sz="2000" u="none">
                <a:solidFill>
                  <a:schemeClr val="dk1"/>
                </a:solidFill>
                <a:latin typeface="Courier New"/>
                <a:ea typeface="Courier New"/>
                <a:cs typeface="Courier New"/>
                <a:sym typeface="Courier New"/>
              </a:rPr>
              <a:t>public Pair(T first, T second)</a:t>
            </a:r>
            <a:endParaRPr/>
          </a:p>
          <a:p>
            <a:pPr indent="-227647" lvl="0" marL="319087" rtl="0" algn="l">
              <a:lnSpc>
                <a:spcPct val="80000"/>
              </a:lnSpc>
              <a:spcBef>
                <a:spcPts val="700"/>
              </a:spcBef>
              <a:spcAft>
                <a:spcPts val="0"/>
              </a:spcAft>
              <a:buClr>
                <a:schemeClr val="accent2"/>
              </a:buClr>
              <a:buSzPts val="1440"/>
              <a:buFont typeface="Noto Sans Symbols"/>
              <a:buNone/>
            </a:pPr>
            <a:r>
              <a:t/>
            </a:r>
            <a:endParaRPr b="0" i="0" sz="2400" u="none">
              <a:solidFill>
                <a:schemeClr val="dk1"/>
              </a:solidFill>
              <a:latin typeface="Twentieth Century"/>
              <a:ea typeface="Twentieth Century"/>
              <a:cs typeface="Twentieth Century"/>
              <a:sym typeface="Twentieth Century"/>
            </a:endParaRPr>
          </a:p>
          <a:p>
            <a:pPr indent="-319087" lvl="0" marL="319087" rtl="0" algn="l">
              <a:lnSpc>
                <a:spcPct val="8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However, when a generic class is instantiated, the angular brackets are used:</a:t>
            </a:r>
            <a:endParaRPr/>
          </a:p>
          <a:p>
            <a:pPr indent="-227647" lvl="0" marL="319087" rtl="0" algn="l">
              <a:lnSpc>
                <a:spcPct val="80000"/>
              </a:lnSpc>
              <a:spcBef>
                <a:spcPts val="700"/>
              </a:spcBef>
              <a:spcAft>
                <a:spcPts val="0"/>
              </a:spcAft>
              <a:buClr>
                <a:schemeClr val="accent2"/>
              </a:buClr>
              <a:buSzPts val="1440"/>
              <a:buFont typeface="Noto Sans Symbols"/>
              <a:buNone/>
            </a:pPr>
            <a:r>
              <a:t/>
            </a:r>
            <a:endParaRPr b="0" i="0" sz="2400" u="none">
              <a:solidFill>
                <a:schemeClr val="dk1"/>
              </a:solidFill>
              <a:latin typeface="Twentieth Century"/>
              <a:ea typeface="Twentieth Century"/>
              <a:cs typeface="Twentieth Century"/>
              <a:sym typeface="Twentieth Century"/>
            </a:endParaRPr>
          </a:p>
          <a:p>
            <a:pPr indent="-228600" lvl="2" marL="914400" rtl="0" algn="ctr">
              <a:lnSpc>
                <a:spcPct val="80000"/>
              </a:lnSpc>
              <a:spcBef>
                <a:spcPts val="500"/>
              </a:spcBef>
              <a:spcAft>
                <a:spcPts val="0"/>
              </a:spcAft>
              <a:buSzPts val="1350"/>
              <a:buNone/>
            </a:pPr>
            <a:r>
              <a:rPr b="1" i="0" lang="en-US" sz="1800" u="none">
                <a:solidFill>
                  <a:schemeClr val="dk1"/>
                </a:solidFill>
                <a:latin typeface="Courier New"/>
                <a:ea typeface="Courier New"/>
                <a:cs typeface="Courier New"/>
                <a:sym typeface="Courier New"/>
              </a:rPr>
              <a:t>Pair&lt;String&gt; pair = new Pair&lt;STring&gt;("Happy", "Day");</a:t>
            </a:r>
            <a:endParaRPr/>
          </a:p>
        </p:txBody>
      </p:sp>
      <p:cxnSp>
        <p:nvCxnSpPr>
          <p:cNvPr id="230" name="Google Shape;230;p30"/>
          <p:cNvCxnSpPr/>
          <p:nvPr/>
        </p:nvCxnSpPr>
        <p:spPr>
          <a:xfrm>
            <a:off x="0" y="533400"/>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76200" y="0"/>
            <a:ext cx="90678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wentieth Century"/>
              <a:buNone/>
            </a:pPr>
            <a:r>
              <a:rPr b="0" i="0" lang="en-US" sz="3200" u="none">
                <a:solidFill>
                  <a:schemeClr val="dk2"/>
                </a:solidFill>
                <a:latin typeface="Twentieth Century"/>
                <a:ea typeface="Twentieth Century"/>
                <a:cs typeface="Twentieth Century"/>
                <a:sym typeface="Twentieth Century"/>
              </a:rPr>
              <a:t>Limitations on Generic Class Instantiation</a:t>
            </a:r>
            <a:endParaRPr/>
          </a:p>
        </p:txBody>
      </p:sp>
      <p:sp>
        <p:nvSpPr>
          <p:cNvPr id="237" name="Google Shape;237;p31"/>
          <p:cNvSpPr txBox="1"/>
          <p:nvPr>
            <p:ph idx="1" type="body"/>
          </p:nvPr>
        </p:nvSpPr>
        <p:spPr>
          <a:xfrm>
            <a:off x="0" y="914400"/>
            <a:ext cx="8686800" cy="5211762"/>
          </a:xfrm>
          <a:prstGeom prst="rect">
            <a:avLst/>
          </a:prstGeom>
          <a:noFill/>
          <a:ln>
            <a:noFill/>
          </a:ln>
        </p:spPr>
        <p:txBody>
          <a:bodyPr anchorCtr="0" anchor="t" bIns="45700" lIns="91425" spcFirstLastPara="1" rIns="91425" wrap="square" tIns="45700">
            <a:noAutofit/>
          </a:bodyPr>
          <a:lstStyle/>
          <a:p>
            <a:pPr indent="-208597" lvl="0" marL="319087" rtl="0" algn="l">
              <a:lnSpc>
                <a:spcPct val="100000"/>
              </a:lnSpc>
              <a:spcBef>
                <a:spcPts val="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Arrays such as the following are illegal:</a:t>
            </a:r>
            <a:endParaRPr/>
          </a:p>
          <a:p>
            <a:pPr indent="-273049" lvl="1" marL="639762" rtl="0" algn="l">
              <a:lnSpc>
                <a:spcPct val="100000"/>
              </a:lnSpc>
              <a:spcBef>
                <a:spcPts val="500"/>
              </a:spcBef>
              <a:spcAft>
                <a:spcPts val="0"/>
              </a:spcAft>
              <a:buSzPts val="1820"/>
              <a:buNone/>
            </a:pPr>
            <a:r>
              <a:t/>
            </a:r>
            <a:endParaRPr b="1" i="0" sz="2600" u="none">
              <a:solidFill>
                <a:srgbClr val="FF0000"/>
              </a:solidFill>
              <a:latin typeface="Courier New"/>
              <a:ea typeface="Courier New"/>
              <a:cs typeface="Courier New"/>
              <a:sym typeface="Courier New"/>
            </a:endParaRPr>
          </a:p>
          <a:p>
            <a:pPr indent="-273049" lvl="1" marL="639762" rtl="0" algn="l">
              <a:lnSpc>
                <a:spcPct val="100000"/>
              </a:lnSpc>
              <a:spcBef>
                <a:spcPts val="500"/>
              </a:spcBef>
              <a:spcAft>
                <a:spcPts val="0"/>
              </a:spcAft>
              <a:buSzPts val="1820"/>
              <a:buNone/>
            </a:pPr>
            <a:r>
              <a:rPr b="1" i="0" lang="en-US" sz="2600" u="none">
                <a:solidFill>
                  <a:schemeClr val="dk1"/>
                </a:solidFill>
                <a:latin typeface="Courier New"/>
                <a:ea typeface="Courier New"/>
                <a:cs typeface="Courier New"/>
                <a:sym typeface="Courier New"/>
              </a:rPr>
              <a:t>Pair&lt;String&gt;[] a =new Pair&lt;String&gt;[10];</a:t>
            </a:r>
            <a:endParaRPr/>
          </a:p>
          <a:p>
            <a:pPr indent="-273049" lvl="1" marL="639762" rtl="0" algn="l">
              <a:lnSpc>
                <a:spcPct val="100000"/>
              </a:lnSpc>
              <a:spcBef>
                <a:spcPts val="500"/>
              </a:spcBef>
              <a:spcAft>
                <a:spcPts val="0"/>
              </a:spcAft>
              <a:buSzPts val="1820"/>
              <a:buNone/>
            </a:pPr>
            <a:r>
              <a:t/>
            </a:r>
            <a:endParaRPr b="1" i="0" sz="2600" u="none">
              <a:solidFill>
                <a:srgbClr val="FF0000"/>
              </a:solidFill>
              <a:latin typeface="Courier New"/>
              <a:ea typeface="Courier New"/>
              <a:cs typeface="Courier New"/>
              <a:sym typeface="Courier New"/>
            </a:endParaRPr>
          </a:p>
          <a:p>
            <a:pPr indent="-319087" lvl="0" marL="319087"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Although this is a reasonable thing to want to do, it is not allowed given the way that Java implements generic classes</a:t>
            </a:r>
            <a:endParaRPr/>
          </a:p>
        </p:txBody>
      </p:sp>
      <p:cxnSp>
        <p:nvCxnSpPr>
          <p:cNvPr id="238" name="Google Shape;238;p31"/>
          <p:cNvCxnSpPr/>
          <p:nvPr/>
        </p:nvCxnSpPr>
        <p:spPr>
          <a:xfrm>
            <a:off x="0" y="685800"/>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76200" y="0"/>
            <a:ext cx="9067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wentieth Century"/>
              <a:buNone/>
            </a:pPr>
            <a:r>
              <a:rPr b="0" i="0" lang="en-US" sz="3200" u="none">
                <a:solidFill>
                  <a:schemeClr val="dk2"/>
                </a:solidFill>
                <a:latin typeface="Twentieth Century"/>
                <a:ea typeface="Twentieth Century"/>
                <a:cs typeface="Twentieth Century"/>
                <a:sym typeface="Twentieth Century"/>
              </a:rPr>
              <a:t>Using Generic Classes and Automatic Boxing</a:t>
            </a:r>
            <a:endParaRPr/>
          </a:p>
        </p:txBody>
      </p:sp>
      <p:cxnSp>
        <p:nvCxnSpPr>
          <p:cNvPr id="245" name="Google Shape;245;p32"/>
          <p:cNvCxnSpPr/>
          <p:nvPr/>
        </p:nvCxnSpPr>
        <p:spPr>
          <a:xfrm>
            <a:off x="0" y="609600"/>
            <a:ext cx="9144000" cy="0"/>
          </a:xfrm>
          <a:prstGeom prst="straightConnector1">
            <a:avLst/>
          </a:prstGeom>
          <a:noFill/>
          <a:ln cap="flat" cmpd="sng" w="19050">
            <a:solidFill>
              <a:schemeClr val="folHlink"/>
            </a:solidFill>
            <a:prstDash val="solid"/>
            <a:miter lim="800000"/>
            <a:headEnd len="med" w="med" type="none"/>
            <a:tailEnd len="med" w="med" type="none"/>
          </a:ln>
        </p:spPr>
      </p:cxnSp>
      <p:pic>
        <p:nvPicPr>
          <p:cNvPr id="246" name="Google Shape;246;p32"/>
          <p:cNvPicPr preferRelativeResize="0"/>
          <p:nvPr/>
        </p:nvPicPr>
        <p:blipFill rotWithShape="1">
          <a:blip r:embed="rId3">
            <a:alphaModFix/>
          </a:blip>
          <a:srcRect b="-932" l="0" r="1801" t="5131"/>
          <a:stretch/>
        </p:blipFill>
        <p:spPr>
          <a:xfrm>
            <a:off x="304800" y="990600"/>
            <a:ext cx="8305800" cy="5867400"/>
          </a:xfrm>
          <a:prstGeom prst="rect">
            <a:avLst/>
          </a:prstGeom>
          <a:noFill/>
          <a:ln>
            <a:noFill/>
          </a:ln>
        </p:spPr>
      </p:pic>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76200" y="0"/>
            <a:ext cx="9067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600"/>
              <a:buFont typeface="Twentieth Century"/>
              <a:buNone/>
            </a:pPr>
            <a:r>
              <a:rPr b="0" i="0" lang="en-US" sz="2600" u="none">
                <a:solidFill>
                  <a:schemeClr val="dk2"/>
                </a:solidFill>
                <a:latin typeface="Twentieth Century"/>
                <a:ea typeface="Twentieth Century"/>
                <a:cs typeface="Twentieth Century"/>
                <a:sym typeface="Twentieth Century"/>
              </a:rPr>
              <a:t>Using Generic Classes and Automatic Boxing (Cont’d)</a:t>
            </a:r>
            <a:endParaRPr/>
          </a:p>
        </p:txBody>
      </p:sp>
      <p:cxnSp>
        <p:nvCxnSpPr>
          <p:cNvPr id="253" name="Google Shape;253;p33"/>
          <p:cNvCxnSpPr/>
          <p:nvPr/>
        </p:nvCxnSpPr>
        <p:spPr>
          <a:xfrm>
            <a:off x="0" y="609600"/>
            <a:ext cx="9144000" cy="0"/>
          </a:xfrm>
          <a:prstGeom prst="straightConnector1">
            <a:avLst/>
          </a:prstGeom>
          <a:noFill/>
          <a:ln cap="flat" cmpd="sng" w="19050">
            <a:solidFill>
              <a:schemeClr val="folHlink"/>
            </a:solidFill>
            <a:prstDash val="solid"/>
            <a:miter lim="800000"/>
            <a:headEnd len="med" w="med" type="none"/>
            <a:tailEnd len="med" w="med" type="none"/>
          </a:ln>
        </p:spPr>
      </p:cxnSp>
      <p:pic>
        <p:nvPicPr>
          <p:cNvPr descr="C:\WINDOWS\Desktop\Oh_type\savitch_gif\c14_rev\savitch_c14d07_3of3.gif" id="254" name="Google Shape;254;p33"/>
          <p:cNvPicPr preferRelativeResize="0"/>
          <p:nvPr/>
        </p:nvPicPr>
        <p:blipFill rotWithShape="1">
          <a:blip r:embed="rId3">
            <a:alphaModFix/>
          </a:blip>
          <a:srcRect b="0" l="0" r="47059" t="15385"/>
          <a:stretch/>
        </p:blipFill>
        <p:spPr>
          <a:xfrm>
            <a:off x="838200" y="2590800"/>
            <a:ext cx="5257800" cy="3213100"/>
          </a:xfrm>
          <a:prstGeom prst="rect">
            <a:avLst/>
          </a:prstGeom>
          <a:noFill/>
          <a:ln>
            <a:noFill/>
          </a:ln>
        </p:spPr>
      </p:pic>
      <p:sp>
        <p:nvSpPr>
          <p:cNvPr id="255" name="Google Shape;255;p33"/>
          <p:cNvSpPr txBox="1"/>
          <p:nvPr/>
        </p:nvSpPr>
        <p:spPr>
          <a:xfrm>
            <a:off x="0" y="914400"/>
            <a:ext cx="38100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3200"/>
              <a:buFont typeface="Twentieth Century"/>
              <a:buNone/>
            </a:pPr>
            <a:r>
              <a:rPr b="1" i="0" lang="en-US" sz="3200" u="none">
                <a:solidFill>
                  <a:schemeClr val="folHlink"/>
                </a:solidFill>
                <a:latin typeface="Twentieth Century"/>
                <a:ea typeface="Twentieth Century"/>
                <a:cs typeface="Twentieth Century"/>
                <a:sym typeface="Twentieth Century"/>
              </a:rPr>
              <a:t>Program Output:</a:t>
            </a:r>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idx="1" type="body"/>
          </p:nvPr>
        </p:nvSpPr>
        <p:spPr>
          <a:xfrm>
            <a:off x="228600" y="1524000"/>
            <a:ext cx="8915400" cy="3962400"/>
          </a:xfrm>
          <a:prstGeom prst="rect">
            <a:avLst/>
          </a:prstGeom>
          <a:noFill/>
          <a:ln>
            <a:noFill/>
          </a:ln>
        </p:spPr>
        <p:txBody>
          <a:bodyPr anchorCtr="0" anchor="t" bIns="45700" lIns="91425" spcFirstLastPara="1" rIns="91425" wrap="square" tIns="45700">
            <a:noAutofit/>
          </a:bodyPr>
          <a:lstStyle/>
          <a:p>
            <a:pPr indent="-208597" lvl="0" marL="319087" rtl="0" algn="l">
              <a:lnSpc>
                <a:spcPct val="100000"/>
              </a:lnSpc>
              <a:spcBef>
                <a:spcPts val="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 generic class definition can have any number of type parameters.</a:t>
            </a:r>
            <a:endParaRPr/>
          </a:p>
          <a:p>
            <a:pPr indent="-208597" lvl="0" marL="319087"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73049" lvl="1" marL="639762" rtl="0" algn="l">
              <a:lnSpc>
                <a:spcPct val="100000"/>
              </a:lnSpc>
              <a:spcBef>
                <a:spcPts val="500"/>
              </a:spcBef>
              <a:spcAft>
                <a:spcPts val="0"/>
              </a:spcAft>
              <a:buClr>
                <a:schemeClr val="accent1"/>
              </a:buClr>
              <a:buSzPts val="1820"/>
              <a:buFont typeface="Noto Sans Symbols"/>
              <a:buChar char="🞑"/>
            </a:pPr>
            <a:r>
              <a:rPr b="0" i="0" lang="en-US" sz="2600" u="none">
                <a:solidFill>
                  <a:schemeClr val="dk1"/>
                </a:solidFill>
                <a:latin typeface="Twentieth Century"/>
                <a:ea typeface="Twentieth Century"/>
                <a:cs typeface="Twentieth Century"/>
                <a:sym typeface="Twentieth Century"/>
              </a:rPr>
              <a:t>Multiple type parameters are listed in angular brackets just as in the single type parameter case, but are separated by commas.</a:t>
            </a:r>
            <a:endParaRPr/>
          </a:p>
        </p:txBody>
      </p:sp>
      <p:cxnSp>
        <p:nvCxnSpPr>
          <p:cNvPr id="262" name="Google Shape;262;p34"/>
          <p:cNvCxnSpPr/>
          <p:nvPr/>
        </p:nvCxnSpPr>
        <p:spPr>
          <a:xfrm>
            <a:off x="0" y="571500"/>
            <a:ext cx="9144000" cy="0"/>
          </a:xfrm>
          <a:prstGeom prst="straightConnector1">
            <a:avLst/>
          </a:prstGeom>
          <a:noFill/>
          <a:ln cap="flat" cmpd="sng" w="19050">
            <a:solidFill>
              <a:schemeClr val="folHlink"/>
            </a:solidFill>
            <a:prstDash val="solid"/>
            <a:miter lim="800000"/>
            <a:headEnd len="med" w="med" type="none"/>
            <a:tailEnd len="med" w="med" type="none"/>
          </a:ln>
        </p:spPr>
      </p:cxnSp>
      <p:sp>
        <p:nvSpPr>
          <p:cNvPr id="263" name="Google Shape;263;p34"/>
          <p:cNvSpPr txBox="1"/>
          <p:nvPr>
            <p:ph type="title"/>
          </p:nvPr>
        </p:nvSpPr>
        <p:spPr>
          <a:xfrm>
            <a:off x="0" y="-9525"/>
            <a:ext cx="91440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Multiple Type Parameters</a:t>
            </a:r>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cxnSp>
        <p:nvCxnSpPr>
          <p:cNvPr id="269" name="Google Shape;269;p35"/>
          <p:cNvCxnSpPr/>
          <p:nvPr/>
        </p:nvCxnSpPr>
        <p:spPr>
          <a:xfrm>
            <a:off x="0" y="571500"/>
            <a:ext cx="9144000" cy="0"/>
          </a:xfrm>
          <a:prstGeom prst="straightConnector1">
            <a:avLst/>
          </a:prstGeom>
          <a:noFill/>
          <a:ln cap="flat" cmpd="sng" w="19050">
            <a:solidFill>
              <a:schemeClr val="folHlink"/>
            </a:solidFill>
            <a:prstDash val="solid"/>
            <a:miter lim="800000"/>
            <a:headEnd len="med" w="med" type="none"/>
            <a:tailEnd len="med" w="med" type="none"/>
          </a:ln>
        </p:spPr>
      </p:cxnSp>
      <p:sp>
        <p:nvSpPr>
          <p:cNvPr id="270" name="Google Shape;270;p35"/>
          <p:cNvSpPr txBox="1"/>
          <p:nvPr>
            <p:ph type="title"/>
          </p:nvPr>
        </p:nvSpPr>
        <p:spPr>
          <a:xfrm>
            <a:off x="0" y="-9525"/>
            <a:ext cx="91440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Multiple Type Parameters (Cont’d)</a:t>
            </a:r>
            <a:endParaRPr/>
          </a:p>
        </p:txBody>
      </p:sp>
      <p:pic>
        <p:nvPicPr>
          <p:cNvPr id="271" name="Google Shape;271;p35"/>
          <p:cNvPicPr preferRelativeResize="0"/>
          <p:nvPr/>
        </p:nvPicPr>
        <p:blipFill rotWithShape="1">
          <a:blip r:embed="rId3">
            <a:alphaModFix/>
          </a:blip>
          <a:srcRect b="0" l="0" r="25000" t="4942"/>
          <a:stretch/>
        </p:blipFill>
        <p:spPr>
          <a:xfrm>
            <a:off x="609600" y="914400"/>
            <a:ext cx="5943600" cy="5862637"/>
          </a:xfrm>
          <a:prstGeom prst="rect">
            <a:avLst/>
          </a:prstGeom>
          <a:noFill/>
          <a:ln>
            <a:noFill/>
          </a:ln>
        </p:spPr>
      </p:pic>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cxnSp>
        <p:nvCxnSpPr>
          <p:cNvPr id="277" name="Google Shape;277;p36"/>
          <p:cNvCxnSpPr/>
          <p:nvPr/>
        </p:nvCxnSpPr>
        <p:spPr>
          <a:xfrm>
            <a:off x="0" y="571500"/>
            <a:ext cx="9144000" cy="0"/>
          </a:xfrm>
          <a:prstGeom prst="straightConnector1">
            <a:avLst/>
          </a:prstGeom>
          <a:noFill/>
          <a:ln cap="flat" cmpd="sng" w="19050">
            <a:solidFill>
              <a:schemeClr val="folHlink"/>
            </a:solidFill>
            <a:prstDash val="solid"/>
            <a:miter lim="800000"/>
            <a:headEnd len="med" w="med" type="none"/>
            <a:tailEnd len="med" w="med" type="none"/>
          </a:ln>
        </p:spPr>
      </p:cxnSp>
      <p:sp>
        <p:nvSpPr>
          <p:cNvPr id="278" name="Google Shape;278;p36"/>
          <p:cNvSpPr txBox="1"/>
          <p:nvPr>
            <p:ph type="title"/>
          </p:nvPr>
        </p:nvSpPr>
        <p:spPr>
          <a:xfrm>
            <a:off x="0" y="-9525"/>
            <a:ext cx="91440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Multiple Type Parameters (Cont’d)</a:t>
            </a:r>
            <a:endParaRPr/>
          </a:p>
        </p:txBody>
      </p:sp>
      <p:pic>
        <p:nvPicPr>
          <p:cNvPr id="279" name="Google Shape;279;p36"/>
          <p:cNvPicPr preferRelativeResize="0"/>
          <p:nvPr/>
        </p:nvPicPr>
        <p:blipFill rotWithShape="1">
          <a:blip r:embed="rId3">
            <a:alphaModFix/>
          </a:blip>
          <a:srcRect b="0" l="0" r="0" t="4936"/>
          <a:stretch/>
        </p:blipFill>
        <p:spPr>
          <a:xfrm>
            <a:off x="381000" y="914400"/>
            <a:ext cx="8534400" cy="5867400"/>
          </a:xfrm>
          <a:prstGeom prst="rect">
            <a:avLst/>
          </a:prstGeom>
          <a:noFill/>
          <a:ln>
            <a:noFill/>
          </a:ln>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0" y="0"/>
            <a:ext cx="90678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wentieth Century"/>
              <a:buNone/>
            </a:pPr>
            <a:r>
              <a:rPr b="0" i="0" lang="en-US" sz="3200" u="none">
                <a:solidFill>
                  <a:schemeClr val="dk2"/>
                </a:solidFill>
                <a:latin typeface="Twentieth Century"/>
                <a:ea typeface="Twentieth Century"/>
                <a:cs typeface="Twentieth Century"/>
                <a:sym typeface="Twentieth Century"/>
              </a:rPr>
              <a:t>A Generic Classes and Exceptions</a:t>
            </a:r>
            <a:endParaRPr/>
          </a:p>
        </p:txBody>
      </p:sp>
      <p:sp>
        <p:nvSpPr>
          <p:cNvPr id="286" name="Google Shape;286;p37"/>
          <p:cNvSpPr txBox="1"/>
          <p:nvPr>
            <p:ph idx="1" type="body"/>
          </p:nvPr>
        </p:nvSpPr>
        <p:spPr>
          <a:xfrm>
            <a:off x="0" y="990600"/>
            <a:ext cx="8991600" cy="5486400"/>
          </a:xfrm>
          <a:prstGeom prst="rect">
            <a:avLst/>
          </a:prstGeom>
          <a:noFill/>
          <a:ln>
            <a:noFill/>
          </a:ln>
        </p:spPr>
        <p:txBody>
          <a:bodyPr anchorCtr="0" anchor="t" bIns="45700" lIns="91425" spcFirstLastPara="1" rIns="91425" wrap="square" tIns="45700">
            <a:noAutofit/>
          </a:bodyPr>
          <a:lstStyle/>
          <a:p>
            <a:pPr indent="-208597" lvl="0" marL="319087" rtl="0" algn="l">
              <a:lnSpc>
                <a:spcPct val="90000"/>
              </a:lnSpc>
              <a:spcBef>
                <a:spcPts val="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It is not permitted to create a generic class with </a:t>
            </a:r>
            <a:r>
              <a:rPr b="0" i="0" lang="en-US" sz="2900" u="none">
                <a:solidFill>
                  <a:schemeClr val="dk1"/>
                </a:solidFill>
                <a:latin typeface="Courier New"/>
                <a:ea typeface="Courier New"/>
                <a:cs typeface="Courier New"/>
                <a:sym typeface="Courier New"/>
              </a:rPr>
              <a:t>Exception</a:t>
            </a:r>
            <a:r>
              <a:rPr b="0" i="0" lang="en-US" sz="2900" u="none">
                <a:solidFill>
                  <a:schemeClr val="dk1"/>
                </a:solidFill>
                <a:latin typeface="Twentieth Century"/>
                <a:ea typeface="Twentieth Century"/>
                <a:cs typeface="Twentieth Century"/>
                <a:sym typeface="Twentieth Century"/>
              </a:rPr>
              <a:t>, </a:t>
            </a:r>
            <a:r>
              <a:rPr b="0" i="0" lang="en-US" sz="2900" u="none">
                <a:solidFill>
                  <a:schemeClr val="dk1"/>
                </a:solidFill>
                <a:latin typeface="Courier New"/>
                <a:ea typeface="Courier New"/>
                <a:cs typeface="Courier New"/>
                <a:sym typeface="Courier New"/>
              </a:rPr>
              <a:t>Error</a:t>
            </a:r>
            <a:r>
              <a:rPr b="0" i="0" lang="en-US" sz="2900" u="none">
                <a:solidFill>
                  <a:schemeClr val="dk1"/>
                </a:solidFill>
                <a:latin typeface="Twentieth Century"/>
                <a:ea typeface="Twentieth Century"/>
                <a:cs typeface="Twentieth Century"/>
                <a:sym typeface="Twentieth Century"/>
              </a:rPr>
              <a:t>, </a:t>
            </a:r>
            <a:r>
              <a:rPr b="0" i="0" lang="en-US" sz="2900" u="none">
                <a:solidFill>
                  <a:schemeClr val="dk1"/>
                </a:solidFill>
                <a:latin typeface="Courier New"/>
                <a:ea typeface="Courier New"/>
                <a:cs typeface="Courier New"/>
                <a:sym typeface="Courier New"/>
              </a:rPr>
              <a:t>Throwable</a:t>
            </a:r>
            <a:r>
              <a:rPr b="0" i="0" lang="en-US" sz="2900" u="none">
                <a:solidFill>
                  <a:schemeClr val="dk1"/>
                </a:solidFill>
                <a:latin typeface="Twentieth Century"/>
                <a:ea typeface="Twentieth Century"/>
                <a:cs typeface="Twentieth Century"/>
                <a:sym typeface="Twentieth Century"/>
              </a:rPr>
              <a:t>, or any descendent class of </a:t>
            </a:r>
            <a:r>
              <a:rPr b="0" i="0" lang="en-US" sz="2900" u="none">
                <a:solidFill>
                  <a:schemeClr val="dk1"/>
                </a:solidFill>
                <a:latin typeface="Courier New"/>
                <a:ea typeface="Courier New"/>
                <a:cs typeface="Courier New"/>
                <a:sym typeface="Courier New"/>
              </a:rPr>
              <a:t>Throwable</a:t>
            </a:r>
            <a:endParaRPr/>
          </a:p>
          <a:p>
            <a:pPr indent="-208597" lvl="0" marL="319087" rtl="0" algn="l">
              <a:lnSpc>
                <a:spcPct val="90000"/>
              </a:lnSpc>
              <a:spcBef>
                <a:spcPts val="700"/>
              </a:spcBef>
              <a:spcAft>
                <a:spcPts val="0"/>
              </a:spcAft>
              <a:buClr>
                <a:schemeClr val="accent2"/>
              </a:buClr>
              <a:buSzPts val="1740"/>
              <a:buFont typeface="Noto Sans Symbols"/>
              <a:buNone/>
            </a:pPr>
            <a:r>
              <a:t/>
            </a:r>
            <a:endParaRPr b="0" i="0" sz="2900" u="none">
              <a:solidFill>
                <a:schemeClr val="dk1"/>
              </a:solidFill>
              <a:latin typeface="Courier New"/>
              <a:ea typeface="Courier New"/>
              <a:cs typeface="Courier New"/>
              <a:sym typeface="Courier New"/>
            </a:endParaRPr>
          </a:p>
          <a:p>
            <a:pPr indent="-273049" lvl="1" marL="639762" rtl="0" algn="l">
              <a:lnSpc>
                <a:spcPct val="90000"/>
              </a:lnSpc>
              <a:spcBef>
                <a:spcPts val="500"/>
              </a:spcBef>
              <a:spcAft>
                <a:spcPts val="0"/>
              </a:spcAft>
              <a:buClr>
                <a:schemeClr val="accent1"/>
              </a:buClr>
              <a:buSzPts val="1820"/>
              <a:buFont typeface="Noto Sans Symbols"/>
              <a:buChar char="🞑"/>
            </a:pPr>
            <a:r>
              <a:rPr b="0" i="0" lang="en-US" sz="2600" u="none">
                <a:solidFill>
                  <a:schemeClr val="dk1"/>
                </a:solidFill>
                <a:latin typeface="Twentieth Century"/>
                <a:ea typeface="Twentieth Century"/>
                <a:cs typeface="Twentieth Century"/>
                <a:sym typeface="Twentieth Century"/>
              </a:rPr>
              <a:t>A generic class cannot be created whose objects are throwable</a:t>
            </a:r>
            <a:endParaRPr/>
          </a:p>
          <a:p>
            <a:pPr indent="-228600" lvl="2" marL="914400" rtl="0" algn="l">
              <a:lnSpc>
                <a:spcPct val="90000"/>
              </a:lnSpc>
              <a:spcBef>
                <a:spcPts val="500"/>
              </a:spcBef>
              <a:spcAft>
                <a:spcPts val="0"/>
              </a:spcAft>
              <a:buSzPts val="1500"/>
              <a:buNone/>
            </a:pPr>
            <a:r>
              <a:t/>
            </a:r>
            <a:endParaRPr b="1" i="0" sz="2000" u="none">
              <a:solidFill>
                <a:schemeClr val="dk1"/>
              </a:solidFill>
              <a:latin typeface="Courier New"/>
              <a:ea typeface="Courier New"/>
              <a:cs typeface="Courier New"/>
              <a:sym typeface="Courier New"/>
            </a:endParaRPr>
          </a:p>
          <a:p>
            <a:pPr indent="-228600" lvl="2" marL="914400" rtl="0" algn="ctr">
              <a:lnSpc>
                <a:spcPct val="90000"/>
              </a:lnSpc>
              <a:spcBef>
                <a:spcPts val="500"/>
              </a:spcBef>
              <a:spcAft>
                <a:spcPts val="0"/>
              </a:spcAft>
              <a:buSzPts val="1500"/>
              <a:buNone/>
            </a:pPr>
            <a:r>
              <a:rPr b="1" i="0" lang="en-US" sz="2000" u="none">
                <a:solidFill>
                  <a:schemeClr val="dk1"/>
                </a:solidFill>
                <a:latin typeface="Courier New"/>
                <a:ea typeface="Courier New"/>
                <a:cs typeface="Courier New"/>
                <a:sym typeface="Courier New"/>
              </a:rPr>
              <a:t>public class GEx&lt;T&gt; extends Exception</a:t>
            </a:r>
            <a:endParaRPr/>
          </a:p>
          <a:p>
            <a:pPr indent="-157479" lvl="1" marL="639762" rtl="0" algn="l">
              <a:lnSpc>
                <a:spcPct val="90000"/>
              </a:lnSpc>
              <a:spcBef>
                <a:spcPts val="500"/>
              </a:spcBef>
              <a:spcAft>
                <a:spcPts val="0"/>
              </a:spcAft>
              <a:buClr>
                <a:schemeClr val="accent1"/>
              </a:buClr>
              <a:buSzPts val="1820"/>
              <a:buFont typeface="Noto Sans Symbols"/>
              <a:buNone/>
            </a:pPr>
            <a:r>
              <a:t/>
            </a:r>
            <a:endParaRPr b="0" i="0" sz="2600" u="none">
              <a:solidFill>
                <a:schemeClr val="dk1"/>
              </a:solidFill>
              <a:latin typeface="Twentieth Century"/>
              <a:ea typeface="Twentieth Century"/>
              <a:cs typeface="Twentieth Century"/>
              <a:sym typeface="Twentieth Century"/>
            </a:endParaRPr>
          </a:p>
          <a:p>
            <a:pPr indent="-273049" lvl="1" marL="639762" rtl="0" algn="l">
              <a:lnSpc>
                <a:spcPct val="90000"/>
              </a:lnSpc>
              <a:spcBef>
                <a:spcPts val="500"/>
              </a:spcBef>
              <a:spcAft>
                <a:spcPts val="0"/>
              </a:spcAft>
              <a:buClr>
                <a:schemeClr val="accent1"/>
              </a:buClr>
              <a:buSzPts val="1820"/>
              <a:buFont typeface="Noto Sans Symbols"/>
              <a:buChar char="🞑"/>
            </a:pPr>
            <a:r>
              <a:rPr b="0" i="0" lang="en-US" sz="2600" u="none">
                <a:solidFill>
                  <a:schemeClr val="dk1"/>
                </a:solidFill>
                <a:latin typeface="Twentieth Century"/>
                <a:ea typeface="Twentieth Century"/>
                <a:cs typeface="Twentieth Century"/>
                <a:sym typeface="Twentieth Century"/>
              </a:rPr>
              <a:t>The above example will generate a compiler error message</a:t>
            </a:r>
            <a:endParaRPr/>
          </a:p>
        </p:txBody>
      </p:sp>
      <p:cxnSp>
        <p:nvCxnSpPr>
          <p:cNvPr id="287" name="Google Shape;287;p37"/>
          <p:cNvCxnSpPr/>
          <p:nvPr/>
        </p:nvCxnSpPr>
        <p:spPr>
          <a:xfrm>
            <a:off x="0" y="609600"/>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0" y="0"/>
            <a:ext cx="90678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wentieth Century"/>
              <a:buNone/>
            </a:pPr>
            <a:r>
              <a:rPr b="0" i="0" lang="en-US" sz="2800" u="none">
                <a:solidFill>
                  <a:schemeClr val="dk2"/>
                </a:solidFill>
                <a:latin typeface="Twentieth Century"/>
                <a:ea typeface="Twentieth Century"/>
                <a:cs typeface="Twentieth Century"/>
                <a:sym typeface="Twentieth Century"/>
              </a:rPr>
              <a:t>Using a Generic Class with Two Type Parameters</a:t>
            </a:r>
            <a:endParaRPr/>
          </a:p>
        </p:txBody>
      </p:sp>
      <p:cxnSp>
        <p:nvCxnSpPr>
          <p:cNvPr id="294" name="Google Shape;294;p38"/>
          <p:cNvCxnSpPr/>
          <p:nvPr/>
        </p:nvCxnSpPr>
        <p:spPr>
          <a:xfrm>
            <a:off x="0" y="466725"/>
            <a:ext cx="9144000" cy="0"/>
          </a:xfrm>
          <a:prstGeom prst="straightConnector1">
            <a:avLst/>
          </a:prstGeom>
          <a:noFill/>
          <a:ln cap="flat" cmpd="sng" w="19050">
            <a:solidFill>
              <a:schemeClr val="folHlink"/>
            </a:solidFill>
            <a:prstDash val="solid"/>
            <a:miter lim="800000"/>
            <a:headEnd len="med" w="med" type="none"/>
            <a:tailEnd len="med" w="med" type="none"/>
          </a:ln>
        </p:spPr>
      </p:cxnSp>
      <p:pic>
        <p:nvPicPr>
          <p:cNvPr id="295" name="Google Shape;295;p38"/>
          <p:cNvPicPr preferRelativeResize="0"/>
          <p:nvPr/>
        </p:nvPicPr>
        <p:blipFill rotWithShape="1">
          <a:blip r:embed="rId3">
            <a:alphaModFix/>
          </a:blip>
          <a:srcRect b="0" l="0" r="0" t="0"/>
          <a:stretch/>
        </p:blipFill>
        <p:spPr>
          <a:xfrm>
            <a:off x="228600" y="515937"/>
            <a:ext cx="7762875" cy="5046662"/>
          </a:xfrm>
          <a:prstGeom prst="rect">
            <a:avLst/>
          </a:prstGeom>
          <a:noFill/>
          <a:ln>
            <a:noFill/>
          </a:ln>
        </p:spPr>
      </p:pic>
      <p:pic>
        <p:nvPicPr>
          <p:cNvPr id="296" name="Google Shape;296;p38"/>
          <p:cNvPicPr preferRelativeResize="0"/>
          <p:nvPr/>
        </p:nvPicPr>
        <p:blipFill rotWithShape="1">
          <a:blip r:embed="rId4">
            <a:alphaModFix/>
          </a:blip>
          <a:srcRect b="0" l="0" r="0" t="0"/>
          <a:stretch/>
        </p:blipFill>
        <p:spPr>
          <a:xfrm>
            <a:off x="5029200" y="5181600"/>
            <a:ext cx="3800475" cy="1676400"/>
          </a:xfrm>
          <a:prstGeom prst="rect">
            <a:avLst/>
          </a:prstGeom>
          <a:noFill/>
          <a:ln>
            <a:noFill/>
          </a:ln>
        </p:spPr>
      </p:pic>
      <p:sp>
        <p:nvSpPr>
          <p:cNvPr id="297" name="Google Shape;297;p38"/>
          <p:cNvSpPr txBox="1"/>
          <p:nvPr/>
        </p:nvSpPr>
        <p:spPr>
          <a:xfrm>
            <a:off x="2057400" y="5943600"/>
            <a:ext cx="29718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600"/>
              <a:buFont typeface="Twentieth Century"/>
              <a:buNone/>
            </a:pPr>
            <a:r>
              <a:rPr b="1" i="0" lang="en-US" sz="2600" u="none">
                <a:solidFill>
                  <a:schemeClr val="folHlink"/>
                </a:solidFill>
                <a:latin typeface="Twentieth Century"/>
                <a:ea typeface="Twentieth Century"/>
                <a:cs typeface="Twentieth Century"/>
                <a:sym typeface="Twentieth Century"/>
              </a:rPr>
              <a:t>Program Output:</a:t>
            </a:r>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Java Generic </a:t>
            </a:r>
            <a:endParaRPr/>
          </a:p>
        </p:txBody>
      </p:sp>
      <p:sp>
        <p:nvSpPr>
          <p:cNvPr id="159" name="Google Shape;159;p2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Using Java Generic concept we might write a generic method for sorting an array of objects, then invoke the generic method with Integer arrays, Double arrays, String arrays and so on, to sort the array elements.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0" y="0"/>
            <a:ext cx="9067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Bounds for Type Parameters</a:t>
            </a:r>
            <a:endParaRPr/>
          </a:p>
        </p:txBody>
      </p:sp>
      <p:sp>
        <p:nvSpPr>
          <p:cNvPr id="304" name="Google Shape;304;p39"/>
          <p:cNvSpPr txBox="1"/>
          <p:nvPr>
            <p:ph idx="1" type="body"/>
          </p:nvPr>
        </p:nvSpPr>
        <p:spPr>
          <a:xfrm>
            <a:off x="0" y="762000"/>
            <a:ext cx="9144000" cy="5364162"/>
          </a:xfrm>
          <a:prstGeom prst="rect">
            <a:avLst/>
          </a:prstGeom>
          <a:noFill/>
          <a:ln>
            <a:noFill/>
          </a:ln>
        </p:spPr>
        <p:txBody>
          <a:bodyPr anchorCtr="0" anchor="t" bIns="45700" lIns="91425" spcFirstLastPara="1" rIns="91425" wrap="square" tIns="45700">
            <a:noAutofit/>
          </a:bodyPr>
          <a:lstStyle/>
          <a:p>
            <a:pPr indent="-208597" lvl="0" marL="319087" rtl="0" algn="l">
              <a:lnSpc>
                <a:spcPct val="80000"/>
              </a:lnSpc>
              <a:spcBef>
                <a:spcPts val="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8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Sometimes it makes sense to restrict the possible types that can be plugged in for a type parameter </a:t>
            </a:r>
            <a:r>
              <a:rPr b="0" i="0" lang="en-US" sz="2900" u="none">
                <a:solidFill>
                  <a:schemeClr val="dk1"/>
                </a:solidFill>
                <a:latin typeface="Courier New"/>
                <a:ea typeface="Courier New"/>
                <a:cs typeface="Courier New"/>
                <a:sym typeface="Courier New"/>
              </a:rPr>
              <a:t>T.</a:t>
            </a:r>
            <a:endParaRPr/>
          </a:p>
          <a:p>
            <a:pPr indent="-208597" lvl="0" marL="319087" rtl="0" algn="l">
              <a:lnSpc>
                <a:spcPct val="8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680"/>
              <a:buFont typeface="Noto Sans Symbols"/>
              <a:buChar char="🞑"/>
            </a:pPr>
            <a:r>
              <a:rPr b="0" i="0" lang="en-US" sz="2400" u="none">
                <a:solidFill>
                  <a:schemeClr val="dk1"/>
                </a:solidFill>
                <a:latin typeface="Twentieth Century"/>
                <a:ea typeface="Twentieth Century"/>
                <a:cs typeface="Twentieth Century"/>
                <a:sym typeface="Twentieth Century"/>
              </a:rPr>
              <a:t>For instance, to ensure that only classes that implement the </a:t>
            </a:r>
            <a:r>
              <a:rPr b="1" i="0" lang="en-US" sz="2400" u="none">
                <a:solidFill>
                  <a:schemeClr val="dk1"/>
                </a:solidFill>
                <a:latin typeface="Courier New"/>
                <a:ea typeface="Courier New"/>
                <a:cs typeface="Courier New"/>
                <a:sym typeface="Courier New"/>
              </a:rPr>
              <a:t>Comparable</a:t>
            </a:r>
            <a:r>
              <a:rPr b="0" i="0" lang="en-US" sz="2400" u="none">
                <a:solidFill>
                  <a:schemeClr val="dk1"/>
                </a:solidFill>
                <a:latin typeface="Twentieth Century"/>
                <a:ea typeface="Twentieth Century"/>
                <a:cs typeface="Twentieth Century"/>
                <a:sym typeface="Twentieth Century"/>
              </a:rPr>
              <a:t> interface are plugged in for </a:t>
            </a:r>
            <a:r>
              <a:rPr b="1" i="0" lang="en-US" sz="2400" u="none">
                <a:solidFill>
                  <a:schemeClr val="dk1"/>
                </a:solidFill>
                <a:latin typeface="Courier New"/>
                <a:ea typeface="Courier New"/>
                <a:cs typeface="Courier New"/>
                <a:sym typeface="Courier New"/>
              </a:rPr>
              <a:t>T</a:t>
            </a:r>
            <a:r>
              <a:rPr b="0" i="0" lang="en-US" sz="2400" u="none">
                <a:solidFill>
                  <a:schemeClr val="dk1"/>
                </a:solidFill>
                <a:latin typeface="Twentieth Century"/>
                <a:ea typeface="Twentieth Century"/>
                <a:cs typeface="Twentieth Century"/>
                <a:sym typeface="Twentieth Century"/>
              </a:rPr>
              <a:t>, define a class as follows:</a:t>
            </a:r>
            <a:endParaRPr/>
          </a:p>
          <a:p>
            <a:pPr indent="-228600" lvl="2" marL="914400" rtl="0" algn="l">
              <a:lnSpc>
                <a:spcPct val="80000"/>
              </a:lnSpc>
              <a:spcBef>
                <a:spcPts val="500"/>
              </a:spcBef>
              <a:spcAft>
                <a:spcPts val="0"/>
              </a:spcAft>
              <a:buSzPts val="1350"/>
              <a:buNone/>
            </a:pPr>
            <a:r>
              <a:t/>
            </a:r>
            <a:endParaRPr b="1" i="0" sz="1800" u="none">
              <a:solidFill>
                <a:schemeClr val="dk1"/>
              </a:solidFill>
              <a:latin typeface="Courier New"/>
              <a:ea typeface="Courier New"/>
              <a:cs typeface="Courier New"/>
              <a:sym typeface="Courier New"/>
            </a:endParaRPr>
          </a:p>
          <a:p>
            <a:pPr indent="-228600" lvl="2" marL="914400" rtl="0" algn="ctr">
              <a:lnSpc>
                <a:spcPct val="80000"/>
              </a:lnSpc>
              <a:spcBef>
                <a:spcPts val="500"/>
              </a:spcBef>
              <a:spcAft>
                <a:spcPts val="0"/>
              </a:spcAft>
              <a:buSzPts val="1350"/>
              <a:buNone/>
            </a:pPr>
            <a:r>
              <a:rPr b="1" i="0" lang="en-US" sz="1800" u="none">
                <a:solidFill>
                  <a:schemeClr val="dk1"/>
                </a:solidFill>
                <a:latin typeface="Courier New"/>
                <a:ea typeface="Courier New"/>
                <a:cs typeface="Courier New"/>
                <a:sym typeface="Courier New"/>
              </a:rPr>
              <a:t>public class RClass&lt;T extends Comparable&gt;</a:t>
            </a:r>
            <a:endParaRPr/>
          </a:p>
          <a:p>
            <a:pPr indent="-184149" lvl="1" marL="639762" rtl="0" algn="l">
              <a:lnSpc>
                <a:spcPct val="80000"/>
              </a:lnSpc>
              <a:spcBef>
                <a:spcPts val="500"/>
              </a:spcBef>
              <a:spcAft>
                <a:spcPts val="0"/>
              </a:spcAft>
              <a:buClr>
                <a:schemeClr val="accent1"/>
              </a:buClr>
              <a:buSzPts val="1400"/>
              <a:buFont typeface="Noto Sans Symbols"/>
              <a:buNone/>
            </a:pPr>
            <a:r>
              <a:t/>
            </a:r>
            <a:endParaRPr b="0" i="0" sz="20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400"/>
              <a:buFont typeface="Noto Sans Symbols"/>
              <a:buChar char="🞑"/>
            </a:pPr>
            <a:r>
              <a:rPr b="0" i="0" lang="en-US" sz="2000" u="none">
                <a:solidFill>
                  <a:schemeClr val="dk1"/>
                </a:solidFill>
                <a:latin typeface="Twentieth Century"/>
                <a:ea typeface="Twentieth Century"/>
                <a:cs typeface="Twentieth Century"/>
                <a:sym typeface="Twentieth Century"/>
              </a:rPr>
              <a:t>"</a:t>
            </a:r>
            <a:r>
              <a:rPr b="1" i="0" lang="en-US" sz="2000" u="none">
                <a:solidFill>
                  <a:schemeClr val="dk1"/>
                </a:solidFill>
                <a:latin typeface="Courier New"/>
                <a:ea typeface="Courier New"/>
                <a:cs typeface="Courier New"/>
                <a:sym typeface="Courier New"/>
              </a:rPr>
              <a:t>extends Comparable</a:t>
            </a:r>
            <a:r>
              <a:rPr b="0" i="0" lang="en-US" sz="2000" u="none">
                <a:solidFill>
                  <a:schemeClr val="dk1"/>
                </a:solidFill>
                <a:latin typeface="Twentieth Century"/>
                <a:ea typeface="Twentieth Century"/>
                <a:cs typeface="Twentieth Century"/>
                <a:sym typeface="Twentieth Century"/>
              </a:rPr>
              <a:t>"</a:t>
            </a:r>
            <a:r>
              <a:rPr b="1" i="0" lang="en-US" sz="2000" u="none">
                <a:solidFill>
                  <a:schemeClr val="dk1"/>
                </a:solidFill>
                <a:latin typeface="Courier New"/>
                <a:ea typeface="Courier New"/>
                <a:cs typeface="Courier New"/>
                <a:sym typeface="Courier New"/>
              </a:rPr>
              <a:t> </a:t>
            </a:r>
            <a:r>
              <a:rPr b="0" i="0" lang="en-US" sz="2000" u="none">
                <a:solidFill>
                  <a:schemeClr val="dk1"/>
                </a:solidFill>
                <a:latin typeface="Twentieth Century"/>
                <a:ea typeface="Twentieth Century"/>
                <a:cs typeface="Twentieth Century"/>
                <a:sym typeface="Twentieth Century"/>
              </a:rPr>
              <a:t>serves as a </a:t>
            </a:r>
            <a:r>
              <a:rPr b="0" i="1" lang="en-US" sz="2000" u="none">
                <a:solidFill>
                  <a:schemeClr val="dk1"/>
                </a:solidFill>
                <a:latin typeface="Twentieth Century"/>
                <a:ea typeface="Twentieth Century"/>
                <a:cs typeface="Twentieth Century"/>
                <a:sym typeface="Twentieth Century"/>
              </a:rPr>
              <a:t>bound</a:t>
            </a:r>
            <a:r>
              <a:rPr b="0" i="0" lang="en-US" sz="2000" u="none">
                <a:solidFill>
                  <a:schemeClr val="dk1"/>
                </a:solidFill>
                <a:latin typeface="Twentieth Century"/>
                <a:ea typeface="Twentieth Century"/>
                <a:cs typeface="Twentieth Century"/>
                <a:sym typeface="Twentieth Century"/>
              </a:rPr>
              <a:t> on the type parameter </a:t>
            </a:r>
            <a:r>
              <a:rPr b="1" i="0" lang="en-US" sz="2000" u="none">
                <a:solidFill>
                  <a:schemeClr val="dk1"/>
                </a:solidFill>
                <a:latin typeface="Courier New"/>
                <a:ea typeface="Courier New"/>
                <a:cs typeface="Courier New"/>
                <a:sym typeface="Courier New"/>
              </a:rPr>
              <a:t>T</a:t>
            </a:r>
            <a:r>
              <a:rPr b="0" i="0" lang="en-US" sz="2000" u="none">
                <a:solidFill>
                  <a:schemeClr val="dk1"/>
                </a:solidFill>
                <a:latin typeface="Twentieth Century"/>
                <a:ea typeface="Twentieth Century"/>
                <a:cs typeface="Twentieth Century"/>
                <a:sym typeface="Twentieth Century"/>
              </a:rPr>
              <a:t>.</a:t>
            </a:r>
            <a:endParaRPr b="1" i="0" sz="2000" u="none">
              <a:solidFill>
                <a:schemeClr val="dk1"/>
              </a:solidFill>
              <a:latin typeface="Courier New"/>
              <a:ea typeface="Courier New"/>
              <a:cs typeface="Courier New"/>
              <a:sym typeface="Courier New"/>
            </a:endParaRPr>
          </a:p>
          <a:p>
            <a:pPr indent="-184149" lvl="1" marL="639762" rtl="0" algn="l">
              <a:lnSpc>
                <a:spcPct val="80000"/>
              </a:lnSpc>
              <a:spcBef>
                <a:spcPts val="500"/>
              </a:spcBef>
              <a:spcAft>
                <a:spcPts val="0"/>
              </a:spcAft>
              <a:buClr>
                <a:schemeClr val="accent1"/>
              </a:buClr>
              <a:buSzPts val="1400"/>
              <a:buFont typeface="Noto Sans Symbols"/>
              <a:buNone/>
            </a:pPr>
            <a:r>
              <a:t/>
            </a:r>
            <a:endParaRPr b="0" i="0" sz="20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400"/>
              <a:buFont typeface="Noto Sans Symbols"/>
              <a:buChar char="🞑"/>
            </a:pPr>
            <a:r>
              <a:rPr b="0" i="0" lang="en-US" sz="2000" u="none">
                <a:solidFill>
                  <a:schemeClr val="dk1"/>
                </a:solidFill>
                <a:latin typeface="Twentieth Century"/>
                <a:ea typeface="Twentieth Century"/>
                <a:cs typeface="Twentieth Century"/>
                <a:sym typeface="Twentieth Century"/>
              </a:rPr>
              <a:t>Any attempt to plug in a type for </a:t>
            </a:r>
            <a:r>
              <a:rPr b="1" i="0" lang="en-US" sz="2000" u="none">
                <a:solidFill>
                  <a:schemeClr val="dk1"/>
                </a:solidFill>
                <a:latin typeface="Courier New"/>
                <a:ea typeface="Courier New"/>
                <a:cs typeface="Courier New"/>
                <a:sym typeface="Courier New"/>
              </a:rPr>
              <a:t>T</a:t>
            </a:r>
            <a:r>
              <a:rPr b="0" i="0" lang="en-US" sz="2000" u="none">
                <a:solidFill>
                  <a:schemeClr val="dk1"/>
                </a:solidFill>
                <a:latin typeface="Twentieth Century"/>
                <a:ea typeface="Twentieth Century"/>
                <a:cs typeface="Twentieth Century"/>
                <a:sym typeface="Twentieth Century"/>
              </a:rPr>
              <a:t> which does not implement the </a:t>
            </a:r>
            <a:r>
              <a:rPr b="1" i="0" lang="en-US" sz="2000" u="none">
                <a:solidFill>
                  <a:schemeClr val="dk1"/>
                </a:solidFill>
                <a:latin typeface="Courier New"/>
                <a:ea typeface="Courier New"/>
                <a:cs typeface="Courier New"/>
                <a:sym typeface="Courier New"/>
              </a:rPr>
              <a:t>Comparable</a:t>
            </a:r>
            <a:r>
              <a:rPr b="0" i="0" lang="en-US" sz="2000" u="none">
                <a:solidFill>
                  <a:schemeClr val="dk1"/>
                </a:solidFill>
                <a:latin typeface="Twentieth Century"/>
                <a:ea typeface="Twentieth Century"/>
                <a:cs typeface="Twentieth Century"/>
                <a:sym typeface="Twentieth Century"/>
              </a:rPr>
              <a:t> interface will result in a compiler error message.</a:t>
            </a:r>
            <a:endParaRPr/>
          </a:p>
        </p:txBody>
      </p:sp>
      <p:cxnSp>
        <p:nvCxnSpPr>
          <p:cNvPr id="305" name="Google Shape;305;p39"/>
          <p:cNvCxnSpPr/>
          <p:nvPr/>
        </p:nvCxnSpPr>
        <p:spPr>
          <a:xfrm>
            <a:off x="0" y="685800"/>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C:\WINDOWS\Desktop\Oh_type\savitch_gif\c14_rev\savitch_c14d10.gif" id="311" name="Google Shape;311;p40"/>
          <p:cNvPicPr preferRelativeResize="0"/>
          <p:nvPr/>
        </p:nvPicPr>
        <p:blipFill rotWithShape="1">
          <a:blip r:embed="rId3">
            <a:alphaModFix/>
          </a:blip>
          <a:srcRect b="0" l="0" r="0" t="0"/>
          <a:stretch/>
        </p:blipFill>
        <p:spPr>
          <a:xfrm>
            <a:off x="838200" y="1219200"/>
            <a:ext cx="7772400" cy="4192587"/>
          </a:xfrm>
          <a:prstGeom prst="rect">
            <a:avLst/>
          </a:prstGeom>
          <a:noFill/>
          <a:ln>
            <a:noFill/>
          </a:ln>
        </p:spPr>
      </p:pic>
      <p:sp>
        <p:nvSpPr>
          <p:cNvPr id="312" name="Google Shape;312;p40"/>
          <p:cNvSpPr txBox="1"/>
          <p:nvPr>
            <p:ph type="title"/>
          </p:nvPr>
        </p:nvSpPr>
        <p:spPr>
          <a:xfrm>
            <a:off x="0" y="0"/>
            <a:ext cx="9067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800"/>
              <a:buFont typeface="Twentieth Century"/>
              <a:buNone/>
            </a:pPr>
            <a:r>
              <a:rPr b="0" i="0" lang="en-US" sz="3800" u="none">
                <a:solidFill>
                  <a:schemeClr val="dk2"/>
                </a:solidFill>
                <a:latin typeface="Twentieth Century"/>
                <a:ea typeface="Twentieth Century"/>
                <a:cs typeface="Twentieth Century"/>
                <a:sym typeface="Twentieth Century"/>
              </a:rPr>
              <a:t>Bounds for Type Parameters (Cont’d)</a:t>
            </a:r>
            <a:endParaRPr/>
          </a:p>
        </p:txBody>
      </p:sp>
      <p:cxnSp>
        <p:nvCxnSpPr>
          <p:cNvPr id="313" name="Google Shape;313;p40"/>
          <p:cNvCxnSpPr/>
          <p:nvPr/>
        </p:nvCxnSpPr>
        <p:spPr>
          <a:xfrm>
            <a:off x="0" y="658812"/>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76200" y="76200"/>
            <a:ext cx="90678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Generic Methods</a:t>
            </a:r>
            <a:endParaRPr/>
          </a:p>
        </p:txBody>
      </p:sp>
      <p:sp>
        <p:nvSpPr>
          <p:cNvPr id="320" name="Google Shape;320;p41"/>
          <p:cNvSpPr txBox="1"/>
          <p:nvPr>
            <p:ph idx="1" type="body"/>
          </p:nvPr>
        </p:nvSpPr>
        <p:spPr>
          <a:xfrm>
            <a:off x="152400" y="1600200"/>
            <a:ext cx="8763000" cy="5257800"/>
          </a:xfrm>
          <a:prstGeom prst="rect">
            <a:avLst/>
          </a:prstGeom>
          <a:noFill/>
          <a:ln>
            <a:noFill/>
          </a:ln>
        </p:spPr>
        <p:txBody>
          <a:bodyPr anchorCtr="0" anchor="t" bIns="45700" lIns="91425" spcFirstLastPara="1" rIns="91425" wrap="square" tIns="45700">
            <a:noAutofit/>
          </a:bodyPr>
          <a:lstStyle/>
          <a:p>
            <a:pPr indent="-319087" lvl="0" marL="319087" rtl="0" algn="l">
              <a:lnSpc>
                <a:spcPct val="80000"/>
              </a:lnSpc>
              <a:spcBef>
                <a:spcPts val="0"/>
              </a:spcBef>
              <a:spcAft>
                <a:spcPts val="0"/>
              </a:spcAft>
              <a:buSzPts val="1740"/>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8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When a generic class is defined, the type parameter can be used in the definitions of the methods for that generic class.</a:t>
            </a:r>
            <a:endParaRPr/>
          </a:p>
          <a:p>
            <a:pPr indent="-208597" lvl="0" marL="319087" rtl="0" algn="l">
              <a:lnSpc>
                <a:spcPct val="8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8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In addition, a generic method can be defined that has its own type parameter that is not the type parameter of any class</a:t>
            </a:r>
            <a:endParaRPr/>
          </a:p>
          <a:p>
            <a:pPr indent="-208597" lvl="0" marL="319087" rtl="0" algn="l">
              <a:lnSpc>
                <a:spcPct val="8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680"/>
              <a:buFont typeface="Noto Sans Symbols"/>
              <a:buChar char="🞑"/>
            </a:pPr>
            <a:r>
              <a:rPr b="0" i="0" lang="en-US" sz="2400" u="none">
                <a:solidFill>
                  <a:schemeClr val="dk1"/>
                </a:solidFill>
                <a:latin typeface="Twentieth Century"/>
                <a:ea typeface="Twentieth Century"/>
                <a:cs typeface="Twentieth Century"/>
                <a:sym typeface="Twentieth Century"/>
              </a:rPr>
              <a:t>A generic method can be a member of an ordinary class or a member of a generic class that has some other type parameter.</a:t>
            </a:r>
            <a:endParaRPr/>
          </a:p>
          <a:p>
            <a:pPr indent="-166369" lvl="1" marL="639762" rtl="0" algn="l">
              <a:lnSpc>
                <a:spcPct val="80000"/>
              </a:lnSpc>
              <a:spcBef>
                <a:spcPts val="500"/>
              </a:spcBef>
              <a:spcAft>
                <a:spcPts val="0"/>
              </a:spcAft>
              <a:buClr>
                <a:schemeClr val="accent1"/>
              </a:buClr>
              <a:buSzPts val="1680"/>
              <a:buFont typeface="Noto Sans Symbols"/>
              <a:buNone/>
            </a:pPr>
            <a:r>
              <a:t/>
            </a:r>
            <a:endParaRPr b="0" i="0" sz="24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680"/>
              <a:buFont typeface="Noto Sans Symbols"/>
              <a:buChar char="🞑"/>
            </a:pPr>
            <a:r>
              <a:rPr b="0" i="0" lang="en-US" sz="2400" u="none">
                <a:solidFill>
                  <a:schemeClr val="dk1"/>
                </a:solidFill>
                <a:latin typeface="Twentieth Century"/>
                <a:ea typeface="Twentieth Century"/>
                <a:cs typeface="Twentieth Century"/>
                <a:sym typeface="Twentieth Century"/>
              </a:rPr>
              <a:t>The type parameter of a generic method is local to that method, not to the class.</a:t>
            </a:r>
            <a:endParaRPr/>
          </a:p>
          <a:p>
            <a:pPr indent="-227648" lvl="0" marL="319088" rtl="0" algn="l">
              <a:spcBef>
                <a:spcPts val="700"/>
              </a:spcBef>
              <a:spcAft>
                <a:spcPts val="0"/>
              </a:spcAft>
              <a:buSzPts val="1440"/>
              <a:buNone/>
            </a:pPr>
            <a:r>
              <a:t/>
            </a:r>
            <a:endParaRPr b="0" i="0" sz="2400" u="none">
              <a:solidFill>
                <a:schemeClr val="dk1"/>
              </a:solidFill>
              <a:latin typeface="Twentieth Century"/>
              <a:ea typeface="Twentieth Century"/>
              <a:cs typeface="Twentieth Century"/>
              <a:sym typeface="Twentieth Century"/>
            </a:endParaRPr>
          </a:p>
        </p:txBody>
      </p:sp>
      <p:cxnSp>
        <p:nvCxnSpPr>
          <p:cNvPr id="321" name="Google Shape;321;p41"/>
          <p:cNvCxnSpPr/>
          <p:nvPr/>
        </p:nvCxnSpPr>
        <p:spPr>
          <a:xfrm>
            <a:off x="0" y="658812"/>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idx="1" type="body"/>
          </p:nvPr>
        </p:nvSpPr>
        <p:spPr>
          <a:xfrm>
            <a:off x="0" y="838200"/>
            <a:ext cx="9296400" cy="5410200"/>
          </a:xfrm>
          <a:prstGeom prst="rect">
            <a:avLst/>
          </a:prstGeom>
          <a:noFill/>
          <a:ln>
            <a:noFill/>
          </a:ln>
        </p:spPr>
        <p:txBody>
          <a:bodyPr anchorCtr="0" anchor="t" bIns="45700" lIns="91425" spcFirstLastPara="1" rIns="91425" wrap="square" tIns="45700">
            <a:noAutofit/>
          </a:bodyPr>
          <a:lstStyle/>
          <a:p>
            <a:pPr indent="-208597" lvl="0" marL="319087" rtl="0" algn="l">
              <a:lnSpc>
                <a:spcPct val="90000"/>
              </a:lnSpc>
              <a:spcBef>
                <a:spcPts val="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type parameter must be placed (in angular brackets) after all the modifiers, and before the returned type:</a:t>
            </a:r>
            <a:endParaRPr/>
          </a:p>
          <a:p>
            <a:pPr indent="-208597" lvl="0" marL="319087" rtl="0" algn="l">
              <a:lnSpc>
                <a:spcPct val="9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73049" lvl="1" marL="639762" rtl="0" algn="ctr">
              <a:lnSpc>
                <a:spcPct val="90000"/>
              </a:lnSpc>
              <a:spcBef>
                <a:spcPts val="500"/>
              </a:spcBef>
              <a:spcAft>
                <a:spcPts val="0"/>
              </a:spcAft>
              <a:buSzPts val="1680"/>
              <a:buNone/>
            </a:pPr>
            <a:r>
              <a:rPr b="1" i="0" lang="en-US" sz="2400" u="none">
                <a:solidFill>
                  <a:schemeClr val="dk1"/>
                </a:solidFill>
                <a:latin typeface="Courier New"/>
                <a:ea typeface="Courier New"/>
                <a:cs typeface="Courier New"/>
                <a:sym typeface="Courier New"/>
              </a:rPr>
              <a:t>public static &lt;T&gt; T genMethod(T[] a)</a:t>
            </a:r>
            <a:endParaRPr/>
          </a:p>
          <a:p>
            <a:pPr indent="-208597" lvl="0" marL="319087" rtl="0" algn="l">
              <a:lnSpc>
                <a:spcPct val="9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When one of these generic methods is invoked, the method name is prefaced with the type to be plugged in, enclosed in angular brackets</a:t>
            </a:r>
            <a:endParaRPr/>
          </a:p>
          <a:p>
            <a:pPr indent="-273049" lvl="1" marL="639762" rtl="0" algn="l">
              <a:lnSpc>
                <a:spcPct val="90000"/>
              </a:lnSpc>
              <a:spcBef>
                <a:spcPts val="500"/>
              </a:spcBef>
              <a:spcAft>
                <a:spcPts val="0"/>
              </a:spcAft>
              <a:buSzPts val="1680"/>
              <a:buNone/>
            </a:pPr>
            <a:r>
              <a:t/>
            </a:r>
            <a:endParaRPr b="1" i="0" sz="2400" u="none">
              <a:solidFill>
                <a:srgbClr val="034CA1"/>
              </a:solidFill>
              <a:latin typeface="Courier New"/>
              <a:ea typeface="Courier New"/>
              <a:cs typeface="Courier New"/>
              <a:sym typeface="Courier New"/>
            </a:endParaRPr>
          </a:p>
          <a:p>
            <a:pPr indent="-273049" lvl="1" marL="639762" rtl="0" algn="ctr">
              <a:lnSpc>
                <a:spcPct val="90000"/>
              </a:lnSpc>
              <a:spcBef>
                <a:spcPts val="500"/>
              </a:spcBef>
              <a:spcAft>
                <a:spcPts val="0"/>
              </a:spcAft>
              <a:buSzPts val="1680"/>
              <a:buNone/>
            </a:pPr>
            <a:r>
              <a:rPr b="1" i="0" lang="en-US" sz="2400" u="none">
                <a:solidFill>
                  <a:schemeClr val="dk1"/>
                </a:solidFill>
                <a:latin typeface="Courier New"/>
                <a:ea typeface="Courier New"/>
                <a:cs typeface="Courier New"/>
                <a:sym typeface="Courier New"/>
              </a:rPr>
              <a:t>String s = NonG.&lt;String&gt;genMethod(c);</a:t>
            </a:r>
            <a:endParaRPr/>
          </a:p>
        </p:txBody>
      </p:sp>
      <p:sp>
        <p:nvSpPr>
          <p:cNvPr id="328" name="Google Shape;328;p42"/>
          <p:cNvSpPr txBox="1"/>
          <p:nvPr>
            <p:ph type="title"/>
          </p:nvPr>
        </p:nvSpPr>
        <p:spPr>
          <a:xfrm>
            <a:off x="76200" y="76200"/>
            <a:ext cx="90678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Generic Methods (Cont’d)</a:t>
            </a:r>
            <a:endParaRPr/>
          </a:p>
        </p:txBody>
      </p:sp>
      <p:cxnSp>
        <p:nvCxnSpPr>
          <p:cNvPr id="329" name="Google Shape;329;p42"/>
          <p:cNvCxnSpPr/>
          <p:nvPr/>
        </p:nvCxnSpPr>
        <p:spPr>
          <a:xfrm>
            <a:off x="0" y="658812"/>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1" i="0" lang="en-US" sz="4400" u="none">
                <a:solidFill>
                  <a:schemeClr val="dk2"/>
                </a:solidFill>
                <a:latin typeface="Twentieth Century"/>
                <a:ea typeface="Twentieth Century"/>
                <a:cs typeface="Twentieth Century"/>
                <a:sym typeface="Twentieth Century"/>
              </a:rPr>
              <a:t>Generic Interface Example</a:t>
            </a:r>
            <a:endParaRPr/>
          </a:p>
        </p:txBody>
      </p:sp>
      <p:sp>
        <p:nvSpPr>
          <p:cNvPr id="335" name="Google Shape;335;p43"/>
          <p:cNvSpPr txBox="1"/>
          <p:nvPr>
            <p:ph idx="1" type="body"/>
          </p:nvPr>
        </p:nvSpPr>
        <p:spPr>
          <a:xfrm>
            <a:off x="612775" y="1600200"/>
            <a:ext cx="8153400" cy="51054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interface a&lt;T&gt;                        {      public void add(T t);    }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public class Box implements a&lt;Integer&gt;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int t;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public void add(Integer t)        {          this.t = t;     }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public int get()                       {          return t;      }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public class Main {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public static void main(String[] args) {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Box a=new Box();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a.add(10);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System.out.print(a.get());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   }  </a:t>
            </a:r>
            <a:endParaRPr/>
          </a:p>
          <a:p>
            <a:pPr indent="-250508" lvl="0" marL="319088" marR="0" rtl="0" algn="l">
              <a:spcBef>
                <a:spcPts val="700"/>
              </a:spcBef>
              <a:spcAft>
                <a:spcPts val="0"/>
              </a:spcAft>
              <a:buClr>
                <a:schemeClr val="accent2"/>
              </a:buClr>
              <a:buSzPts val="1080"/>
              <a:buFont typeface="Noto Sans Symbols"/>
              <a:buNone/>
            </a:pPr>
            <a:r>
              <a:t/>
            </a:r>
            <a:endParaRPr b="0" i="0" sz="18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wentieth Century"/>
              <a:ea typeface="Twentieth Century"/>
              <a:cs typeface="Twentieth Century"/>
              <a:sym typeface="Twentieth Century"/>
            </a:endParaRPr>
          </a:p>
        </p:txBody>
      </p:sp>
      <p:sp>
        <p:nvSpPr>
          <p:cNvPr id="341" name="Google Shape;341;p4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208598" lvl="0" marL="319088" marR="0" rtl="0" algn="l">
              <a:spcBef>
                <a:spcPts val="0"/>
              </a:spcBef>
              <a:spcAft>
                <a:spcPts val="0"/>
              </a:spcAft>
              <a:buClr>
                <a:schemeClr val="accent2"/>
              </a:buClr>
              <a:buSzPts val="1740"/>
              <a:buFont typeface="Noto Sans Symbols"/>
              <a:buNone/>
            </a:pPr>
            <a:r>
              <a:t/>
            </a:r>
            <a:endParaRPr sz="29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Twentieth Century"/>
              <a:buNone/>
            </a:pPr>
            <a:r>
              <a:rPr b="0" i="0" lang="en-US" sz="4400" u="none">
                <a:solidFill>
                  <a:schemeClr val="lt2"/>
                </a:solidFill>
                <a:latin typeface="Twentieth Century"/>
                <a:ea typeface="Twentieth Century"/>
                <a:cs typeface="Twentieth Century"/>
                <a:sym typeface="Twentieth Century"/>
              </a:rPr>
              <a:t>REFLECTION IN JAVA</a:t>
            </a:r>
            <a:endParaRPr/>
          </a:p>
        </p:txBody>
      </p:sp>
      <p:sp>
        <p:nvSpPr>
          <p:cNvPr id="347" name="Google Shape;347;p45"/>
          <p:cNvSpPr txBox="1"/>
          <p:nvPr>
            <p:ph idx="1" type="subTitle"/>
          </p:nvPr>
        </p:nvSpPr>
        <p:spPr>
          <a:xfrm>
            <a:off x="2362200" y="6049962"/>
            <a:ext cx="67056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560"/>
              <a:buNone/>
            </a:pPr>
            <a:r>
              <a:t/>
            </a:r>
            <a:endParaRPr sz="26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Reflection </a:t>
            </a:r>
            <a:endParaRPr/>
          </a:p>
        </p:txBody>
      </p:sp>
      <p:sp>
        <p:nvSpPr>
          <p:cNvPr id="353" name="Google Shape;353;p4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In computer science, </a:t>
            </a:r>
            <a:r>
              <a:rPr b="1" i="0" lang="en-US" sz="2900" u="none">
                <a:solidFill>
                  <a:schemeClr val="dk1"/>
                </a:solidFill>
                <a:latin typeface="Twentieth Century"/>
                <a:ea typeface="Twentieth Century"/>
                <a:cs typeface="Twentieth Century"/>
                <a:sym typeface="Twentieth Century"/>
              </a:rPr>
              <a:t>reflection</a:t>
            </a:r>
            <a:r>
              <a:rPr b="0" i="0" lang="en-US" sz="2900" u="none">
                <a:solidFill>
                  <a:schemeClr val="dk1"/>
                </a:solidFill>
                <a:latin typeface="Twentieth Century"/>
                <a:ea typeface="Twentieth Century"/>
                <a:cs typeface="Twentieth Century"/>
                <a:sym typeface="Twentieth Century"/>
              </a:rPr>
              <a:t> is the ability of a computer program to examine and modify the structure and behavior (specifically the values, meta-data, properties and functions) of an object at runtime.</a:t>
            </a:r>
            <a:r>
              <a:rPr b="0" baseline="30000" i="0" lang="en-US" sz="2900" u="none">
                <a:solidFill>
                  <a:schemeClr val="dk1"/>
                </a:solidFill>
                <a:latin typeface="Twentieth Century"/>
                <a:ea typeface="Twentieth Century"/>
                <a:cs typeface="Twentieth Century"/>
                <a:sym typeface="Twentieth Century"/>
              </a:rPr>
              <a:t>[1]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Reflection </a:t>
            </a:r>
            <a:endParaRPr/>
          </a:p>
        </p:txBody>
      </p:sp>
      <p:sp>
        <p:nvSpPr>
          <p:cNvPr id="359" name="Google Shape;359;p4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Every object is either a reference or primitive type. Reference types all inherit from java.lang.Object. Classes, enums, arrays, and interfaces are all reference types</a:t>
            </a:r>
            <a:endParaRPr/>
          </a:p>
          <a:p>
            <a:pPr indent="-208597" lvl="0" marL="319087"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Examples of reference types include java.lang.String, all of the wrapper classes for primitive types such as java.lang.Double, the interface java.io.Serializable, and the enum javax.swing.SortOrder.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wentieth Century"/>
              <a:ea typeface="Twentieth Century"/>
              <a:cs typeface="Twentieth Century"/>
              <a:sym typeface="Twentieth Century"/>
            </a:endParaRPr>
          </a:p>
        </p:txBody>
      </p:sp>
      <p:sp>
        <p:nvSpPr>
          <p:cNvPr id="365" name="Google Shape;365;p4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100000"/>
              </a:lnSpc>
              <a:spcBef>
                <a:spcPts val="0"/>
              </a:spcBef>
              <a:spcAft>
                <a:spcPts val="0"/>
              </a:spcAft>
              <a:buClr>
                <a:schemeClr val="accent2"/>
              </a:buClr>
              <a:buSzPts val="1740"/>
              <a:buFont typeface="Noto Sans Symbols"/>
              <a:buNone/>
            </a:pPr>
            <a:r>
              <a:rPr b="0" i="0" lang="en-US" sz="2900" u="none">
                <a:solidFill>
                  <a:schemeClr val="dk1"/>
                </a:solidFill>
                <a:latin typeface="Twentieth Century"/>
                <a:ea typeface="Twentieth Century"/>
                <a:cs typeface="Twentieth Century"/>
                <a:sym typeface="Twentieth Century"/>
              </a:rPr>
              <a:t>Java </a:t>
            </a:r>
            <a:r>
              <a:rPr b="0" i="0" lang="en-US" sz="2900" u="none">
                <a:solidFill>
                  <a:srgbClr val="FF0000"/>
                </a:solidFill>
                <a:latin typeface="Twentieth Century"/>
                <a:ea typeface="Twentieth Century"/>
                <a:cs typeface="Twentieth Century"/>
                <a:sym typeface="Twentieth Century"/>
              </a:rPr>
              <a:t>reflection</a:t>
            </a:r>
            <a:r>
              <a:rPr b="0" i="0" lang="en-US" sz="2900" u="none">
                <a:solidFill>
                  <a:schemeClr val="dk1"/>
                </a:solidFill>
                <a:latin typeface="Twentieth Century"/>
                <a:ea typeface="Twentieth Century"/>
                <a:cs typeface="Twentieth Century"/>
                <a:sym typeface="Twentieth Century"/>
              </a:rPr>
              <a:t> is the capability of retrieving some </a:t>
            </a:r>
            <a:r>
              <a:rPr b="0" i="0" lang="en-US" sz="2900" u="none">
                <a:solidFill>
                  <a:srgbClr val="FF0000"/>
                </a:solidFill>
                <a:latin typeface="Twentieth Century"/>
                <a:ea typeface="Twentieth Century"/>
                <a:cs typeface="Twentieth Century"/>
                <a:sym typeface="Twentieth Century"/>
              </a:rPr>
              <a:t>metadata</a:t>
            </a:r>
            <a:r>
              <a:rPr b="0" i="0" lang="en-US" sz="2900" u="none">
                <a:solidFill>
                  <a:schemeClr val="dk1"/>
                </a:solidFill>
                <a:latin typeface="Twentieth Century"/>
                <a:ea typeface="Twentieth Century"/>
                <a:cs typeface="Twentieth Century"/>
                <a:sym typeface="Twentieth Century"/>
              </a:rPr>
              <a:t> about the objects at runtime.</a:t>
            </a:r>
            <a:endParaRPr/>
          </a:p>
          <a:p>
            <a:pPr indent="-457200" lvl="0" marL="457200" marR="0" rtl="0" algn="l">
              <a:lnSpc>
                <a:spcPct val="100000"/>
              </a:lnSpc>
              <a:spcBef>
                <a:spcPts val="700"/>
              </a:spcBef>
              <a:spcAft>
                <a:spcPts val="0"/>
              </a:spcAft>
              <a:buClr>
                <a:schemeClr val="accent2"/>
              </a:buClr>
              <a:buSzPts val="1740"/>
              <a:buFont typeface="Noto Sans Symbols"/>
              <a:buNone/>
            </a:pPr>
            <a:r>
              <a:rPr b="0" i="0" lang="en-US" sz="2900" u="none">
                <a:solidFill>
                  <a:schemeClr val="dk1"/>
                </a:solidFill>
                <a:latin typeface="Twentieth Century"/>
                <a:ea typeface="Twentieth Century"/>
                <a:cs typeface="Twentieth Century"/>
                <a:sym typeface="Twentieth Century"/>
              </a:rPr>
              <a:t>This capabilities are usually used in creating programming tools, like IDE, JavaBeans, and so forth.</a:t>
            </a:r>
            <a:endParaRPr/>
          </a:p>
          <a:p>
            <a:pPr indent="-457200" lvl="0" marL="457200" marR="0" rtl="0" algn="l">
              <a:lnSpc>
                <a:spcPct val="100000"/>
              </a:lnSpc>
              <a:spcBef>
                <a:spcPts val="700"/>
              </a:spcBef>
              <a:spcAft>
                <a:spcPts val="0"/>
              </a:spcAft>
              <a:buClr>
                <a:schemeClr val="accent2"/>
              </a:buClr>
              <a:buSzPts val="1740"/>
              <a:buFont typeface="Noto Sans Symbols"/>
              <a:buNone/>
            </a:pPr>
            <a:r>
              <a:rPr b="0" i="0" lang="en-US" sz="2900" u="none">
                <a:solidFill>
                  <a:schemeClr val="dk1"/>
                </a:solidFill>
                <a:latin typeface="Twentieth Century"/>
                <a:ea typeface="Twentieth Century"/>
                <a:cs typeface="Twentieth Century"/>
                <a:sym typeface="Twentieth Century"/>
              </a:rPr>
              <a:t>To implement this capability, Java creators defined a couple of classes like: </a:t>
            </a:r>
            <a:br>
              <a:rPr b="0" i="0" lang="en-US" sz="2900" u="none">
                <a:solidFill>
                  <a:schemeClr val="dk1"/>
                </a:solidFill>
                <a:latin typeface="Twentieth Century"/>
                <a:ea typeface="Twentieth Century"/>
                <a:cs typeface="Twentieth Century"/>
                <a:sym typeface="Twentieth Century"/>
              </a:rPr>
            </a:br>
            <a:r>
              <a:rPr b="0" i="0" lang="en-US" sz="2900" u="none">
                <a:solidFill>
                  <a:schemeClr val="dk1"/>
                </a:solidFill>
                <a:latin typeface="Twentieth Century"/>
                <a:ea typeface="Twentieth Century"/>
                <a:cs typeface="Twentieth Century"/>
                <a:sym typeface="Twentieth Century"/>
              </a:rPr>
              <a:t>Class  , Package, Field, Method, Constructor, Array</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idx="1" type="body"/>
          </p:nvPr>
        </p:nvSpPr>
        <p:spPr>
          <a:xfrm>
            <a:off x="0" y="914400"/>
            <a:ext cx="8991600" cy="5211762"/>
          </a:xfrm>
          <a:prstGeom prst="rect">
            <a:avLst/>
          </a:prstGeom>
          <a:noFill/>
          <a:ln>
            <a:noFill/>
          </a:ln>
        </p:spPr>
        <p:txBody>
          <a:bodyPr anchorCtr="0" anchor="t" bIns="45700" lIns="91425" spcFirstLastPara="1" rIns="91425" wrap="square" tIns="45700">
            <a:noAutofit/>
          </a:bodyPr>
          <a:lstStyle/>
          <a:p>
            <a:pPr indent="-208597" lvl="0" marL="319087" rtl="0" algn="l">
              <a:lnSpc>
                <a:spcPct val="80000"/>
              </a:lnSpc>
              <a:spcBef>
                <a:spcPts val="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8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 class definition with a type parameter is stored in a file and compiled just like any other class.</a:t>
            </a:r>
            <a:endParaRPr/>
          </a:p>
          <a:p>
            <a:pPr indent="-208597" lvl="0" marL="319087" rtl="0" algn="l">
              <a:lnSpc>
                <a:spcPct val="8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rtl="0" algn="l">
              <a:lnSpc>
                <a:spcPct val="8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Once a parameterized class is compiled, it can be used like any other class.</a:t>
            </a:r>
            <a:endParaRPr/>
          </a:p>
          <a:p>
            <a:pPr indent="-208597" lvl="0" marL="319087" rtl="0" algn="l">
              <a:lnSpc>
                <a:spcPct val="8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680"/>
              <a:buFont typeface="Noto Sans Symbols"/>
              <a:buChar char="🞑"/>
            </a:pPr>
            <a:r>
              <a:rPr b="0" i="0" lang="en-US" sz="2400" u="none">
                <a:solidFill>
                  <a:schemeClr val="dk1"/>
                </a:solidFill>
                <a:latin typeface="Twentieth Century"/>
                <a:ea typeface="Twentieth Century"/>
                <a:cs typeface="Twentieth Century"/>
                <a:sym typeface="Twentieth Century"/>
              </a:rPr>
              <a:t>The class type plugged in for the type parameter must be specified before it can be used in a program.</a:t>
            </a:r>
            <a:endParaRPr/>
          </a:p>
          <a:p>
            <a:pPr indent="-166369" lvl="1" marL="639762" rtl="0" algn="l">
              <a:lnSpc>
                <a:spcPct val="80000"/>
              </a:lnSpc>
              <a:spcBef>
                <a:spcPts val="500"/>
              </a:spcBef>
              <a:spcAft>
                <a:spcPts val="0"/>
              </a:spcAft>
              <a:buClr>
                <a:schemeClr val="accent1"/>
              </a:buClr>
              <a:buSzPts val="1680"/>
              <a:buFont typeface="Noto Sans Symbols"/>
              <a:buNone/>
            </a:pPr>
            <a:r>
              <a:t/>
            </a:r>
            <a:endParaRPr b="0" i="0" sz="2400" u="none">
              <a:solidFill>
                <a:schemeClr val="dk1"/>
              </a:solidFill>
              <a:latin typeface="Twentieth Century"/>
              <a:ea typeface="Twentieth Century"/>
              <a:cs typeface="Twentieth Century"/>
              <a:sym typeface="Twentieth Century"/>
            </a:endParaRPr>
          </a:p>
          <a:p>
            <a:pPr indent="-228600" lvl="2" marL="914400" rtl="0" algn="l">
              <a:lnSpc>
                <a:spcPct val="80000"/>
              </a:lnSpc>
              <a:spcBef>
                <a:spcPts val="500"/>
              </a:spcBef>
              <a:spcAft>
                <a:spcPts val="0"/>
              </a:spcAft>
              <a:buSzPts val="1650"/>
              <a:buNone/>
            </a:pPr>
            <a:r>
              <a:t/>
            </a:r>
            <a:endParaRPr b="1" i="0" sz="2200" u="none">
              <a:solidFill>
                <a:srgbClr val="034CA1"/>
              </a:solidFill>
              <a:latin typeface="Courier New"/>
              <a:ea typeface="Courier New"/>
              <a:cs typeface="Courier New"/>
              <a:sym typeface="Courier New"/>
            </a:endParaRPr>
          </a:p>
          <a:p>
            <a:pPr indent="-228600" lvl="2" marL="914400" rtl="0" algn="l">
              <a:lnSpc>
                <a:spcPct val="80000"/>
              </a:lnSpc>
              <a:spcBef>
                <a:spcPts val="500"/>
              </a:spcBef>
              <a:spcAft>
                <a:spcPts val="0"/>
              </a:spcAft>
              <a:buSzPts val="1650"/>
              <a:buNone/>
            </a:pPr>
            <a:r>
              <a:rPr b="1" i="0" lang="en-US" sz="2200" u="none">
                <a:solidFill>
                  <a:srgbClr val="FF0000"/>
                </a:solidFill>
                <a:latin typeface="Courier New"/>
                <a:ea typeface="Courier New"/>
                <a:cs typeface="Courier New"/>
                <a:sym typeface="Courier New"/>
              </a:rPr>
              <a:t>Sample&lt;String&gt; object = new Sample&lt;String&gt;();</a:t>
            </a:r>
            <a:endParaRPr/>
          </a:p>
        </p:txBody>
      </p:sp>
      <p:sp>
        <p:nvSpPr>
          <p:cNvPr id="166" name="Google Shape;166;p22"/>
          <p:cNvSpPr txBox="1"/>
          <p:nvPr>
            <p:ph type="title"/>
          </p:nvPr>
        </p:nvSpPr>
        <p:spPr>
          <a:xfrm>
            <a:off x="0" y="0"/>
            <a:ext cx="9067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Generics (Cont’d)</a:t>
            </a:r>
            <a:endParaRPr/>
          </a:p>
        </p:txBody>
      </p:sp>
      <p:cxnSp>
        <p:nvCxnSpPr>
          <p:cNvPr id="167" name="Google Shape;167;p22"/>
          <p:cNvCxnSpPr/>
          <p:nvPr/>
        </p:nvCxnSpPr>
        <p:spPr>
          <a:xfrm>
            <a:off x="0" y="685800"/>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1" i="0" lang="en-US" sz="4400" u="none">
                <a:solidFill>
                  <a:schemeClr val="dk2"/>
                </a:solidFill>
                <a:latin typeface="Twentieth Century"/>
                <a:ea typeface="Twentieth Century"/>
                <a:cs typeface="Twentieth Century"/>
                <a:sym typeface="Twentieth Century"/>
              </a:rPr>
              <a:t>Retrieving Class Objects</a:t>
            </a:r>
            <a:endParaRPr/>
          </a:p>
        </p:txBody>
      </p:sp>
      <p:sp>
        <p:nvSpPr>
          <p:cNvPr id="371" name="Google Shape;371;p4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entry point for all reflection operations is </a:t>
            </a:r>
            <a:r>
              <a:rPr b="0" i="0" lang="en-US" sz="2900" u="sng">
                <a:solidFill>
                  <a:schemeClr val="hlink"/>
                </a:solidFill>
                <a:latin typeface="Twentieth Century"/>
                <a:ea typeface="Twentieth Century"/>
                <a:cs typeface="Twentieth Century"/>
                <a:sym typeface="Twentieth Century"/>
                <a:hlinkClick r:id="rId3"/>
              </a:rPr>
              <a:t>java.lang.Class</a:t>
            </a:r>
            <a:r>
              <a:rPr b="0" i="0" lang="en-US" sz="2900" u="none">
                <a:solidFill>
                  <a:schemeClr val="dk1"/>
                </a:solidFill>
                <a:latin typeface="Twentieth Century"/>
                <a:ea typeface="Twentieth Century"/>
                <a:cs typeface="Twentieth Century"/>
                <a:sym typeface="Twentieth Century"/>
              </a:rPr>
              <a:t>. </a:t>
            </a:r>
            <a:endParaRPr/>
          </a:p>
          <a:p>
            <a:pPr indent="-208597" lvl="0" marL="319087"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With the exception of </a:t>
            </a:r>
            <a:r>
              <a:rPr b="0" i="0" lang="en-US" sz="2900" u="sng">
                <a:solidFill>
                  <a:schemeClr val="hlink"/>
                </a:solidFill>
                <a:latin typeface="Twentieth Century"/>
                <a:ea typeface="Twentieth Century"/>
                <a:cs typeface="Twentieth Century"/>
                <a:sym typeface="Twentieth Century"/>
                <a:hlinkClick r:id="rId4"/>
              </a:rPr>
              <a:t>java.lang.reflect.ReflectPermission</a:t>
            </a:r>
            <a:r>
              <a:rPr b="0" i="0" lang="en-US" sz="2900" u="none">
                <a:solidFill>
                  <a:schemeClr val="dk1"/>
                </a:solidFill>
                <a:latin typeface="Twentieth Century"/>
                <a:ea typeface="Twentieth Century"/>
                <a:cs typeface="Twentieth Century"/>
                <a:sym typeface="Twentieth Century"/>
              </a:rPr>
              <a:t>With the exception of java.lang.reflect.ReflectPermission, none of the classes in </a:t>
            </a:r>
            <a:r>
              <a:rPr b="0" i="0" lang="en-US" sz="2900" u="sng">
                <a:solidFill>
                  <a:schemeClr val="hlink"/>
                </a:solidFill>
                <a:latin typeface="Twentieth Century"/>
                <a:ea typeface="Twentieth Century"/>
                <a:cs typeface="Twentieth Century"/>
                <a:sym typeface="Twentieth Century"/>
                <a:hlinkClick r:id="rId5"/>
              </a:rPr>
              <a:t>java.lang.reflect</a:t>
            </a:r>
            <a:r>
              <a:rPr b="0" i="0" lang="en-US" sz="2900" u="none">
                <a:solidFill>
                  <a:schemeClr val="dk1"/>
                </a:solidFill>
                <a:latin typeface="Twentieth Century"/>
                <a:ea typeface="Twentieth Century"/>
                <a:cs typeface="Twentieth Century"/>
                <a:sym typeface="Twentieth Century"/>
              </a:rPr>
              <a:t> have public constructors.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Retrieving Fields </a:t>
            </a:r>
            <a:endParaRPr/>
          </a:p>
        </p:txBody>
      </p:sp>
      <p:sp>
        <p:nvSpPr>
          <p:cNvPr id="377" name="Google Shape;377;p50"/>
          <p:cNvSpPr txBox="1"/>
          <p:nvPr>
            <p:ph idx="1" type="body"/>
          </p:nvPr>
        </p:nvSpPr>
        <p:spPr>
          <a:xfrm>
            <a:off x="304800" y="1600200"/>
            <a:ext cx="8461375" cy="5029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import java.lang.reflect.*;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public class trail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public static void main(String a[]) throws Exception</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Class &lt;?&gt;  c =Class.forName("java.awt.Dimension");</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a:t>
            </a:r>
            <a:r>
              <a:rPr b="1" i="0" lang="en-US" sz="2400" u="none">
                <a:solidFill>
                  <a:schemeClr val="dk1"/>
                </a:solidFill>
                <a:latin typeface="Twentieth Century"/>
                <a:ea typeface="Twentieth Century"/>
                <a:cs typeface="Twentieth Century"/>
                <a:sym typeface="Twentieth Century"/>
              </a:rPr>
              <a:t>Field v[]= c.getFields();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for(int i=0;i&lt;v.length;i++)</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System.out.println(v[i]);</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Other methods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String fieldName = field.getName();</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Field field = aClass.getField("someField");</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Object fieldType = field.getType();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Reteriving constructor </a:t>
            </a:r>
            <a:endParaRPr/>
          </a:p>
        </p:txBody>
      </p:sp>
      <p:sp>
        <p:nvSpPr>
          <p:cNvPr id="383" name="Google Shape;383;p5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import java.lang.reflect.*;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public class trail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public static void main(String a[]) throws Exception</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Class &lt;?&gt;  c =Class.forName("java.awt.Dimension");</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1" i="0" lang="en-US" sz="2000" u="none">
                <a:solidFill>
                  <a:schemeClr val="dk1"/>
                </a:solidFill>
                <a:latin typeface="Twentieth Century"/>
                <a:ea typeface="Twentieth Century"/>
                <a:cs typeface="Twentieth Century"/>
                <a:sym typeface="Twentieth Century"/>
              </a:rPr>
              <a:t>Constructor v[]= c.getConstructors();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for(int i=0;i&lt;v.length;i++)</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System.out.println(v[i]);</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Retrieving Methods</a:t>
            </a:r>
            <a:endParaRPr/>
          </a:p>
        </p:txBody>
      </p:sp>
      <p:sp>
        <p:nvSpPr>
          <p:cNvPr id="389" name="Google Shape;389;p5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import java.lang.reflect.*;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public class trail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public static void main(String a[]) throws Exception</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Class &lt;?&gt;  c =Class.forName("java.awt.Dimension");</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Method v[]= c.getMethods();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for(int i=0;i&lt;v.length;i++)</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	System.out.println(v[i]);</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Twentieth Century"/>
                <a:ea typeface="Twentieth Century"/>
                <a:cs typeface="Twentieth Century"/>
                <a:sym typeface="Twentieth Century"/>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getDeclaredMethods ()</a:t>
            </a:r>
            <a:endParaRPr/>
          </a:p>
        </p:txBody>
      </p:sp>
      <p:sp>
        <p:nvSpPr>
          <p:cNvPr id="395" name="Google Shape;395;p5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Method v[]= c.getDeclaredMethods();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wentieth Century"/>
              <a:ea typeface="Twentieth Century"/>
              <a:cs typeface="Twentieth Century"/>
              <a:sym typeface="Twentieth Century"/>
            </a:endParaRPr>
          </a:p>
        </p:txBody>
      </p:sp>
      <p:sp>
        <p:nvSpPr>
          <p:cNvPr id="401" name="Google Shape;401;p5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Reflection is most commonly used in high-level virtual machine programming languages like Smalltalk and scripting languages and also in manifestly typed or statically typed programming languages such as Java, ML, Haskell, C# and Scala.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What exactly is a class?</a:t>
            </a:r>
            <a:endParaRPr/>
          </a:p>
        </p:txBody>
      </p:sp>
      <p:sp>
        <p:nvSpPr>
          <p:cNvPr id="407" name="Google Shape;407;p5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It’s a collection of different things, such as: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Fields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Methods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Constructors</a:t>
            </a:r>
            <a:endParaRPr/>
          </a:p>
          <a:p>
            <a:pPr indent="-208597" lvl="0" marL="319087"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define these different things with names, types, parameters, values, expressions, etc while programming, but in reflection all of this already exists.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500"/>
                                        <p:tgtEl>
                                          <p:spTgt spid="40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animEffect filter="fade" transition="in">
                                      <p:cBhvr>
                                        <p:cTn dur="500"/>
                                        <p:tgtEl>
                                          <p:spTgt spid="40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animEffect filter="fade" transition="in">
                                      <p:cBhvr>
                                        <p:cTn dur="500"/>
                                        <p:tgtEl>
                                          <p:spTgt spid="40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animEffect filter="fade" transition="in">
                                      <p:cBhvr>
                                        <p:cTn dur="500"/>
                                        <p:tgtEl>
                                          <p:spTgt spid="40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animEffect filter="fade" transition="in">
                                      <p:cBhvr>
                                        <p:cTn dur="500"/>
                                        <p:tgtEl>
                                          <p:spTgt spid="40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7">
                                            <p:txEl>
                                              <p:pRg end="5" st="5"/>
                                            </p:txEl>
                                          </p:spTgt>
                                        </p:tgtEl>
                                        <p:attrNameLst>
                                          <p:attrName>style.visibility</p:attrName>
                                        </p:attrNameLst>
                                      </p:cBhvr>
                                      <p:to>
                                        <p:strVal val="visible"/>
                                      </p:to>
                                    </p:set>
                                    <p:animEffect filter="fade" transition="in">
                                      <p:cBhvr>
                                        <p:cTn dur="500"/>
                                        <p:tgtEl>
                                          <p:spTgt spid="4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Programming vs Reflecting</a:t>
            </a:r>
            <a:endParaRPr/>
          </a:p>
        </p:txBody>
      </p:sp>
      <p:sp>
        <p:nvSpPr>
          <p:cNvPr id="413" name="Google Shape;413;p5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use reflection to manipulate things that already exist and, normally, are set.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But unlike programming, we are not tied to specific names, types or views.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have the ability to dynamically change what things are, regardless of how they were written!</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More specifically, we are modifying objects at runtime.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Effect filter="fade" transition="in">
                                      <p:cBhvr>
                                        <p:cTn dur="500"/>
                                        <p:tgtEl>
                                          <p:spTgt spid="41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Effect filter="fade" transition="in">
                                      <p:cBhvr>
                                        <p:cTn dur="500"/>
                                        <p:tgtEl>
                                          <p:spTgt spid="41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Effect filter="fade" transition="in">
                                      <p:cBhvr>
                                        <p:cTn dur="500"/>
                                        <p:tgtEl>
                                          <p:spTgt spid="41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Effect filter="fade" transition="in">
                                      <p:cBhvr>
                                        <p:cTn dur="500"/>
                                        <p:tgtEl>
                                          <p:spTgt spid="4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What do you mean Runtime?</a:t>
            </a:r>
            <a:endParaRPr/>
          </a:p>
        </p:txBody>
      </p:sp>
      <p:sp>
        <p:nvSpPr>
          <p:cNvPr id="419" name="Google Shape;419;p5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Normally you program something like this: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Write/Modify the class, methods, etc</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Compile it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Run it</a:t>
            </a:r>
            <a:endParaRPr/>
          </a:p>
          <a:p>
            <a:pPr indent="-208597" lvl="0" marL="319087"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If you want to make any changes you have to recompile and rerun that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animEffect filter="fade" transition="in">
                                      <p:cBhvr>
                                        <p:cTn dur="500"/>
                                        <p:tgtEl>
                                          <p:spTgt spid="41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animEffect filter="fade" transition="in">
                                      <p:cBhvr>
                                        <p:cTn dur="500"/>
                                        <p:tgtEl>
                                          <p:spTgt spid="41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animEffect filter="fade" transition="in">
                                      <p:cBhvr>
                                        <p:cTn dur="500"/>
                                        <p:tgtEl>
                                          <p:spTgt spid="41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animEffect filter="fade" transition="in">
                                      <p:cBhvr>
                                        <p:cTn dur="500"/>
                                        <p:tgtEl>
                                          <p:spTgt spid="41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animEffect filter="fade" transition="in">
                                      <p:cBhvr>
                                        <p:cTn dur="500"/>
                                        <p:tgtEl>
                                          <p:spTgt spid="41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9">
                                            <p:txEl>
                                              <p:pRg end="5" st="5"/>
                                            </p:txEl>
                                          </p:spTgt>
                                        </p:tgtEl>
                                        <p:attrNameLst>
                                          <p:attrName>style.visibility</p:attrName>
                                        </p:attrNameLst>
                                      </p:cBhvr>
                                      <p:to>
                                        <p:strVal val="visible"/>
                                      </p:to>
                                    </p:set>
                                    <p:animEffect filter="fade" transition="in">
                                      <p:cBhvr>
                                        <p:cTn dur="500"/>
                                        <p:tgtEl>
                                          <p:spTgt spid="41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What do you mean Runtime?</a:t>
            </a:r>
            <a:endParaRPr/>
          </a:p>
        </p:txBody>
      </p:sp>
      <p:sp>
        <p:nvSpPr>
          <p:cNvPr id="425" name="Google Shape;425;p5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With reflection, we can manipulate a class without ever recompiling it: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Write/Modify the class, methods, etc</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Compile it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Run it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Modify the class here!</a:t>
            </a:r>
            <a:endParaRPr/>
          </a:p>
          <a:p>
            <a:pPr indent="-157479" lvl="1" marL="639762" marR="0" rtl="0" algn="l">
              <a:lnSpc>
                <a:spcPct val="100000"/>
              </a:lnSpc>
              <a:spcBef>
                <a:spcPts val="500"/>
              </a:spcBef>
              <a:spcAft>
                <a:spcPts val="0"/>
              </a:spcAft>
              <a:buClr>
                <a:schemeClr val="accent1"/>
              </a:buClr>
              <a:buSzPts val="1820"/>
              <a:buFont typeface="Noto Sans Symbols"/>
              <a:buNone/>
            </a:pPr>
            <a:r>
              <a:t/>
            </a:r>
            <a:endParaRPr b="0" i="0" sz="2600" u="none" cap="none" strike="noStrik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It is important to note that </a:t>
            </a:r>
            <a:r>
              <a:rPr b="1" i="1" lang="en-US" sz="2900" u="sng">
                <a:solidFill>
                  <a:schemeClr val="dk1"/>
                </a:solidFill>
                <a:latin typeface="Twentieth Century"/>
                <a:ea typeface="Twentieth Century"/>
                <a:cs typeface="Twentieth Century"/>
                <a:sym typeface="Twentieth Century"/>
              </a:rPr>
              <a:t>another</a:t>
            </a:r>
            <a:r>
              <a:rPr b="0" i="0" lang="en-US" sz="2900" u="none">
                <a:solidFill>
                  <a:schemeClr val="dk1"/>
                </a:solidFill>
                <a:latin typeface="Twentieth Century"/>
                <a:ea typeface="Twentieth Century"/>
                <a:cs typeface="Twentieth Century"/>
                <a:sym typeface="Twentieth Century"/>
              </a:rPr>
              <a:t> class is the one doing the modification.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500"/>
                                        <p:tgtEl>
                                          <p:spTgt spid="42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Effect filter="fade" transition="in">
                                      <p:cBhvr>
                                        <p:cTn dur="500"/>
                                        <p:tgtEl>
                                          <p:spTgt spid="42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animEffect filter="fade" transition="in">
                                      <p:cBhvr>
                                        <p:cTn dur="500"/>
                                        <p:tgtEl>
                                          <p:spTgt spid="42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animEffect filter="fade" transition="in">
                                      <p:cBhvr>
                                        <p:cTn dur="500"/>
                                        <p:tgtEl>
                                          <p:spTgt spid="42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5">
                                            <p:txEl>
                                              <p:pRg end="4" st="4"/>
                                            </p:txEl>
                                          </p:spTgt>
                                        </p:tgtEl>
                                        <p:attrNameLst>
                                          <p:attrName>style.visibility</p:attrName>
                                        </p:attrNameLst>
                                      </p:cBhvr>
                                      <p:to>
                                        <p:strVal val="visible"/>
                                      </p:to>
                                    </p:set>
                                    <p:animEffect filter="fade" transition="in">
                                      <p:cBhvr>
                                        <p:cTn dur="500"/>
                                        <p:tgtEl>
                                          <p:spTgt spid="42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5">
                                            <p:txEl>
                                              <p:pRg end="5" st="5"/>
                                            </p:txEl>
                                          </p:spTgt>
                                        </p:tgtEl>
                                        <p:attrNameLst>
                                          <p:attrName>style.visibility</p:attrName>
                                        </p:attrNameLst>
                                      </p:cBhvr>
                                      <p:to>
                                        <p:strVal val="visible"/>
                                      </p:to>
                                    </p:set>
                                    <p:animEffect filter="fade" transition="in">
                                      <p:cBhvr>
                                        <p:cTn dur="500"/>
                                        <p:tgtEl>
                                          <p:spTgt spid="42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5">
                                            <p:txEl>
                                              <p:pRg end="6" st="6"/>
                                            </p:txEl>
                                          </p:spTgt>
                                        </p:tgtEl>
                                        <p:attrNameLst>
                                          <p:attrName>style.visibility</p:attrName>
                                        </p:attrNameLst>
                                      </p:cBhvr>
                                      <p:to>
                                        <p:strVal val="visible"/>
                                      </p:to>
                                    </p:set>
                                    <p:animEffect filter="fade" transition="in">
                                      <p:cBhvr>
                                        <p:cTn dur="500"/>
                                        <p:tgtEl>
                                          <p:spTgt spid="42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0" y="0"/>
            <a:ext cx="9067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400"/>
              <a:buFont typeface="Twentieth Century"/>
              <a:buNone/>
            </a:pPr>
            <a:r>
              <a:rPr b="0" i="0" lang="en-US" sz="3400" u="none">
                <a:solidFill>
                  <a:schemeClr val="dk2"/>
                </a:solidFill>
                <a:latin typeface="Twentieth Century"/>
                <a:ea typeface="Twentieth Century"/>
                <a:cs typeface="Twentieth Century"/>
                <a:sym typeface="Twentieth Century"/>
              </a:rPr>
              <a:t>A Class Definition with a Type Parameter</a:t>
            </a:r>
            <a:endParaRPr/>
          </a:p>
        </p:txBody>
      </p:sp>
      <p:pic>
        <p:nvPicPr>
          <p:cNvPr descr="C:\WINDOWS\Desktop\Oh_type\savitch_gif\c14_rev\savitch_c14d04.gif" id="174" name="Google Shape;174;p23"/>
          <p:cNvPicPr preferRelativeResize="0"/>
          <p:nvPr/>
        </p:nvPicPr>
        <p:blipFill rotWithShape="1">
          <a:blip r:embed="rId3">
            <a:alphaModFix/>
          </a:blip>
          <a:srcRect b="0" l="0" r="16038" t="8441"/>
          <a:stretch/>
        </p:blipFill>
        <p:spPr>
          <a:xfrm>
            <a:off x="533400" y="1524000"/>
            <a:ext cx="6781800" cy="4665662"/>
          </a:xfrm>
          <a:prstGeom prst="rect">
            <a:avLst/>
          </a:prstGeom>
          <a:noFill/>
          <a:ln>
            <a:noFill/>
          </a:ln>
        </p:spPr>
      </p:pic>
      <p:cxnSp>
        <p:nvCxnSpPr>
          <p:cNvPr id="175" name="Google Shape;175;p23"/>
          <p:cNvCxnSpPr/>
          <p:nvPr/>
        </p:nvCxnSpPr>
        <p:spPr>
          <a:xfrm>
            <a:off x="0" y="685800"/>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Uses of Reflection</a:t>
            </a:r>
            <a:endParaRPr/>
          </a:p>
        </p:txBody>
      </p:sp>
      <p:sp>
        <p:nvSpPr>
          <p:cNvPr id="431" name="Google Shape;431;p5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Some common uses of reflection:</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To load and use classes unknown at compile time, but have set methods.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Example: The Critters assignment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Test programs by forcing specific states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By debuggers to inspect running programs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Malicious things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Hacking</a:t>
            </a:r>
            <a:endParaRPr/>
          </a:p>
          <a:p>
            <a:pPr indent="-231458" lvl="0" marL="319088" marR="0" rtl="0" algn="l">
              <a:spcBef>
                <a:spcPts val="700"/>
              </a:spcBef>
              <a:spcAft>
                <a:spcPts val="0"/>
              </a:spcAft>
              <a:buClr>
                <a:schemeClr val="accent2"/>
              </a:buClr>
              <a:buSzPts val="1380"/>
              <a:buFont typeface="Noto Sans Symbols"/>
              <a:buNone/>
            </a:pPr>
            <a:r>
              <a:t/>
            </a:r>
            <a:endParaRPr b="0" i="0" sz="2300" u="none" cap="none" strike="noStrik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animEffect filter="fade" transition="in">
                                      <p:cBhvr>
                                        <p:cTn dur="500"/>
                                        <p:tgtEl>
                                          <p:spTgt spid="43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xEl>
                                              <p:pRg end="1" st="1"/>
                                            </p:txEl>
                                          </p:spTgt>
                                        </p:tgtEl>
                                        <p:attrNameLst>
                                          <p:attrName>style.visibility</p:attrName>
                                        </p:attrNameLst>
                                      </p:cBhvr>
                                      <p:to>
                                        <p:strVal val="visible"/>
                                      </p:to>
                                    </p:set>
                                    <p:animEffect filter="fade" transition="in">
                                      <p:cBhvr>
                                        <p:cTn dur="500"/>
                                        <p:tgtEl>
                                          <p:spTgt spid="43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xEl>
                                              <p:pRg end="2" st="2"/>
                                            </p:txEl>
                                          </p:spTgt>
                                        </p:tgtEl>
                                        <p:attrNameLst>
                                          <p:attrName>style.visibility</p:attrName>
                                        </p:attrNameLst>
                                      </p:cBhvr>
                                      <p:to>
                                        <p:strVal val="visible"/>
                                      </p:to>
                                    </p:set>
                                    <p:animEffect filter="fade" transition="in">
                                      <p:cBhvr>
                                        <p:cTn dur="500"/>
                                        <p:tgtEl>
                                          <p:spTgt spid="43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xEl>
                                              <p:pRg end="3" st="3"/>
                                            </p:txEl>
                                          </p:spTgt>
                                        </p:tgtEl>
                                        <p:attrNameLst>
                                          <p:attrName>style.visibility</p:attrName>
                                        </p:attrNameLst>
                                      </p:cBhvr>
                                      <p:to>
                                        <p:strVal val="visible"/>
                                      </p:to>
                                    </p:set>
                                    <p:animEffect filter="fade" transition="in">
                                      <p:cBhvr>
                                        <p:cTn dur="500"/>
                                        <p:tgtEl>
                                          <p:spTgt spid="43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xEl>
                                              <p:pRg end="4" st="4"/>
                                            </p:txEl>
                                          </p:spTgt>
                                        </p:tgtEl>
                                        <p:attrNameLst>
                                          <p:attrName>style.visibility</p:attrName>
                                        </p:attrNameLst>
                                      </p:cBhvr>
                                      <p:to>
                                        <p:strVal val="visible"/>
                                      </p:to>
                                    </p:set>
                                    <p:animEffect filter="fade" transition="in">
                                      <p:cBhvr>
                                        <p:cTn dur="500"/>
                                        <p:tgtEl>
                                          <p:spTgt spid="43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xEl>
                                              <p:pRg end="5" st="5"/>
                                            </p:txEl>
                                          </p:spTgt>
                                        </p:tgtEl>
                                        <p:attrNameLst>
                                          <p:attrName>style.visibility</p:attrName>
                                        </p:attrNameLst>
                                      </p:cBhvr>
                                      <p:to>
                                        <p:strVal val="visible"/>
                                      </p:to>
                                    </p:set>
                                    <p:animEffect filter="fade" transition="in">
                                      <p:cBhvr>
                                        <p:cTn dur="500"/>
                                        <p:tgtEl>
                                          <p:spTgt spid="43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xEl>
                                              <p:pRg end="6" st="6"/>
                                            </p:txEl>
                                          </p:spTgt>
                                        </p:tgtEl>
                                        <p:attrNameLst>
                                          <p:attrName>style.visibility</p:attrName>
                                        </p:attrNameLst>
                                      </p:cBhvr>
                                      <p:to>
                                        <p:strVal val="visible"/>
                                      </p:to>
                                    </p:set>
                                    <p:animEffect filter="fade" transition="in">
                                      <p:cBhvr>
                                        <p:cTn dur="500"/>
                                        <p:tgtEl>
                                          <p:spTgt spid="43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1">
                                            <p:txEl>
                                              <p:pRg end="7" st="7"/>
                                            </p:txEl>
                                          </p:spTgt>
                                        </p:tgtEl>
                                        <p:attrNameLst>
                                          <p:attrName>style.visibility</p:attrName>
                                        </p:attrNameLst>
                                      </p:cBhvr>
                                      <p:to>
                                        <p:strVal val="visible"/>
                                      </p:to>
                                    </p:set>
                                    <p:animEffect filter="fade" transition="in">
                                      <p:cBhvr>
                                        <p:cTn dur="500"/>
                                        <p:tgtEl>
                                          <p:spTgt spid="43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Programming Reflection</a:t>
            </a:r>
            <a:endParaRPr/>
          </a:p>
        </p:txBody>
      </p:sp>
      <p:sp>
        <p:nvSpPr>
          <p:cNvPr id="437" name="Google Shape;437;p6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To program with reflection, we must put on our meta-thinking caps.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are going to modify classes from classes with classes!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To do this we have a great set of classes in the following package:</a:t>
            </a:r>
            <a:endParaRPr/>
          </a:p>
          <a:p>
            <a:pPr indent="-457200" lvl="1" marL="857250"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Courier New"/>
                <a:ea typeface="Courier New"/>
                <a:cs typeface="Courier New"/>
                <a:sym typeface="Courier New"/>
              </a:rPr>
              <a:t>java.lang.reflect.*;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animEffect filter="fade" transition="in">
                                      <p:cBhvr>
                                        <p:cTn dur="500"/>
                                        <p:tgtEl>
                                          <p:spTgt spid="43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7">
                                            <p:txEl>
                                              <p:pRg end="1" st="1"/>
                                            </p:txEl>
                                          </p:spTgt>
                                        </p:tgtEl>
                                        <p:attrNameLst>
                                          <p:attrName>style.visibility</p:attrName>
                                        </p:attrNameLst>
                                      </p:cBhvr>
                                      <p:to>
                                        <p:strVal val="visible"/>
                                      </p:to>
                                    </p:set>
                                    <p:animEffect filter="fade" transition="in">
                                      <p:cBhvr>
                                        <p:cTn dur="500"/>
                                        <p:tgtEl>
                                          <p:spTgt spid="43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7">
                                            <p:txEl>
                                              <p:pRg end="2" st="2"/>
                                            </p:txEl>
                                          </p:spTgt>
                                        </p:tgtEl>
                                        <p:attrNameLst>
                                          <p:attrName>style.visibility</p:attrName>
                                        </p:attrNameLst>
                                      </p:cBhvr>
                                      <p:to>
                                        <p:strVal val="visible"/>
                                      </p:to>
                                    </p:set>
                                    <p:animEffect filter="fade" transition="in">
                                      <p:cBhvr>
                                        <p:cTn dur="500"/>
                                        <p:tgtEl>
                                          <p:spTgt spid="43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7">
                                            <p:txEl>
                                              <p:pRg end="3" st="3"/>
                                            </p:txEl>
                                          </p:spTgt>
                                        </p:tgtEl>
                                        <p:attrNameLst>
                                          <p:attrName>style.visibility</p:attrName>
                                        </p:attrNameLst>
                                      </p:cBhvr>
                                      <p:to>
                                        <p:strVal val="visible"/>
                                      </p:to>
                                    </p:set>
                                    <p:animEffect filter="fade" transition="in">
                                      <p:cBhvr>
                                        <p:cTn dur="500"/>
                                        <p:tgtEl>
                                          <p:spTgt spid="4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Courier New"/>
              <a:buNone/>
            </a:pPr>
            <a:r>
              <a:rPr b="0" i="0" lang="en-US" sz="4400" u="none">
                <a:solidFill>
                  <a:schemeClr val="dk2"/>
                </a:solidFill>
                <a:latin typeface="Courier New"/>
                <a:ea typeface="Courier New"/>
                <a:cs typeface="Courier New"/>
                <a:sym typeface="Courier New"/>
              </a:rPr>
              <a:t>Java.lang.reflect.*</a:t>
            </a:r>
            <a:endParaRPr/>
          </a:p>
        </p:txBody>
      </p:sp>
      <p:sp>
        <p:nvSpPr>
          <p:cNvPr id="443" name="Google Shape;443;p6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2"/>
              </a:buClr>
              <a:buSzPts val="1740"/>
              <a:buFont typeface="Noto Sans Symbols"/>
              <a:buNone/>
            </a:pPr>
            <a:r>
              <a:rPr b="0" i="0" lang="en-US" sz="2900" u="none">
                <a:solidFill>
                  <a:schemeClr val="dk1"/>
                </a:solidFill>
                <a:latin typeface="Twentieth Century"/>
                <a:ea typeface="Twentieth Century"/>
                <a:cs typeface="Twentieth Century"/>
                <a:sym typeface="Twentieth Century"/>
              </a:rPr>
              <a:t>Some classes we will go over,   </a:t>
            </a:r>
            <a:endParaRPr/>
          </a:p>
          <a:p>
            <a:pPr indent="-110490" lvl="0" marL="0"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Method</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Describes a method for a class and gives access to it.</a:t>
            </a:r>
            <a:endParaRPr/>
          </a:p>
          <a:p>
            <a:pPr indent="-110490" lvl="0" marL="0"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Field</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Describes a field for a class, its type, name, etc.</a:t>
            </a:r>
            <a:endParaRPr/>
          </a:p>
          <a:p>
            <a:pPr indent="-110490" lvl="0" marL="0"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Constructor&lt;T&gt;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Provides information about constructors and the ability to execute a constructor and get a new class instance</a:t>
            </a:r>
            <a:endParaRPr/>
          </a:p>
          <a:p>
            <a:pPr indent="-220028" lvl="0" marL="319088"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Effect filter="fade" transition="in">
                                      <p:cBhvr>
                                        <p:cTn dur="500"/>
                                        <p:tgtEl>
                                          <p:spTgt spid="4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Effect filter="fade" transition="in">
                                      <p:cBhvr>
                                        <p:cTn dur="500"/>
                                        <p:tgtEl>
                                          <p:spTgt spid="44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animEffect filter="fade" transition="in">
                                      <p:cBhvr>
                                        <p:cTn dur="500"/>
                                        <p:tgtEl>
                                          <p:spTgt spid="44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animEffect filter="fade" transition="in">
                                      <p:cBhvr>
                                        <p:cTn dur="500"/>
                                        <p:tgtEl>
                                          <p:spTgt spid="44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3">
                                            <p:txEl>
                                              <p:pRg end="4" st="4"/>
                                            </p:txEl>
                                          </p:spTgt>
                                        </p:tgtEl>
                                        <p:attrNameLst>
                                          <p:attrName>style.visibility</p:attrName>
                                        </p:attrNameLst>
                                      </p:cBhvr>
                                      <p:to>
                                        <p:strVal val="visible"/>
                                      </p:to>
                                    </p:set>
                                    <p:animEffect filter="fade" transition="in">
                                      <p:cBhvr>
                                        <p:cTn dur="500"/>
                                        <p:tgtEl>
                                          <p:spTgt spid="44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3">
                                            <p:txEl>
                                              <p:pRg end="5" st="5"/>
                                            </p:txEl>
                                          </p:spTgt>
                                        </p:tgtEl>
                                        <p:attrNameLst>
                                          <p:attrName>style.visibility</p:attrName>
                                        </p:attrNameLst>
                                      </p:cBhvr>
                                      <p:to>
                                        <p:strVal val="visible"/>
                                      </p:to>
                                    </p:set>
                                    <p:animEffect filter="fade" transition="in">
                                      <p:cBhvr>
                                        <p:cTn dur="500"/>
                                        <p:tgtEl>
                                          <p:spTgt spid="44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3">
                                            <p:txEl>
                                              <p:pRg end="6" st="6"/>
                                            </p:txEl>
                                          </p:spTgt>
                                        </p:tgtEl>
                                        <p:attrNameLst>
                                          <p:attrName>style.visibility</p:attrName>
                                        </p:attrNameLst>
                                      </p:cBhvr>
                                      <p:to>
                                        <p:strVal val="visible"/>
                                      </p:to>
                                    </p:set>
                                    <p:animEffect filter="fade" transition="in">
                                      <p:cBhvr>
                                        <p:cTn dur="500"/>
                                        <p:tgtEl>
                                          <p:spTgt spid="44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3">
                                            <p:txEl>
                                              <p:pRg end="7" st="7"/>
                                            </p:txEl>
                                          </p:spTgt>
                                        </p:tgtEl>
                                        <p:attrNameLst>
                                          <p:attrName>style.visibility</p:attrName>
                                        </p:attrNameLst>
                                      </p:cBhvr>
                                      <p:to>
                                        <p:strVal val="visible"/>
                                      </p:to>
                                    </p:set>
                                    <p:animEffect filter="fade" transition="in">
                                      <p:cBhvr>
                                        <p:cTn dur="500"/>
                                        <p:tgtEl>
                                          <p:spTgt spid="44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Courier New"/>
              <a:buNone/>
            </a:pPr>
            <a:r>
              <a:rPr b="0" i="0" lang="en-US" sz="4400" u="none">
                <a:solidFill>
                  <a:schemeClr val="dk2"/>
                </a:solidFill>
                <a:latin typeface="Courier New"/>
                <a:ea typeface="Courier New"/>
                <a:cs typeface="Courier New"/>
                <a:sym typeface="Courier New"/>
              </a:rPr>
              <a:t>Java.lang.reflect.*</a:t>
            </a:r>
            <a:endParaRPr/>
          </a:p>
        </p:txBody>
      </p:sp>
      <p:sp>
        <p:nvSpPr>
          <p:cNvPr id="449" name="Google Shape;449;p6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AccessibleObject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Describes the accessibility of an object, i.e. its view public, private, protected, default.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Array</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A special class created just for reflecting with Arrays, since Arrays are such odd objects in Java we must use this class to manipulate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animEffect filter="fade" transition="in">
                                      <p:cBhvr>
                                        <p:cTn dur="500"/>
                                        <p:tgtEl>
                                          <p:spTgt spid="44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animEffect filter="fade" transition="in">
                                      <p:cBhvr>
                                        <p:cTn dur="500"/>
                                        <p:tgtEl>
                                          <p:spTgt spid="44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9">
                                            <p:txEl>
                                              <p:pRg end="2" st="2"/>
                                            </p:txEl>
                                          </p:spTgt>
                                        </p:tgtEl>
                                        <p:attrNameLst>
                                          <p:attrName>style.visibility</p:attrName>
                                        </p:attrNameLst>
                                      </p:cBhvr>
                                      <p:to>
                                        <p:strVal val="visible"/>
                                      </p:to>
                                    </p:set>
                                    <p:animEffect filter="fade" transition="in">
                                      <p:cBhvr>
                                        <p:cTn dur="500"/>
                                        <p:tgtEl>
                                          <p:spTgt spid="44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9">
                                            <p:txEl>
                                              <p:pRg end="3" st="3"/>
                                            </p:txEl>
                                          </p:spTgt>
                                        </p:tgtEl>
                                        <p:attrNameLst>
                                          <p:attrName>style.visibility</p:attrName>
                                        </p:attrNameLst>
                                      </p:cBhvr>
                                      <p:to>
                                        <p:strVal val="visible"/>
                                      </p:to>
                                    </p:set>
                                    <p:animEffect filter="fade" transition="in">
                                      <p:cBhvr>
                                        <p:cTn dur="500"/>
                                        <p:tgtEl>
                                          <p:spTgt spid="4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So where do we start?</a:t>
            </a:r>
            <a:endParaRPr/>
          </a:p>
        </p:txBody>
      </p:sp>
      <p:sp>
        <p:nvSpPr>
          <p:cNvPr id="455" name="Google Shape;455;p6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90000"/>
              </a:lnSpc>
              <a:spcBef>
                <a:spcPts val="0"/>
              </a:spcBef>
              <a:spcAft>
                <a:spcPts val="0"/>
              </a:spcAft>
              <a:buClr>
                <a:schemeClr val="accent2"/>
              </a:buClr>
              <a:buSzPts val="1620"/>
              <a:buFont typeface="Noto Sans Symbols"/>
              <a:buChar char="◻"/>
            </a:pPr>
            <a:r>
              <a:rPr b="0" i="0" lang="en-US" sz="2700" u="none">
                <a:solidFill>
                  <a:schemeClr val="dk1"/>
                </a:solidFill>
                <a:latin typeface="Twentieth Century"/>
                <a:ea typeface="Twentieth Century"/>
                <a:cs typeface="Twentieth Century"/>
                <a:sym typeface="Twentieth Century"/>
              </a:rPr>
              <a:t>To start manipulating a class we must first get a hold of that class’s “blueprint”.</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 Using the </a:t>
            </a:r>
            <a:r>
              <a:rPr b="0" i="0" lang="en-US" sz="1600" u="none" cap="none" strike="noStrike">
                <a:solidFill>
                  <a:schemeClr val="dk1"/>
                </a:solidFill>
                <a:latin typeface="Courier New"/>
                <a:ea typeface="Courier New"/>
                <a:cs typeface="Courier New"/>
                <a:sym typeface="Courier New"/>
              </a:rPr>
              <a:t>java.lang.Class</a:t>
            </a:r>
            <a:r>
              <a:rPr b="0" i="0" lang="en-US" sz="2400" u="none" cap="none" strike="noStrike">
                <a:solidFill>
                  <a:schemeClr val="dk1"/>
                </a:solidFill>
                <a:latin typeface="Twentieth Century"/>
                <a:ea typeface="Twentieth Century"/>
                <a:cs typeface="Twentieth Century"/>
                <a:sym typeface="Twentieth Century"/>
              </a:rPr>
              <a:t> class</a:t>
            </a:r>
            <a:endParaRPr/>
          </a:p>
          <a:p>
            <a:pPr indent="-319087" lvl="0" marL="319087" marR="0" rtl="0" algn="l">
              <a:lnSpc>
                <a:spcPct val="90000"/>
              </a:lnSpc>
              <a:spcBef>
                <a:spcPts val="700"/>
              </a:spcBef>
              <a:spcAft>
                <a:spcPts val="0"/>
              </a:spcAft>
              <a:buClr>
                <a:schemeClr val="accent2"/>
              </a:buClr>
              <a:buSzPts val="1620"/>
              <a:buFont typeface="Noto Sans Symbols"/>
              <a:buChar char="◻"/>
            </a:pPr>
            <a:r>
              <a:rPr b="0" i="0" lang="en-US" sz="2700" u="none">
                <a:solidFill>
                  <a:schemeClr val="dk1"/>
                </a:solidFill>
                <a:latin typeface="Twentieth Century"/>
                <a:ea typeface="Twentieth Century"/>
                <a:cs typeface="Twentieth Century"/>
                <a:sym typeface="Twentieth Century"/>
              </a:rPr>
              <a:t>There are two ways to do this, if the class is already loaded:</a:t>
            </a:r>
            <a:endParaRPr/>
          </a:p>
          <a:p>
            <a:pPr indent="-273049" lvl="1" marL="639762" marR="0" rtl="0" algn="l">
              <a:lnSpc>
                <a:spcPct val="9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Class&lt;? </a:t>
            </a:r>
            <a:r>
              <a:rPr b="0" i="0" lang="en-US" sz="1700" u="none" cap="none" strike="noStrike">
                <a:solidFill>
                  <a:srgbClr val="990099"/>
                </a:solidFill>
                <a:latin typeface="Courier New"/>
                <a:ea typeface="Courier New"/>
                <a:cs typeface="Courier New"/>
                <a:sym typeface="Courier New"/>
              </a:rPr>
              <a:t>extends </a:t>
            </a:r>
            <a:r>
              <a:rPr b="0" i="0" lang="en-US" sz="1700" u="none" cap="none" strike="noStrike">
                <a:solidFill>
                  <a:schemeClr val="dk1"/>
                </a:solidFill>
                <a:latin typeface="Courier New"/>
                <a:ea typeface="Courier New"/>
                <a:cs typeface="Courier New"/>
                <a:sym typeface="Courier New"/>
              </a:rPr>
              <a:t>Object&gt; theClass = </a:t>
            </a:r>
            <a:r>
              <a:rPr b="1" i="1" lang="en-US" sz="1700" u="none" cap="none" strike="noStrike">
                <a:solidFill>
                  <a:schemeClr val="dk1"/>
                </a:solidFill>
                <a:latin typeface="Courier New"/>
                <a:ea typeface="Courier New"/>
                <a:cs typeface="Courier New"/>
                <a:sym typeface="Courier New"/>
              </a:rPr>
              <a:t>ClassName</a:t>
            </a:r>
            <a:r>
              <a:rPr b="0" i="0" lang="en-US" sz="1700" u="none" cap="none" strike="noStrike">
                <a:solidFill>
                  <a:schemeClr val="dk1"/>
                </a:solidFill>
                <a:latin typeface="Courier New"/>
                <a:ea typeface="Courier New"/>
                <a:cs typeface="Courier New"/>
                <a:sym typeface="Courier New"/>
              </a:rPr>
              <a:t>.</a:t>
            </a:r>
            <a:r>
              <a:rPr b="0" i="0" lang="en-US" sz="1700" u="none" cap="none" strike="noStrike">
                <a:solidFill>
                  <a:srgbClr val="990099"/>
                </a:solidFill>
                <a:latin typeface="Courier New"/>
                <a:ea typeface="Courier New"/>
                <a:cs typeface="Courier New"/>
                <a:sym typeface="Courier New"/>
              </a:rPr>
              <a:t>class</a:t>
            </a:r>
            <a:r>
              <a:rPr b="0" i="0" lang="en-US" sz="1700" u="none" cap="none" strike="noStrike">
                <a:solidFill>
                  <a:schemeClr val="dk1"/>
                </a:solidFill>
                <a:latin typeface="Courier New"/>
                <a:ea typeface="Courier New"/>
                <a:cs typeface="Courier New"/>
                <a:sym typeface="Courier New"/>
              </a:rPr>
              <a:t>;</a:t>
            </a:r>
            <a:endParaRPr b="0" i="0" sz="1700" u="none" cap="none" strike="noStrike">
              <a:solidFill>
                <a:schemeClr val="dk1"/>
              </a:solidFill>
              <a:latin typeface="Courier New"/>
              <a:ea typeface="Courier New"/>
              <a:cs typeface="Courier New"/>
              <a:sym typeface="Courier New"/>
            </a:endParaRPr>
          </a:p>
          <a:p>
            <a:pPr indent="-319087" lvl="0" marL="319087" marR="0" rtl="0" algn="l">
              <a:lnSpc>
                <a:spcPct val="90000"/>
              </a:lnSpc>
              <a:spcBef>
                <a:spcPts val="700"/>
              </a:spcBef>
              <a:spcAft>
                <a:spcPts val="0"/>
              </a:spcAft>
              <a:buClr>
                <a:schemeClr val="accent2"/>
              </a:buClr>
              <a:buSzPts val="1620"/>
              <a:buFont typeface="Noto Sans Symbols"/>
              <a:buChar char="◻"/>
            </a:pPr>
            <a:r>
              <a:rPr b="0" i="0" lang="en-US" sz="2700" u="none">
                <a:solidFill>
                  <a:schemeClr val="dk1"/>
                </a:solidFill>
                <a:latin typeface="Twentieth Century"/>
                <a:ea typeface="Twentieth Century"/>
                <a:cs typeface="Twentieth Century"/>
                <a:sym typeface="Twentieth Century"/>
              </a:rPr>
              <a:t>Or if we need to cause it to load:</a:t>
            </a:r>
            <a:endParaRPr b="0" i="0" sz="2700" u="none">
              <a:solidFill>
                <a:schemeClr val="dk1"/>
              </a:solidFill>
              <a:latin typeface="Twentieth Century"/>
              <a:ea typeface="Twentieth Century"/>
              <a:cs typeface="Twentieth Century"/>
              <a:sym typeface="Twentieth Century"/>
            </a:endParaRPr>
          </a:p>
          <a:p>
            <a:pPr indent="-273049" lvl="1" marL="639762" marR="0" rtl="0" algn="l">
              <a:lnSpc>
                <a:spcPct val="9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Class theClass = Class.forName(“</a:t>
            </a:r>
            <a:r>
              <a:rPr b="1" i="1" lang="en-US" sz="1700" u="none" cap="none" strike="noStrike">
                <a:solidFill>
                  <a:schemeClr val="dk1"/>
                </a:solidFill>
                <a:latin typeface="Courier New"/>
                <a:ea typeface="Courier New"/>
                <a:cs typeface="Courier New"/>
                <a:sym typeface="Courier New"/>
              </a:rPr>
              <a:t>class.package</a:t>
            </a:r>
            <a:r>
              <a:rPr b="0" i="0" lang="en-US" sz="1700" u="none" cap="none" strike="noStrike">
                <a:solidFill>
                  <a:schemeClr val="dk1"/>
                </a:solidFill>
                <a:latin typeface="Courier New"/>
                <a:ea typeface="Courier New"/>
                <a:cs typeface="Courier New"/>
                <a:sym typeface="Courier New"/>
              </a:rPr>
              <a:t>”);</a:t>
            </a:r>
            <a:endParaRPr b="0" i="0" sz="1700" u="none" cap="none" strike="noStrike">
              <a:solidFill>
                <a:schemeClr val="dk1"/>
              </a:solidFill>
              <a:latin typeface="Courier New"/>
              <a:ea typeface="Courier New"/>
              <a:cs typeface="Courier New"/>
              <a:sym typeface="Courier New"/>
            </a:endParaRPr>
          </a:p>
          <a:p>
            <a:pPr indent="-319087" lvl="0" marL="319087" marR="0" rtl="0" algn="l">
              <a:lnSpc>
                <a:spcPct val="90000"/>
              </a:lnSpc>
              <a:spcBef>
                <a:spcPts val="700"/>
              </a:spcBef>
              <a:spcAft>
                <a:spcPts val="0"/>
              </a:spcAft>
              <a:buClr>
                <a:schemeClr val="accent2"/>
              </a:buClr>
              <a:buSzPts val="1620"/>
              <a:buFont typeface="Noto Sans Symbols"/>
              <a:buChar char="◻"/>
            </a:pPr>
            <a:r>
              <a:rPr b="0" i="0" lang="en-US" sz="2700" u="none">
                <a:solidFill>
                  <a:schemeClr val="dk1"/>
                </a:solidFill>
                <a:latin typeface="Twentieth Century"/>
                <a:ea typeface="Twentieth Century"/>
                <a:cs typeface="Twentieth Century"/>
                <a:sym typeface="Twentieth Century"/>
              </a:rPr>
              <a:t>We won’t use this second one, its rather complex at times.</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Example Package: “</a:t>
            </a:r>
            <a:r>
              <a:rPr b="0" i="0" lang="en-US" sz="1400" u="none" cap="none" strike="noStrike">
                <a:solidFill>
                  <a:schemeClr val="dk1"/>
                </a:solidFill>
                <a:latin typeface="Courier New"/>
                <a:ea typeface="Courier New"/>
                <a:cs typeface="Courier New"/>
                <a:sym typeface="Courier New"/>
              </a:rPr>
              <a:t>java.lang.String</a:t>
            </a:r>
            <a:r>
              <a:rPr b="0" i="0" lang="en-US" sz="2400" u="none" cap="none" strike="noStrike">
                <a:solidFill>
                  <a:schemeClr val="dk1"/>
                </a:solidFill>
                <a:latin typeface="Twentieth Century"/>
                <a:ea typeface="Twentieth Century"/>
                <a:cs typeface="Twentieth Century"/>
                <a:sym typeface="Twentieth Century"/>
              </a:rPr>
              <a:t>”</a:t>
            </a:r>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animEffect filter="fade" transition="in">
                                      <p:cBhvr>
                                        <p:cTn dur="500"/>
                                        <p:tgtEl>
                                          <p:spTgt spid="4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animEffect filter="fade" transition="in">
                                      <p:cBhvr>
                                        <p:cTn dur="500"/>
                                        <p:tgtEl>
                                          <p:spTgt spid="4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animEffect filter="fade" transition="in">
                                      <p:cBhvr>
                                        <p:cTn dur="500"/>
                                        <p:tgtEl>
                                          <p:spTgt spid="45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5">
                                            <p:txEl>
                                              <p:pRg end="3" st="3"/>
                                            </p:txEl>
                                          </p:spTgt>
                                        </p:tgtEl>
                                        <p:attrNameLst>
                                          <p:attrName>style.visibility</p:attrName>
                                        </p:attrNameLst>
                                      </p:cBhvr>
                                      <p:to>
                                        <p:strVal val="visible"/>
                                      </p:to>
                                    </p:set>
                                    <p:animEffect filter="fade" transition="in">
                                      <p:cBhvr>
                                        <p:cTn dur="500"/>
                                        <p:tgtEl>
                                          <p:spTgt spid="45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5">
                                            <p:txEl>
                                              <p:pRg end="4" st="4"/>
                                            </p:txEl>
                                          </p:spTgt>
                                        </p:tgtEl>
                                        <p:attrNameLst>
                                          <p:attrName>style.visibility</p:attrName>
                                        </p:attrNameLst>
                                      </p:cBhvr>
                                      <p:to>
                                        <p:strVal val="visible"/>
                                      </p:to>
                                    </p:set>
                                    <p:animEffect filter="fade" transition="in">
                                      <p:cBhvr>
                                        <p:cTn dur="500"/>
                                        <p:tgtEl>
                                          <p:spTgt spid="45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5">
                                            <p:txEl>
                                              <p:pRg end="5" st="5"/>
                                            </p:txEl>
                                          </p:spTgt>
                                        </p:tgtEl>
                                        <p:attrNameLst>
                                          <p:attrName>style.visibility</p:attrName>
                                        </p:attrNameLst>
                                      </p:cBhvr>
                                      <p:to>
                                        <p:strVal val="visible"/>
                                      </p:to>
                                    </p:set>
                                    <p:animEffect filter="fade" transition="in">
                                      <p:cBhvr>
                                        <p:cTn dur="500"/>
                                        <p:tgtEl>
                                          <p:spTgt spid="45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5">
                                            <p:txEl>
                                              <p:pRg end="6" st="6"/>
                                            </p:txEl>
                                          </p:spTgt>
                                        </p:tgtEl>
                                        <p:attrNameLst>
                                          <p:attrName>style.visibility</p:attrName>
                                        </p:attrNameLst>
                                      </p:cBhvr>
                                      <p:to>
                                        <p:strVal val="visible"/>
                                      </p:to>
                                    </p:set>
                                    <p:animEffect filter="fade" transition="in">
                                      <p:cBhvr>
                                        <p:cTn dur="500"/>
                                        <p:tgtEl>
                                          <p:spTgt spid="45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5">
                                            <p:txEl>
                                              <p:pRg end="7" st="7"/>
                                            </p:txEl>
                                          </p:spTgt>
                                        </p:tgtEl>
                                        <p:attrNameLst>
                                          <p:attrName>style.visibility</p:attrName>
                                        </p:attrNameLst>
                                      </p:cBhvr>
                                      <p:to>
                                        <p:strVal val="visible"/>
                                      </p:to>
                                    </p:set>
                                    <p:animEffect filter="fade" transition="in">
                                      <p:cBhvr>
                                        <p:cTn dur="500"/>
                                        <p:tgtEl>
                                          <p:spTgt spid="45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5">
                                            <p:txEl>
                                              <p:pRg end="8" st="8"/>
                                            </p:txEl>
                                          </p:spTgt>
                                        </p:tgtEl>
                                        <p:attrNameLst>
                                          <p:attrName>style.visibility</p:attrName>
                                        </p:attrNameLst>
                                      </p:cBhvr>
                                      <p:to>
                                        <p:strVal val="visible"/>
                                      </p:to>
                                    </p:set>
                                    <p:animEffect filter="fade" transition="in">
                                      <p:cBhvr>
                                        <p:cTn dur="500"/>
                                        <p:tgtEl>
                                          <p:spTgt spid="45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So where do we start?</a:t>
            </a:r>
            <a:endParaRPr/>
          </a:p>
        </p:txBody>
      </p:sp>
      <p:sp>
        <p:nvSpPr>
          <p:cNvPr id="461" name="Google Shape;461;p6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 now we have the definition of a class.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This is like the blueprint to the entire thing, it lists where everything is and how to get to it.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It is important to point out that this class has information that pertains to the structure of the class, not specific instance information, but hold that thought for a little later.</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For now lets look at how to get some information from the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animEffect filter="fade" transition="in">
                                      <p:cBhvr>
                                        <p:cTn dur="500"/>
                                        <p:tgtEl>
                                          <p:spTgt spid="46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61">
                                            <p:txEl>
                                              <p:pRg end="1" st="1"/>
                                            </p:txEl>
                                          </p:spTgt>
                                        </p:tgtEl>
                                        <p:attrNameLst>
                                          <p:attrName>style.visibility</p:attrName>
                                        </p:attrNameLst>
                                      </p:cBhvr>
                                      <p:to>
                                        <p:strVal val="visible"/>
                                      </p:to>
                                    </p:set>
                                    <p:animEffect filter="fade" transition="in">
                                      <p:cBhvr>
                                        <p:cTn dur="500"/>
                                        <p:tgtEl>
                                          <p:spTgt spid="46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61">
                                            <p:txEl>
                                              <p:pRg end="2" st="2"/>
                                            </p:txEl>
                                          </p:spTgt>
                                        </p:tgtEl>
                                        <p:attrNameLst>
                                          <p:attrName>style.visibility</p:attrName>
                                        </p:attrNameLst>
                                      </p:cBhvr>
                                      <p:to>
                                        <p:strVal val="visible"/>
                                      </p:to>
                                    </p:set>
                                    <p:animEffect filter="fade" transition="in">
                                      <p:cBhvr>
                                        <p:cTn dur="500"/>
                                        <p:tgtEl>
                                          <p:spTgt spid="46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61">
                                            <p:txEl>
                                              <p:pRg end="3" st="3"/>
                                            </p:txEl>
                                          </p:spTgt>
                                        </p:tgtEl>
                                        <p:attrNameLst>
                                          <p:attrName>style.visibility</p:attrName>
                                        </p:attrNameLst>
                                      </p:cBhvr>
                                      <p:to>
                                        <p:strVal val="visible"/>
                                      </p:to>
                                    </p:set>
                                    <p:animEffect filter="fade" transition="in">
                                      <p:cBhvr>
                                        <p:cTn dur="500"/>
                                        <p:tgtEl>
                                          <p:spTgt spid="4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Parts of the Class</a:t>
            </a:r>
            <a:endParaRPr/>
          </a:p>
        </p:txBody>
      </p:sp>
      <p:sp>
        <p:nvSpPr>
          <p:cNvPr id="467" name="Google Shape;467;p6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Fields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Methods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Constructors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Miscellaneous </a:t>
            </a:r>
            <a:endParaRPr/>
          </a:p>
          <a:p>
            <a:pPr indent="-208597" lvl="0" marL="319087"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Getting those sweet fields</a:t>
            </a:r>
            <a:endParaRPr/>
          </a:p>
        </p:txBody>
      </p:sp>
      <p:sp>
        <p:nvSpPr>
          <p:cNvPr id="473" name="Google Shape;473;p6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There are two ways to get class fields: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Courier New"/>
                <a:ea typeface="Courier New"/>
                <a:cs typeface="Courier New"/>
                <a:sym typeface="Courier New"/>
              </a:rPr>
              <a:t>getFields();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an array of Field objects, specifically all the fields that are public for this class and its super classes.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Courier New"/>
                <a:ea typeface="Courier New"/>
                <a:cs typeface="Courier New"/>
                <a:sym typeface="Courier New"/>
              </a:rPr>
              <a:t>getDeclaredFields();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an array of Field objects, regardless of view.</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Optionally if you know the field name: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Courier New"/>
                <a:ea typeface="Courier New"/>
                <a:cs typeface="Courier New"/>
                <a:sym typeface="Courier New"/>
              </a:rPr>
              <a:t>getField(String name);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 Field with the given name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animEffect filter="fade" transition="in">
                                      <p:cBhvr>
                                        <p:cTn dur="500"/>
                                        <p:tgtEl>
                                          <p:spTgt spid="47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animEffect filter="fade" transition="in">
                                      <p:cBhvr>
                                        <p:cTn dur="500"/>
                                        <p:tgtEl>
                                          <p:spTgt spid="47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animEffect filter="fade" transition="in">
                                      <p:cBhvr>
                                        <p:cTn dur="500"/>
                                        <p:tgtEl>
                                          <p:spTgt spid="47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animEffect filter="fade" transition="in">
                                      <p:cBhvr>
                                        <p:cTn dur="500"/>
                                        <p:tgtEl>
                                          <p:spTgt spid="47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4" st="4"/>
                                            </p:txEl>
                                          </p:spTgt>
                                        </p:tgtEl>
                                        <p:attrNameLst>
                                          <p:attrName>style.visibility</p:attrName>
                                        </p:attrNameLst>
                                      </p:cBhvr>
                                      <p:to>
                                        <p:strVal val="visible"/>
                                      </p:to>
                                    </p:set>
                                    <p:animEffect filter="fade" transition="in">
                                      <p:cBhvr>
                                        <p:cTn dur="500"/>
                                        <p:tgtEl>
                                          <p:spTgt spid="47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5" st="5"/>
                                            </p:txEl>
                                          </p:spTgt>
                                        </p:tgtEl>
                                        <p:attrNameLst>
                                          <p:attrName>style.visibility</p:attrName>
                                        </p:attrNameLst>
                                      </p:cBhvr>
                                      <p:to>
                                        <p:strVal val="visible"/>
                                      </p:to>
                                    </p:set>
                                    <p:animEffect filter="fade" transition="in">
                                      <p:cBhvr>
                                        <p:cTn dur="500"/>
                                        <p:tgtEl>
                                          <p:spTgt spid="47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6" st="6"/>
                                            </p:txEl>
                                          </p:spTgt>
                                        </p:tgtEl>
                                        <p:attrNameLst>
                                          <p:attrName>style.visibility</p:attrName>
                                        </p:attrNameLst>
                                      </p:cBhvr>
                                      <p:to>
                                        <p:strVal val="visible"/>
                                      </p:to>
                                    </p:set>
                                    <p:animEffect filter="fade" transition="in">
                                      <p:cBhvr>
                                        <p:cTn dur="500"/>
                                        <p:tgtEl>
                                          <p:spTgt spid="47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7" st="7"/>
                                            </p:txEl>
                                          </p:spTgt>
                                        </p:tgtEl>
                                        <p:attrNameLst>
                                          <p:attrName>style.visibility</p:attrName>
                                        </p:attrNameLst>
                                      </p:cBhvr>
                                      <p:to>
                                        <p:strVal val="visible"/>
                                      </p:to>
                                    </p:set>
                                    <p:animEffect filter="fade" transition="in">
                                      <p:cBhvr>
                                        <p:cTn dur="500"/>
                                        <p:tgtEl>
                                          <p:spTgt spid="47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Parts of the Class</a:t>
            </a:r>
            <a:endParaRPr/>
          </a:p>
        </p:txBody>
      </p:sp>
      <p:sp>
        <p:nvSpPr>
          <p:cNvPr id="479" name="Google Shape;479;p6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Fields </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Methods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Constructors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Miscellaneous </a:t>
            </a:r>
            <a:endParaRPr/>
          </a:p>
          <a:p>
            <a:pPr indent="-208597" lvl="0" marL="319087"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Calling all methods, report for duty</a:t>
            </a:r>
            <a:endParaRPr/>
          </a:p>
        </p:txBody>
      </p:sp>
      <p:sp>
        <p:nvSpPr>
          <p:cNvPr id="485" name="Google Shape;485;p6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Like Fields there are two ways to get Methods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Courier New"/>
                <a:ea typeface="Courier New"/>
                <a:cs typeface="Courier New"/>
                <a:sym typeface="Courier New"/>
              </a:rPr>
              <a:t>getMethods();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all the public methods for this class and any it inherits from super classes.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Courier New"/>
                <a:ea typeface="Courier New"/>
                <a:cs typeface="Courier New"/>
                <a:sym typeface="Courier New"/>
              </a:rPr>
              <a:t>getDeclaredMethods();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all the methods for this class only regardless of view.</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Like Fields you can also get a specific method, but it takes more information.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500"/>
                                        <p:tgtEl>
                                          <p:spTgt spid="48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500"/>
                                        <p:tgtEl>
                                          <p:spTgt spid="48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animEffect filter="fade" transition="in">
                                      <p:cBhvr>
                                        <p:cTn dur="500"/>
                                        <p:tgtEl>
                                          <p:spTgt spid="48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animEffect filter="fade" transition="in">
                                      <p:cBhvr>
                                        <p:cTn dur="500"/>
                                        <p:tgtEl>
                                          <p:spTgt spid="48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animEffect filter="fade" transition="in">
                                      <p:cBhvr>
                                        <p:cTn dur="500"/>
                                        <p:tgtEl>
                                          <p:spTgt spid="48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animEffect filter="fade" transition="in">
                                      <p:cBhvr>
                                        <p:cTn dur="500"/>
                                        <p:tgtEl>
                                          <p:spTgt spid="4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152400" y="1524000"/>
            <a:ext cx="8305800" cy="4724400"/>
          </a:xfrm>
          <a:prstGeom prst="rect">
            <a:avLst/>
          </a:prstGeom>
          <a:noFill/>
          <a:ln>
            <a:noFill/>
          </a:ln>
        </p:spPr>
        <p:txBody>
          <a:bodyPr anchorCtr="0" anchor="t" bIns="45700" lIns="91425" spcFirstLastPara="1" rIns="91425" wrap="square" tIns="45700">
            <a:noAutofit/>
          </a:bodyPr>
          <a:lstStyle/>
          <a:p>
            <a:pPr indent="-319087" lvl="0" marL="319087" rtl="0" algn="l">
              <a:lnSpc>
                <a:spcPct val="80000"/>
              </a:lnSpc>
              <a:spcBef>
                <a:spcPts val="0"/>
              </a:spcBef>
              <a:spcAft>
                <a:spcPts val="0"/>
              </a:spcAft>
              <a:buSzPts val="1740"/>
              <a:buNone/>
            </a:pPr>
            <a:r>
              <a:rPr b="0" i="0" lang="en-US" sz="2900" u="none">
                <a:solidFill>
                  <a:schemeClr val="dk1"/>
                </a:solidFill>
                <a:latin typeface="Twentieth Century"/>
                <a:ea typeface="Twentieth Century"/>
                <a:cs typeface="Twentieth Century"/>
                <a:sym typeface="Twentieth Century"/>
              </a:rPr>
              <a:t>    A class that is defined with a parameter for a type is called a generic class or a parameterized class</a:t>
            </a:r>
            <a:endParaRPr/>
          </a:p>
          <a:p>
            <a:pPr indent="-208597" lvl="0" marL="319087" rtl="0" algn="l">
              <a:lnSpc>
                <a:spcPct val="80000"/>
              </a:lnSpc>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680"/>
              <a:buFont typeface="Noto Sans Symbols"/>
              <a:buChar char="🞑"/>
            </a:pPr>
            <a:r>
              <a:rPr b="0" i="0" lang="en-US" sz="2400" u="none">
                <a:solidFill>
                  <a:schemeClr val="dk1"/>
                </a:solidFill>
                <a:latin typeface="Twentieth Century"/>
                <a:ea typeface="Twentieth Century"/>
                <a:cs typeface="Twentieth Century"/>
                <a:sym typeface="Twentieth Century"/>
              </a:rPr>
              <a:t>The type parameter is included in angular brackets after the class name in the class definition heading.</a:t>
            </a:r>
            <a:endParaRPr/>
          </a:p>
          <a:p>
            <a:pPr indent="-166369" lvl="1" marL="639762" rtl="0" algn="l">
              <a:lnSpc>
                <a:spcPct val="80000"/>
              </a:lnSpc>
              <a:spcBef>
                <a:spcPts val="500"/>
              </a:spcBef>
              <a:spcAft>
                <a:spcPts val="0"/>
              </a:spcAft>
              <a:buClr>
                <a:schemeClr val="accent1"/>
              </a:buClr>
              <a:buSzPts val="1680"/>
              <a:buFont typeface="Noto Sans Symbols"/>
              <a:buNone/>
            </a:pPr>
            <a:r>
              <a:t/>
            </a:r>
            <a:endParaRPr b="0" i="0" sz="24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680"/>
              <a:buFont typeface="Noto Sans Symbols"/>
              <a:buChar char="🞑"/>
            </a:pPr>
            <a:r>
              <a:rPr b="0" i="0" lang="en-US" sz="2400" u="none">
                <a:solidFill>
                  <a:schemeClr val="dk1"/>
                </a:solidFill>
                <a:latin typeface="Twentieth Century"/>
                <a:ea typeface="Twentieth Century"/>
                <a:cs typeface="Twentieth Century"/>
                <a:sym typeface="Twentieth Century"/>
              </a:rPr>
              <a:t> By convention, the parameter starts with an uppercase letter.</a:t>
            </a:r>
            <a:endParaRPr/>
          </a:p>
          <a:p>
            <a:pPr indent="-166369" lvl="1" marL="639762" rtl="0" algn="l">
              <a:lnSpc>
                <a:spcPct val="80000"/>
              </a:lnSpc>
              <a:spcBef>
                <a:spcPts val="500"/>
              </a:spcBef>
              <a:spcAft>
                <a:spcPts val="0"/>
              </a:spcAft>
              <a:buClr>
                <a:schemeClr val="accent1"/>
              </a:buClr>
              <a:buSzPts val="1680"/>
              <a:buFont typeface="Noto Sans Symbols"/>
              <a:buNone/>
            </a:pPr>
            <a:r>
              <a:t/>
            </a:r>
            <a:endParaRPr b="0" i="0" sz="2400" u="none">
              <a:solidFill>
                <a:schemeClr val="dk1"/>
              </a:solidFill>
              <a:latin typeface="Twentieth Century"/>
              <a:ea typeface="Twentieth Century"/>
              <a:cs typeface="Twentieth Century"/>
              <a:sym typeface="Twentieth Century"/>
            </a:endParaRPr>
          </a:p>
          <a:p>
            <a:pPr indent="-273049" lvl="1" marL="639762" rtl="0" algn="l">
              <a:lnSpc>
                <a:spcPct val="80000"/>
              </a:lnSpc>
              <a:spcBef>
                <a:spcPts val="500"/>
              </a:spcBef>
              <a:spcAft>
                <a:spcPts val="0"/>
              </a:spcAft>
              <a:buClr>
                <a:schemeClr val="accent1"/>
              </a:buClr>
              <a:buSzPts val="1680"/>
              <a:buFont typeface="Noto Sans Symbols"/>
              <a:buChar char="🞑"/>
            </a:pPr>
            <a:r>
              <a:rPr b="0" i="0" lang="en-US" sz="2400" u="none">
                <a:solidFill>
                  <a:schemeClr val="dk1"/>
                </a:solidFill>
                <a:latin typeface="Twentieth Century"/>
                <a:ea typeface="Twentieth Century"/>
                <a:cs typeface="Twentieth Century"/>
                <a:sym typeface="Twentieth Century"/>
              </a:rPr>
              <a:t>The type parameter can be used like other types used in the definition of a class.</a:t>
            </a:r>
            <a:endParaRPr/>
          </a:p>
        </p:txBody>
      </p:sp>
      <p:sp>
        <p:nvSpPr>
          <p:cNvPr id="182" name="Google Shape;182;p24"/>
          <p:cNvSpPr txBox="1"/>
          <p:nvPr>
            <p:ph type="title"/>
          </p:nvPr>
        </p:nvSpPr>
        <p:spPr>
          <a:xfrm>
            <a:off x="0" y="0"/>
            <a:ext cx="90678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wentieth Century"/>
              <a:buNone/>
            </a:pPr>
            <a:r>
              <a:rPr b="0" i="0" lang="en-US" sz="2800" u="none">
                <a:solidFill>
                  <a:schemeClr val="dk2"/>
                </a:solidFill>
                <a:latin typeface="Twentieth Century"/>
                <a:ea typeface="Twentieth Century"/>
                <a:cs typeface="Twentieth Century"/>
                <a:sym typeface="Twentieth Century"/>
              </a:rPr>
              <a:t>A Class Definition with a Type Parameter (Cont’d)</a:t>
            </a:r>
            <a:endParaRPr/>
          </a:p>
        </p:txBody>
      </p:sp>
      <p:cxnSp>
        <p:nvCxnSpPr>
          <p:cNvPr id="183" name="Google Shape;183;p24"/>
          <p:cNvCxnSpPr/>
          <p:nvPr/>
        </p:nvCxnSpPr>
        <p:spPr>
          <a:xfrm>
            <a:off x="0" y="609600"/>
            <a:ext cx="9144000" cy="0"/>
          </a:xfrm>
          <a:prstGeom prst="straightConnector1">
            <a:avLst/>
          </a:prstGeom>
          <a:noFill/>
          <a:ln cap="flat" cmpd="sng" w="19050">
            <a:solidFill>
              <a:schemeClr val="folHlink"/>
            </a:solidFill>
            <a:prstDash val="solid"/>
            <a:miter lim="800000"/>
            <a:headEnd len="med" w="med" type="none"/>
            <a:tailEnd len="med" w="med" type="none"/>
          </a:ln>
        </p:spPr>
      </p:cxn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Calling all methods, report for duty</a:t>
            </a:r>
            <a:endParaRPr/>
          </a:p>
        </p:txBody>
      </p:sp>
      <p:sp>
        <p:nvSpPr>
          <p:cNvPr id="491" name="Google Shape;491;p6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To get a specific method you call</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getMethod(String name, Class&lt;?&gt;… parameterTypes);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name parameter is pretty straight forward, but does </a:t>
            </a:r>
            <a:r>
              <a:rPr b="0" i="0" lang="en-US" sz="2900" u="none">
                <a:solidFill>
                  <a:schemeClr val="dk1"/>
                </a:solidFill>
                <a:latin typeface="Courier New"/>
                <a:ea typeface="Courier New"/>
                <a:cs typeface="Courier New"/>
                <a:sym typeface="Courier New"/>
              </a:rPr>
              <a:t>Class&lt;?&gt;…</a:t>
            </a:r>
            <a:r>
              <a:rPr b="0" i="0" lang="en-US" sz="2900" u="none">
                <a:solidFill>
                  <a:schemeClr val="dk1"/>
                </a:solidFill>
                <a:latin typeface="Twentieth Century"/>
                <a:ea typeface="Twentieth Century"/>
                <a:cs typeface="Twentieth Century"/>
                <a:sym typeface="Twentieth Century"/>
              </a:rPr>
              <a:t> mean?</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This means you can pass any number of </a:t>
            </a:r>
            <a:r>
              <a:rPr b="0" i="0" lang="en-US" sz="2900" u="none">
                <a:solidFill>
                  <a:schemeClr val="dk1"/>
                </a:solidFill>
                <a:latin typeface="Courier New"/>
                <a:ea typeface="Courier New"/>
                <a:cs typeface="Courier New"/>
                <a:sym typeface="Courier New"/>
              </a:rPr>
              <a:t>Class&lt;?&gt;</a:t>
            </a:r>
            <a:r>
              <a:rPr b="0" i="0" lang="en-US" sz="2900" u="none">
                <a:solidFill>
                  <a:schemeClr val="dk1"/>
                </a:solidFill>
                <a:latin typeface="Twentieth Century"/>
                <a:ea typeface="Twentieth Century"/>
                <a:cs typeface="Twentieth Century"/>
                <a:sym typeface="Twentieth Century"/>
              </a:rPr>
              <a:t> parameters after the name.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a:t>
            </a:r>
            <a:r>
              <a:rPr b="0" i="0" lang="en-US" sz="2900" u="none">
                <a:solidFill>
                  <a:schemeClr val="dk1"/>
                </a:solidFill>
                <a:latin typeface="Courier New"/>
                <a:ea typeface="Courier New"/>
                <a:cs typeface="Courier New"/>
                <a:sym typeface="Courier New"/>
              </a:rPr>
              <a:t>Class&lt;?&gt; </a:t>
            </a:r>
            <a:r>
              <a:rPr b="0" i="0" lang="en-US" sz="2900" u="none">
                <a:solidFill>
                  <a:schemeClr val="dk1"/>
                </a:solidFill>
                <a:latin typeface="Twentieth Century"/>
                <a:ea typeface="Twentieth Century"/>
                <a:cs typeface="Twentieth Century"/>
                <a:sym typeface="Twentieth Century"/>
              </a:rPr>
              <a:t>parameters you pass reference the types of parameters the method takes.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animEffect filter="fade" transition="in">
                                      <p:cBhvr>
                                        <p:cTn dur="500"/>
                                        <p:tgtEl>
                                          <p:spTgt spid="49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animEffect filter="fade" transition="in">
                                      <p:cBhvr>
                                        <p:cTn dur="500"/>
                                        <p:tgtEl>
                                          <p:spTgt spid="49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animEffect filter="fade" transition="in">
                                      <p:cBhvr>
                                        <p:cTn dur="500"/>
                                        <p:tgtEl>
                                          <p:spTgt spid="49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3" st="3"/>
                                            </p:txEl>
                                          </p:spTgt>
                                        </p:tgtEl>
                                        <p:attrNameLst>
                                          <p:attrName>style.visibility</p:attrName>
                                        </p:attrNameLst>
                                      </p:cBhvr>
                                      <p:to>
                                        <p:strVal val="visible"/>
                                      </p:to>
                                    </p:set>
                                    <p:animEffect filter="fade" transition="in">
                                      <p:cBhvr>
                                        <p:cTn dur="500"/>
                                        <p:tgtEl>
                                          <p:spTgt spid="49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4" st="4"/>
                                            </p:txEl>
                                          </p:spTgt>
                                        </p:tgtEl>
                                        <p:attrNameLst>
                                          <p:attrName>style.visibility</p:attrName>
                                        </p:attrNameLst>
                                      </p:cBhvr>
                                      <p:to>
                                        <p:strVal val="visible"/>
                                      </p:to>
                                    </p:set>
                                    <p:animEffect filter="fade" transition="in">
                                      <p:cBhvr>
                                        <p:cTn dur="500"/>
                                        <p:tgtEl>
                                          <p:spTgt spid="4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Calling all methods, report for duty</a:t>
            </a:r>
            <a:endParaRPr/>
          </a:p>
        </p:txBody>
      </p:sp>
      <p:sp>
        <p:nvSpPr>
          <p:cNvPr id="497" name="Google Shape;497;p7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For example, say we have this method:</a:t>
            </a:r>
            <a:endParaRPr/>
          </a:p>
          <a:p>
            <a:pPr indent="-285749" lvl="1" marL="604837" marR="0" rtl="0" algn="l">
              <a:lnSpc>
                <a:spcPct val="100000"/>
              </a:lnSpc>
              <a:spcBef>
                <a:spcPts val="500"/>
              </a:spcBef>
              <a:spcAft>
                <a:spcPts val="0"/>
              </a:spcAft>
              <a:buClr>
                <a:schemeClr val="accent1"/>
              </a:buClr>
              <a:buSzPts val="1120"/>
              <a:buFont typeface="Noto Sans Symbols"/>
              <a:buChar char="🞑"/>
            </a:pPr>
            <a:r>
              <a:rPr b="0" i="0" lang="en-US" sz="1600" u="none" cap="none" strike="noStrike">
                <a:solidFill>
                  <a:schemeClr val="dk1"/>
                </a:solidFill>
                <a:latin typeface="Courier New"/>
                <a:ea typeface="Courier New"/>
                <a:cs typeface="Courier New"/>
                <a:sym typeface="Courier New"/>
              </a:rPr>
              <a:t>public int doSomething(String stuff, int times, int max){}</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If we were trying to get this specific method we would have to call getMethod like this:</a:t>
            </a:r>
            <a:endParaRPr/>
          </a:p>
          <a:p>
            <a:pPr indent="-285749" lvl="1" marL="604837" marR="0" rtl="0" algn="l">
              <a:lnSpc>
                <a:spcPct val="100000"/>
              </a:lnSpc>
              <a:spcBef>
                <a:spcPts val="500"/>
              </a:spcBef>
              <a:spcAft>
                <a:spcPts val="0"/>
              </a:spcAft>
              <a:buClr>
                <a:schemeClr val="accent1"/>
              </a:buClr>
              <a:buSzPts val="1120"/>
              <a:buFont typeface="Noto Sans Symbols"/>
              <a:buChar char="🞑"/>
            </a:pPr>
            <a:r>
              <a:rPr b="0" i="0" lang="en-US" sz="1600" u="none" cap="none" strike="noStrike">
                <a:solidFill>
                  <a:schemeClr val="dk1"/>
                </a:solidFill>
                <a:latin typeface="Courier New"/>
                <a:ea typeface="Courier New"/>
                <a:cs typeface="Courier New"/>
                <a:sym typeface="Courier New"/>
              </a:rPr>
              <a:t>getMethod(“doSomething”, String.class, int.class, int.class);</a:t>
            </a:r>
            <a:endParaRPr/>
          </a:p>
          <a:p>
            <a:pPr indent="-285749" lvl="1" marL="604837" marR="0" rtl="0" algn="l">
              <a:lnSpc>
                <a:spcPct val="100000"/>
              </a:lnSpc>
              <a:spcBef>
                <a:spcPts val="500"/>
              </a:spcBef>
              <a:spcAft>
                <a:spcPts val="0"/>
              </a:spcAft>
              <a:buClr>
                <a:schemeClr val="accent1"/>
              </a:buClr>
              <a:buSzPts val="1120"/>
              <a:buFont typeface="Noto Sans Symbols"/>
              <a:buNone/>
            </a:pPr>
            <a:r>
              <a:t/>
            </a:r>
            <a:endParaRPr b="0" i="0" sz="1600" u="none" cap="none" strike="noStrike">
              <a:solidFill>
                <a:schemeClr val="dk1"/>
              </a:solidFill>
              <a:latin typeface="Courier New"/>
              <a:ea typeface="Courier New"/>
              <a:cs typeface="Courier New"/>
              <a:sym typeface="Courier New"/>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are directly passing the types, and this is because the reflection will use the method “fingerprints” to track it down and return it to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7">
                                            <p:txEl>
                                              <p:pRg end="0" st="0"/>
                                            </p:txEl>
                                          </p:spTgt>
                                        </p:tgtEl>
                                        <p:attrNameLst>
                                          <p:attrName>style.visibility</p:attrName>
                                        </p:attrNameLst>
                                      </p:cBhvr>
                                      <p:to>
                                        <p:strVal val="visible"/>
                                      </p:to>
                                    </p:set>
                                    <p:animEffect filter="fade" transition="in">
                                      <p:cBhvr>
                                        <p:cTn dur="500"/>
                                        <p:tgtEl>
                                          <p:spTgt spid="49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7">
                                            <p:txEl>
                                              <p:pRg end="1" st="1"/>
                                            </p:txEl>
                                          </p:spTgt>
                                        </p:tgtEl>
                                        <p:attrNameLst>
                                          <p:attrName>style.visibility</p:attrName>
                                        </p:attrNameLst>
                                      </p:cBhvr>
                                      <p:to>
                                        <p:strVal val="visible"/>
                                      </p:to>
                                    </p:set>
                                    <p:animEffect filter="fade" transition="in">
                                      <p:cBhvr>
                                        <p:cTn dur="500"/>
                                        <p:tgtEl>
                                          <p:spTgt spid="49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7">
                                            <p:txEl>
                                              <p:pRg end="2" st="2"/>
                                            </p:txEl>
                                          </p:spTgt>
                                        </p:tgtEl>
                                        <p:attrNameLst>
                                          <p:attrName>style.visibility</p:attrName>
                                        </p:attrNameLst>
                                      </p:cBhvr>
                                      <p:to>
                                        <p:strVal val="visible"/>
                                      </p:to>
                                    </p:set>
                                    <p:animEffect filter="fade" transition="in">
                                      <p:cBhvr>
                                        <p:cTn dur="500"/>
                                        <p:tgtEl>
                                          <p:spTgt spid="49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7">
                                            <p:txEl>
                                              <p:pRg end="3" st="3"/>
                                            </p:txEl>
                                          </p:spTgt>
                                        </p:tgtEl>
                                        <p:attrNameLst>
                                          <p:attrName>style.visibility</p:attrName>
                                        </p:attrNameLst>
                                      </p:cBhvr>
                                      <p:to>
                                        <p:strVal val="visible"/>
                                      </p:to>
                                    </p:set>
                                    <p:animEffect filter="fade" transition="in">
                                      <p:cBhvr>
                                        <p:cTn dur="500"/>
                                        <p:tgtEl>
                                          <p:spTgt spid="49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7">
                                            <p:txEl>
                                              <p:pRg end="4" st="4"/>
                                            </p:txEl>
                                          </p:spTgt>
                                        </p:tgtEl>
                                        <p:attrNameLst>
                                          <p:attrName>style.visibility</p:attrName>
                                        </p:attrNameLst>
                                      </p:cBhvr>
                                      <p:to>
                                        <p:strVal val="visible"/>
                                      </p:to>
                                    </p:set>
                                    <p:animEffect filter="fade" transition="in">
                                      <p:cBhvr>
                                        <p:cTn dur="500"/>
                                        <p:tgtEl>
                                          <p:spTgt spid="49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7">
                                            <p:txEl>
                                              <p:pRg end="5" st="5"/>
                                            </p:txEl>
                                          </p:spTgt>
                                        </p:tgtEl>
                                        <p:attrNameLst>
                                          <p:attrName>style.visibility</p:attrName>
                                        </p:attrNameLst>
                                      </p:cBhvr>
                                      <p:to>
                                        <p:strVal val="visible"/>
                                      </p:to>
                                    </p:set>
                                    <p:animEffect filter="fade" transition="in">
                                      <p:cBhvr>
                                        <p:cTn dur="500"/>
                                        <p:tgtEl>
                                          <p:spTgt spid="4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Parts of the Class</a:t>
            </a:r>
            <a:endParaRPr/>
          </a:p>
        </p:txBody>
      </p:sp>
      <p:sp>
        <p:nvSpPr>
          <p:cNvPr id="503" name="Google Shape;503;p7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Fields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Methods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Constructors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Miscellaneous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Building blocks</a:t>
            </a:r>
            <a:endParaRPr/>
          </a:p>
        </p:txBody>
      </p:sp>
      <p:sp>
        <p:nvSpPr>
          <p:cNvPr id="509" name="Google Shape;509;p7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To get the constructos we have the methods:</a:t>
            </a:r>
            <a:endParaRPr/>
          </a:p>
          <a:p>
            <a:pPr indent="-273049" lvl="1" marL="639762" marR="0" rtl="0" algn="l">
              <a:lnSpc>
                <a:spcPct val="100000"/>
              </a:lnSpc>
              <a:spcBef>
                <a:spcPts val="500"/>
              </a:spcBef>
              <a:spcAft>
                <a:spcPts val="0"/>
              </a:spcAft>
              <a:buClr>
                <a:schemeClr val="accent1"/>
              </a:buClr>
              <a:buSzPts val="1470"/>
              <a:buFont typeface="Noto Sans Symbols"/>
              <a:buChar char="🞑"/>
            </a:pPr>
            <a:r>
              <a:rPr b="0" i="0" lang="en-US" sz="2100" u="none" cap="none" strike="noStrike">
                <a:solidFill>
                  <a:schemeClr val="dk1"/>
                </a:solidFill>
                <a:latin typeface="Courier New"/>
                <a:ea typeface="Courier New"/>
                <a:cs typeface="Courier New"/>
                <a:sym typeface="Courier New"/>
              </a:rPr>
              <a:t>getConstructors()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all public constructors for the class</a:t>
            </a:r>
            <a:endParaRPr/>
          </a:p>
          <a:p>
            <a:pPr indent="-273049" lvl="1" marL="639762" marR="0" rtl="0" algn="l">
              <a:lnSpc>
                <a:spcPct val="100000"/>
              </a:lnSpc>
              <a:spcBef>
                <a:spcPts val="500"/>
              </a:spcBef>
              <a:spcAft>
                <a:spcPts val="0"/>
              </a:spcAft>
              <a:buClr>
                <a:schemeClr val="accent1"/>
              </a:buClr>
              <a:buSzPts val="1470"/>
              <a:buFont typeface="Noto Sans Symbols"/>
              <a:buChar char="🞑"/>
            </a:pPr>
            <a:r>
              <a:rPr b="0" i="0" lang="en-US" sz="2100" u="none" cap="none" strike="noStrike">
                <a:solidFill>
                  <a:schemeClr val="dk1"/>
                </a:solidFill>
                <a:latin typeface="Courier New"/>
                <a:ea typeface="Courier New"/>
                <a:cs typeface="Courier New"/>
                <a:sym typeface="Courier New"/>
              </a:rPr>
              <a:t>getDeclaredConstructors()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all constructors for the class, regardless of view</a:t>
            </a:r>
            <a:endParaRPr/>
          </a:p>
          <a:p>
            <a:pPr indent="-157479" lvl="1" marL="639762" marR="0" rtl="0" algn="l">
              <a:lnSpc>
                <a:spcPct val="100000"/>
              </a:lnSpc>
              <a:spcBef>
                <a:spcPts val="500"/>
              </a:spcBef>
              <a:spcAft>
                <a:spcPts val="0"/>
              </a:spcAft>
              <a:buClr>
                <a:schemeClr val="accent1"/>
              </a:buClr>
              <a:buSzPts val="1820"/>
              <a:buFont typeface="Noto Sans Symbols"/>
              <a:buNone/>
            </a:pPr>
            <a:r>
              <a:t/>
            </a:r>
            <a:endParaRPr b="0" i="0" sz="2600" u="none" cap="none" strike="noStrik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can again get specific constructors with:</a:t>
            </a:r>
            <a:endParaRPr/>
          </a:p>
          <a:p>
            <a:pPr indent="-273049" lvl="1" marL="639762" marR="0" rtl="0" algn="l">
              <a:lnSpc>
                <a:spcPct val="100000"/>
              </a:lnSpc>
              <a:spcBef>
                <a:spcPts val="500"/>
              </a:spcBef>
              <a:spcAft>
                <a:spcPts val="0"/>
              </a:spcAft>
              <a:buClr>
                <a:schemeClr val="accent1"/>
              </a:buClr>
              <a:buSzPts val="1470"/>
              <a:buFont typeface="Noto Sans Symbols"/>
              <a:buChar char="🞑"/>
            </a:pPr>
            <a:r>
              <a:rPr b="0" i="0" lang="en-US" sz="2100" u="none" cap="none" strike="noStrike">
                <a:solidFill>
                  <a:schemeClr val="dk1"/>
                </a:solidFill>
                <a:latin typeface="Courier New"/>
                <a:ea typeface="Courier New"/>
                <a:cs typeface="Courier New"/>
                <a:sym typeface="Courier New"/>
              </a:rPr>
              <a:t>getConstructor(Class&lt;?&gt;… parameterTypes);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the constructor that takes the given parameters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animEffect filter="fade" transition="in">
                                      <p:cBhvr>
                                        <p:cTn dur="500"/>
                                        <p:tgtEl>
                                          <p:spTgt spid="50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animEffect filter="fade" transition="in">
                                      <p:cBhvr>
                                        <p:cTn dur="500"/>
                                        <p:tgtEl>
                                          <p:spTgt spid="50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animEffect filter="fade" transition="in">
                                      <p:cBhvr>
                                        <p:cTn dur="500"/>
                                        <p:tgtEl>
                                          <p:spTgt spid="50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9">
                                            <p:txEl>
                                              <p:pRg end="3" st="3"/>
                                            </p:txEl>
                                          </p:spTgt>
                                        </p:tgtEl>
                                        <p:attrNameLst>
                                          <p:attrName>style.visibility</p:attrName>
                                        </p:attrNameLst>
                                      </p:cBhvr>
                                      <p:to>
                                        <p:strVal val="visible"/>
                                      </p:to>
                                    </p:set>
                                    <p:animEffect filter="fade" transition="in">
                                      <p:cBhvr>
                                        <p:cTn dur="500"/>
                                        <p:tgtEl>
                                          <p:spTgt spid="50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9">
                                            <p:txEl>
                                              <p:pRg end="4" st="4"/>
                                            </p:txEl>
                                          </p:spTgt>
                                        </p:tgtEl>
                                        <p:attrNameLst>
                                          <p:attrName>style.visibility</p:attrName>
                                        </p:attrNameLst>
                                      </p:cBhvr>
                                      <p:to>
                                        <p:strVal val="visible"/>
                                      </p:to>
                                    </p:set>
                                    <p:animEffect filter="fade" transition="in">
                                      <p:cBhvr>
                                        <p:cTn dur="500"/>
                                        <p:tgtEl>
                                          <p:spTgt spid="50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9">
                                            <p:txEl>
                                              <p:pRg end="5" st="5"/>
                                            </p:txEl>
                                          </p:spTgt>
                                        </p:tgtEl>
                                        <p:attrNameLst>
                                          <p:attrName>style.visibility</p:attrName>
                                        </p:attrNameLst>
                                      </p:cBhvr>
                                      <p:to>
                                        <p:strVal val="visible"/>
                                      </p:to>
                                    </p:set>
                                    <p:animEffect filter="fade" transition="in">
                                      <p:cBhvr>
                                        <p:cTn dur="500"/>
                                        <p:tgtEl>
                                          <p:spTgt spid="50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9">
                                            <p:txEl>
                                              <p:pRg end="6" st="6"/>
                                            </p:txEl>
                                          </p:spTgt>
                                        </p:tgtEl>
                                        <p:attrNameLst>
                                          <p:attrName>style.visibility</p:attrName>
                                        </p:attrNameLst>
                                      </p:cBhvr>
                                      <p:to>
                                        <p:strVal val="visible"/>
                                      </p:to>
                                    </p:set>
                                    <p:animEffect filter="fade" transition="in">
                                      <p:cBhvr>
                                        <p:cTn dur="500"/>
                                        <p:tgtEl>
                                          <p:spTgt spid="50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9">
                                            <p:txEl>
                                              <p:pRg end="7" st="7"/>
                                            </p:txEl>
                                          </p:spTgt>
                                        </p:tgtEl>
                                        <p:attrNameLst>
                                          <p:attrName>style.visibility</p:attrName>
                                        </p:attrNameLst>
                                      </p:cBhvr>
                                      <p:to>
                                        <p:strVal val="visible"/>
                                      </p:to>
                                    </p:set>
                                    <p:animEffect filter="fade" transition="in">
                                      <p:cBhvr>
                                        <p:cTn dur="500"/>
                                        <p:tgtEl>
                                          <p:spTgt spid="50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9">
                                            <p:txEl>
                                              <p:pRg end="8" st="8"/>
                                            </p:txEl>
                                          </p:spTgt>
                                        </p:tgtEl>
                                        <p:attrNameLst>
                                          <p:attrName>style.visibility</p:attrName>
                                        </p:attrNameLst>
                                      </p:cBhvr>
                                      <p:to>
                                        <p:strVal val="visible"/>
                                      </p:to>
                                    </p:set>
                                    <p:animEffect filter="fade" transition="in">
                                      <p:cBhvr>
                                        <p:cTn dur="500"/>
                                        <p:tgtEl>
                                          <p:spTgt spid="5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Parts of the Class</a:t>
            </a:r>
            <a:endParaRPr/>
          </a:p>
        </p:txBody>
      </p:sp>
      <p:sp>
        <p:nvSpPr>
          <p:cNvPr id="515" name="Google Shape;515;p7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Fields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Methods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Constructors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Miscellaneous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others</a:t>
            </a:r>
            <a:endParaRPr/>
          </a:p>
        </p:txBody>
      </p:sp>
      <p:sp>
        <p:nvSpPr>
          <p:cNvPr id="521" name="Google Shape;521;p7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For this session we will only focus on variables and methods, but there are a number of other useful methods:</a:t>
            </a:r>
            <a:endParaRPr/>
          </a:p>
          <a:p>
            <a:pPr indent="-273049" lvl="1" marL="639762" marR="0" rtl="0" algn="l">
              <a:lnSpc>
                <a:spcPct val="100000"/>
              </a:lnSpc>
              <a:spcBef>
                <a:spcPts val="500"/>
              </a:spcBef>
              <a:spcAft>
                <a:spcPts val="0"/>
              </a:spcAft>
              <a:buClr>
                <a:schemeClr val="accent1"/>
              </a:buClr>
              <a:buSzPts val="1470"/>
              <a:buFont typeface="Noto Sans Symbols"/>
              <a:buChar char="🞑"/>
            </a:pPr>
            <a:r>
              <a:rPr b="0" i="0" lang="en-US" sz="2100" u="none" cap="none" strike="noStrike">
                <a:solidFill>
                  <a:schemeClr val="dk1"/>
                </a:solidFill>
                <a:latin typeface="Courier New"/>
                <a:ea typeface="Courier New"/>
                <a:cs typeface="Courier New"/>
                <a:sym typeface="Courier New"/>
              </a:rPr>
              <a:t>getEnclosingMethod()</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Gets the method that declared an anonymous class</a:t>
            </a:r>
            <a:endParaRPr/>
          </a:p>
          <a:p>
            <a:pPr indent="-273049" lvl="1" marL="639762" marR="0" rtl="0" algn="l">
              <a:lnSpc>
                <a:spcPct val="100000"/>
              </a:lnSpc>
              <a:spcBef>
                <a:spcPts val="500"/>
              </a:spcBef>
              <a:spcAft>
                <a:spcPts val="0"/>
              </a:spcAft>
              <a:buClr>
                <a:schemeClr val="accent1"/>
              </a:buClr>
              <a:buSzPts val="1470"/>
              <a:buFont typeface="Noto Sans Symbols"/>
              <a:buChar char="🞑"/>
            </a:pPr>
            <a:r>
              <a:rPr b="0" i="0" lang="en-US" sz="2100" u="none" cap="none" strike="noStrike">
                <a:solidFill>
                  <a:schemeClr val="dk1"/>
                </a:solidFill>
                <a:latin typeface="Courier New"/>
                <a:ea typeface="Courier New"/>
                <a:cs typeface="Courier New"/>
                <a:sym typeface="Courier New"/>
              </a:rPr>
              <a:t>getName()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the class name</a:t>
            </a:r>
            <a:endParaRPr/>
          </a:p>
          <a:p>
            <a:pPr indent="-273049" lvl="1" marL="639762" marR="0" rtl="0" algn="l">
              <a:lnSpc>
                <a:spcPct val="100000"/>
              </a:lnSpc>
              <a:spcBef>
                <a:spcPts val="500"/>
              </a:spcBef>
              <a:spcAft>
                <a:spcPts val="0"/>
              </a:spcAft>
              <a:buClr>
                <a:schemeClr val="accent1"/>
              </a:buClr>
              <a:buSzPts val="1470"/>
              <a:buFont typeface="Noto Sans Symbols"/>
              <a:buChar char="🞑"/>
            </a:pPr>
            <a:r>
              <a:rPr b="0" i="0" lang="en-US" sz="2100" u="none" cap="none" strike="noStrike">
                <a:solidFill>
                  <a:schemeClr val="dk1"/>
                </a:solidFill>
                <a:latin typeface="Courier New"/>
                <a:ea typeface="Courier New"/>
                <a:cs typeface="Courier New"/>
                <a:sym typeface="Courier New"/>
              </a:rPr>
              <a:t>newInstance()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Creates a new instance of the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1">
                                            <p:txEl>
                                              <p:pRg end="0" st="0"/>
                                            </p:txEl>
                                          </p:spTgt>
                                        </p:tgtEl>
                                        <p:attrNameLst>
                                          <p:attrName>style.visibility</p:attrName>
                                        </p:attrNameLst>
                                      </p:cBhvr>
                                      <p:to>
                                        <p:strVal val="visible"/>
                                      </p:to>
                                    </p:set>
                                    <p:animEffect filter="fade" transition="in">
                                      <p:cBhvr>
                                        <p:cTn dur="500"/>
                                        <p:tgtEl>
                                          <p:spTgt spid="5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1">
                                            <p:txEl>
                                              <p:pRg end="1" st="1"/>
                                            </p:txEl>
                                          </p:spTgt>
                                        </p:tgtEl>
                                        <p:attrNameLst>
                                          <p:attrName>style.visibility</p:attrName>
                                        </p:attrNameLst>
                                      </p:cBhvr>
                                      <p:to>
                                        <p:strVal val="visible"/>
                                      </p:to>
                                    </p:set>
                                    <p:animEffect filter="fade" transition="in">
                                      <p:cBhvr>
                                        <p:cTn dur="500"/>
                                        <p:tgtEl>
                                          <p:spTgt spid="5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1">
                                            <p:txEl>
                                              <p:pRg end="2" st="2"/>
                                            </p:txEl>
                                          </p:spTgt>
                                        </p:tgtEl>
                                        <p:attrNameLst>
                                          <p:attrName>style.visibility</p:attrName>
                                        </p:attrNameLst>
                                      </p:cBhvr>
                                      <p:to>
                                        <p:strVal val="visible"/>
                                      </p:to>
                                    </p:set>
                                    <p:animEffect filter="fade" transition="in">
                                      <p:cBhvr>
                                        <p:cTn dur="500"/>
                                        <p:tgtEl>
                                          <p:spTgt spid="5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1">
                                            <p:txEl>
                                              <p:pRg end="3" st="3"/>
                                            </p:txEl>
                                          </p:spTgt>
                                        </p:tgtEl>
                                        <p:attrNameLst>
                                          <p:attrName>style.visibility</p:attrName>
                                        </p:attrNameLst>
                                      </p:cBhvr>
                                      <p:to>
                                        <p:strVal val="visible"/>
                                      </p:to>
                                    </p:set>
                                    <p:animEffect filter="fade" transition="in">
                                      <p:cBhvr>
                                        <p:cTn dur="500"/>
                                        <p:tgtEl>
                                          <p:spTgt spid="5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1">
                                            <p:txEl>
                                              <p:pRg end="4" st="4"/>
                                            </p:txEl>
                                          </p:spTgt>
                                        </p:tgtEl>
                                        <p:attrNameLst>
                                          <p:attrName>style.visibility</p:attrName>
                                        </p:attrNameLst>
                                      </p:cBhvr>
                                      <p:to>
                                        <p:strVal val="visible"/>
                                      </p:to>
                                    </p:set>
                                    <p:animEffect filter="fade" transition="in">
                                      <p:cBhvr>
                                        <p:cTn dur="500"/>
                                        <p:tgtEl>
                                          <p:spTgt spid="5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1">
                                            <p:txEl>
                                              <p:pRg end="5" st="5"/>
                                            </p:txEl>
                                          </p:spTgt>
                                        </p:tgtEl>
                                        <p:attrNameLst>
                                          <p:attrName>style.visibility</p:attrName>
                                        </p:attrNameLst>
                                      </p:cBhvr>
                                      <p:to>
                                        <p:strVal val="visible"/>
                                      </p:to>
                                    </p:set>
                                    <p:animEffect filter="fade" transition="in">
                                      <p:cBhvr>
                                        <p:cTn dur="500"/>
                                        <p:tgtEl>
                                          <p:spTgt spid="5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1">
                                            <p:txEl>
                                              <p:pRg end="6" st="6"/>
                                            </p:txEl>
                                          </p:spTgt>
                                        </p:tgtEl>
                                        <p:attrNameLst>
                                          <p:attrName>style.visibility</p:attrName>
                                        </p:attrNameLst>
                                      </p:cBhvr>
                                      <p:to>
                                        <p:strVal val="visible"/>
                                      </p:to>
                                    </p:set>
                                    <p:animEffect filter="fade" transition="in">
                                      <p:cBhvr>
                                        <p:cTn dur="500"/>
                                        <p:tgtEl>
                                          <p:spTgt spid="52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Classes of Reflection</a:t>
            </a:r>
            <a:endParaRPr/>
          </a:p>
        </p:txBody>
      </p:sp>
      <p:sp>
        <p:nvSpPr>
          <p:cNvPr id="527" name="Google Shape;527;p7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Field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Method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Constructor</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Field Class</a:t>
            </a:r>
            <a:endParaRPr/>
          </a:p>
        </p:txBody>
      </p:sp>
      <p:sp>
        <p:nvSpPr>
          <p:cNvPr id="533" name="Google Shape;533;p7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Some useful methods:</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Courier New"/>
                <a:ea typeface="Courier New"/>
                <a:cs typeface="Courier New"/>
                <a:sym typeface="Courier New"/>
              </a:rPr>
              <a:t>get(Object obj)</a:t>
            </a:r>
            <a:endParaRPr b="0" i="0" sz="2100" u="none" cap="none" strike="noStrike">
              <a:solidFill>
                <a:schemeClr val="dk1"/>
              </a:solidFill>
              <a:latin typeface="Courier New"/>
              <a:ea typeface="Courier New"/>
              <a:cs typeface="Courier New"/>
              <a:sym typeface="Courier New"/>
            </a:endParaRPr>
          </a:p>
          <a:p>
            <a:pPr indent="-228600" lvl="2" marL="914400" marR="0" rtl="0" algn="l">
              <a:lnSpc>
                <a:spcPct val="100000"/>
              </a:lnSpc>
              <a:spcBef>
                <a:spcPts val="500"/>
              </a:spcBef>
              <a:spcAft>
                <a:spcPts val="0"/>
              </a:spcAft>
              <a:buClr>
                <a:schemeClr val="accent2"/>
              </a:buClr>
              <a:buSzPts val="135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Gets the value of this field in the given object</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Courier New"/>
                <a:ea typeface="Courier New"/>
                <a:cs typeface="Courier New"/>
                <a:sym typeface="Courier New"/>
              </a:rPr>
              <a:t>get</a:t>
            </a:r>
            <a:r>
              <a:rPr b="0" i="1" lang="en-US" sz="1800" u="none" cap="none" strike="noStrike">
                <a:solidFill>
                  <a:schemeClr val="dk1"/>
                </a:solidFill>
                <a:latin typeface="Courier New"/>
                <a:ea typeface="Courier New"/>
                <a:cs typeface="Courier New"/>
                <a:sym typeface="Courier New"/>
              </a:rPr>
              <a:t>PrimitiveType</a:t>
            </a:r>
            <a:r>
              <a:rPr b="0" i="0" lang="en-US" sz="1800" u="none" cap="none" strike="noStrike">
                <a:solidFill>
                  <a:schemeClr val="dk1"/>
                </a:solidFill>
                <a:latin typeface="Courier New"/>
                <a:ea typeface="Courier New"/>
                <a:cs typeface="Courier New"/>
                <a:sym typeface="Courier New"/>
              </a:rPr>
              <a:t>(Object obj)</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Courier New"/>
                <a:ea typeface="Courier New"/>
                <a:cs typeface="Courier New"/>
                <a:sym typeface="Courier New"/>
              </a:rPr>
              <a:t>set(Object obj, Object value)</a:t>
            </a:r>
            <a:endParaRPr/>
          </a:p>
          <a:p>
            <a:pPr indent="-228600" lvl="2" marL="914400" marR="0" rtl="0" algn="l">
              <a:lnSpc>
                <a:spcPct val="100000"/>
              </a:lnSpc>
              <a:spcBef>
                <a:spcPts val="500"/>
              </a:spcBef>
              <a:spcAft>
                <a:spcPts val="0"/>
              </a:spcAft>
              <a:buClr>
                <a:schemeClr val="accent2"/>
              </a:buClr>
              <a:buSzPts val="135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Sets the value of this field in the given object, if possible</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Courier New"/>
                <a:ea typeface="Courier New"/>
                <a:cs typeface="Courier New"/>
                <a:sym typeface="Courier New"/>
              </a:rPr>
              <a:t>set</a:t>
            </a:r>
            <a:r>
              <a:rPr b="0" i="1" lang="en-US" sz="1800" u="none" cap="none" strike="noStrike">
                <a:solidFill>
                  <a:schemeClr val="dk1"/>
                </a:solidFill>
                <a:latin typeface="Courier New"/>
                <a:ea typeface="Courier New"/>
                <a:cs typeface="Courier New"/>
                <a:sym typeface="Courier New"/>
              </a:rPr>
              <a:t>PrimitiveType</a:t>
            </a:r>
            <a:r>
              <a:rPr b="0" i="0" lang="en-US" sz="1800" u="none" cap="none" strike="noStrike">
                <a:solidFill>
                  <a:schemeClr val="dk1"/>
                </a:solidFill>
                <a:latin typeface="Courier New"/>
                <a:ea typeface="Courier New"/>
                <a:cs typeface="Courier New"/>
                <a:sym typeface="Courier New"/>
              </a:rPr>
              <a:t>(Object obj, </a:t>
            </a:r>
            <a:r>
              <a:rPr b="0" i="1" lang="en-US" sz="1800" u="none" cap="none" strike="noStrike">
                <a:solidFill>
                  <a:schemeClr val="dk1"/>
                </a:solidFill>
                <a:latin typeface="Courier New"/>
                <a:ea typeface="Courier New"/>
                <a:cs typeface="Courier New"/>
                <a:sym typeface="Courier New"/>
              </a:rPr>
              <a:t>PrimitiveType</a:t>
            </a:r>
            <a:r>
              <a:rPr b="0" i="0" lang="en-US" sz="1800" u="none" cap="none" strike="noStrike">
                <a:solidFill>
                  <a:schemeClr val="dk1"/>
                </a:solidFill>
                <a:latin typeface="Courier New"/>
                <a:ea typeface="Courier New"/>
                <a:cs typeface="Courier New"/>
                <a:sym typeface="Courier New"/>
              </a:rPr>
              <a:t> value)</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Courier New"/>
                <a:ea typeface="Courier New"/>
                <a:cs typeface="Courier New"/>
                <a:sym typeface="Courier New"/>
              </a:rPr>
              <a:t>getType()</a:t>
            </a:r>
            <a:endParaRPr/>
          </a:p>
          <a:p>
            <a:pPr indent="-228600" lvl="2" marL="914400" marR="0" rtl="0" algn="l">
              <a:lnSpc>
                <a:spcPct val="100000"/>
              </a:lnSpc>
              <a:spcBef>
                <a:spcPts val="500"/>
              </a:spcBef>
              <a:spcAft>
                <a:spcPts val="0"/>
              </a:spcAft>
              <a:buClr>
                <a:schemeClr val="accent2"/>
              </a:buClr>
              <a:buSzPts val="135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Returns the type of this field</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Courier New"/>
                <a:ea typeface="Courier New"/>
                <a:cs typeface="Courier New"/>
                <a:sym typeface="Courier New"/>
              </a:rPr>
              <a:t>getName()</a:t>
            </a:r>
            <a:endParaRPr/>
          </a:p>
          <a:p>
            <a:pPr indent="-228600" lvl="2" marL="914400" marR="0" rtl="0" algn="l">
              <a:lnSpc>
                <a:spcPct val="100000"/>
              </a:lnSpc>
              <a:spcBef>
                <a:spcPts val="500"/>
              </a:spcBef>
              <a:spcAft>
                <a:spcPts val="0"/>
              </a:spcAft>
              <a:buClr>
                <a:schemeClr val="accent2"/>
              </a:buClr>
              <a:buSzPts val="1350"/>
              <a:buFont typeface="Noto Sans Symbols"/>
              <a:buChar char="■"/>
            </a:pPr>
            <a:r>
              <a:rPr b="0" i="0" lang="en-US" sz="1800" u="none" cap="none" strike="noStrike">
                <a:solidFill>
                  <a:schemeClr val="dk1"/>
                </a:solidFill>
                <a:latin typeface="Twentieth Century"/>
                <a:ea typeface="Twentieth Century"/>
                <a:cs typeface="Twentieth Century"/>
                <a:sym typeface="Twentieth Century"/>
              </a:rPr>
              <a:t>Returns the name of this field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animEffect filter="fade" transition="in">
                                      <p:cBhvr>
                                        <p:cTn dur="500"/>
                                        <p:tgtEl>
                                          <p:spTgt spid="53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1" st="1"/>
                                            </p:txEl>
                                          </p:spTgt>
                                        </p:tgtEl>
                                        <p:attrNameLst>
                                          <p:attrName>style.visibility</p:attrName>
                                        </p:attrNameLst>
                                      </p:cBhvr>
                                      <p:to>
                                        <p:strVal val="visible"/>
                                      </p:to>
                                    </p:set>
                                    <p:animEffect filter="fade" transition="in">
                                      <p:cBhvr>
                                        <p:cTn dur="500"/>
                                        <p:tgtEl>
                                          <p:spTgt spid="53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2" st="2"/>
                                            </p:txEl>
                                          </p:spTgt>
                                        </p:tgtEl>
                                        <p:attrNameLst>
                                          <p:attrName>style.visibility</p:attrName>
                                        </p:attrNameLst>
                                      </p:cBhvr>
                                      <p:to>
                                        <p:strVal val="visible"/>
                                      </p:to>
                                    </p:set>
                                    <p:animEffect filter="fade" transition="in">
                                      <p:cBhvr>
                                        <p:cTn dur="500"/>
                                        <p:tgtEl>
                                          <p:spTgt spid="53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3" st="3"/>
                                            </p:txEl>
                                          </p:spTgt>
                                        </p:tgtEl>
                                        <p:attrNameLst>
                                          <p:attrName>style.visibility</p:attrName>
                                        </p:attrNameLst>
                                      </p:cBhvr>
                                      <p:to>
                                        <p:strVal val="visible"/>
                                      </p:to>
                                    </p:set>
                                    <p:animEffect filter="fade" transition="in">
                                      <p:cBhvr>
                                        <p:cTn dur="500"/>
                                        <p:tgtEl>
                                          <p:spTgt spid="53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4" st="4"/>
                                            </p:txEl>
                                          </p:spTgt>
                                        </p:tgtEl>
                                        <p:attrNameLst>
                                          <p:attrName>style.visibility</p:attrName>
                                        </p:attrNameLst>
                                      </p:cBhvr>
                                      <p:to>
                                        <p:strVal val="visible"/>
                                      </p:to>
                                    </p:set>
                                    <p:animEffect filter="fade" transition="in">
                                      <p:cBhvr>
                                        <p:cTn dur="500"/>
                                        <p:tgtEl>
                                          <p:spTgt spid="53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5" st="5"/>
                                            </p:txEl>
                                          </p:spTgt>
                                        </p:tgtEl>
                                        <p:attrNameLst>
                                          <p:attrName>style.visibility</p:attrName>
                                        </p:attrNameLst>
                                      </p:cBhvr>
                                      <p:to>
                                        <p:strVal val="visible"/>
                                      </p:to>
                                    </p:set>
                                    <p:animEffect filter="fade" transition="in">
                                      <p:cBhvr>
                                        <p:cTn dur="500"/>
                                        <p:tgtEl>
                                          <p:spTgt spid="53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6" st="6"/>
                                            </p:txEl>
                                          </p:spTgt>
                                        </p:tgtEl>
                                        <p:attrNameLst>
                                          <p:attrName>style.visibility</p:attrName>
                                        </p:attrNameLst>
                                      </p:cBhvr>
                                      <p:to>
                                        <p:strVal val="visible"/>
                                      </p:to>
                                    </p:set>
                                    <p:animEffect filter="fade" transition="in">
                                      <p:cBhvr>
                                        <p:cTn dur="500"/>
                                        <p:tgtEl>
                                          <p:spTgt spid="53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7" st="7"/>
                                            </p:txEl>
                                          </p:spTgt>
                                        </p:tgtEl>
                                        <p:attrNameLst>
                                          <p:attrName>style.visibility</p:attrName>
                                        </p:attrNameLst>
                                      </p:cBhvr>
                                      <p:to>
                                        <p:strVal val="visible"/>
                                      </p:to>
                                    </p:set>
                                    <p:animEffect filter="fade" transition="in">
                                      <p:cBhvr>
                                        <p:cTn dur="500"/>
                                        <p:tgtEl>
                                          <p:spTgt spid="53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8" st="8"/>
                                            </p:txEl>
                                          </p:spTgt>
                                        </p:tgtEl>
                                        <p:attrNameLst>
                                          <p:attrName>style.visibility</p:attrName>
                                        </p:attrNameLst>
                                      </p:cBhvr>
                                      <p:to>
                                        <p:strVal val="visible"/>
                                      </p:to>
                                    </p:set>
                                    <p:animEffect filter="fade" transition="in">
                                      <p:cBhvr>
                                        <p:cTn dur="500"/>
                                        <p:tgtEl>
                                          <p:spTgt spid="53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9" st="9"/>
                                            </p:txEl>
                                          </p:spTgt>
                                        </p:tgtEl>
                                        <p:attrNameLst>
                                          <p:attrName>style.visibility</p:attrName>
                                        </p:attrNameLst>
                                      </p:cBhvr>
                                      <p:to>
                                        <p:strVal val="visible"/>
                                      </p:to>
                                    </p:set>
                                    <p:animEffect filter="fade" transition="in">
                                      <p:cBhvr>
                                        <p:cTn dur="500"/>
                                        <p:tgtEl>
                                          <p:spTgt spid="533">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3">
                                            <p:txEl>
                                              <p:pRg end="10" st="10"/>
                                            </p:txEl>
                                          </p:spTgt>
                                        </p:tgtEl>
                                        <p:attrNameLst>
                                          <p:attrName>style.visibility</p:attrName>
                                        </p:attrNameLst>
                                      </p:cBhvr>
                                      <p:to>
                                        <p:strVal val="visible"/>
                                      </p:to>
                                    </p:set>
                                    <p:animEffect filter="fade" transition="in">
                                      <p:cBhvr>
                                        <p:cTn dur="500"/>
                                        <p:tgtEl>
                                          <p:spTgt spid="53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Field Class</a:t>
            </a:r>
            <a:endParaRPr/>
          </a:p>
        </p:txBody>
      </p:sp>
      <p:sp>
        <p:nvSpPr>
          <p:cNvPr id="539" name="Google Shape;539;p7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You may have noticed the two methods </a:t>
            </a:r>
            <a:r>
              <a:rPr b="0" i="0" lang="en-US" sz="1800" u="none">
                <a:solidFill>
                  <a:schemeClr val="dk1"/>
                </a:solidFill>
                <a:latin typeface="Courier New"/>
                <a:ea typeface="Courier New"/>
                <a:cs typeface="Courier New"/>
                <a:sym typeface="Courier New"/>
              </a:rPr>
              <a:t>get</a:t>
            </a:r>
            <a:r>
              <a:rPr b="0" i="1" lang="en-US" sz="1800" u="none">
                <a:solidFill>
                  <a:schemeClr val="dk1"/>
                </a:solidFill>
                <a:latin typeface="Courier New"/>
                <a:ea typeface="Courier New"/>
                <a:cs typeface="Courier New"/>
                <a:sym typeface="Courier New"/>
              </a:rPr>
              <a:t>PrimitiveType(..) </a:t>
            </a:r>
            <a:r>
              <a:rPr b="0" i="1" lang="en-US" sz="2900" u="none">
                <a:solidFill>
                  <a:schemeClr val="dk1"/>
                </a:solidFill>
                <a:latin typeface="Twentieth Century"/>
                <a:ea typeface="Twentieth Century"/>
                <a:cs typeface="Twentieth Century"/>
                <a:sym typeface="Twentieth Century"/>
              </a:rPr>
              <a:t>and </a:t>
            </a:r>
            <a:r>
              <a:rPr b="0" i="1" lang="en-US" sz="1800" u="none">
                <a:solidFill>
                  <a:schemeClr val="dk1"/>
                </a:solidFill>
                <a:latin typeface="Courier New"/>
                <a:ea typeface="Courier New"/>
                <a:cs typeface="Courier New"/>
                <a:sym typeface="Courier New"/>
              </a:rPr>
              <a:t>setPrimitiveType(..)</a:t>
            </a:r>
            <a:endParaRPr b="0" i="0" sz="1800" u="none">
              <a:solidFill>
                <a:schemeClr val="dk1"/>
              </a:solidFill>
              <a:latin typeface="Courier New"/>
              <a:ea typeface="Courier New"/>
              <a:cs typeface="Courier New"/>
              <a:sym typeface="Courier New"/>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Here</a:t>
            </a:r>
            <a:r>
              <a:rPr b="0" i="1" lang="en-US" sz="2900" u="none">
                <a:solidFill>
                  <a:schemeClr val="dk1"/>
                </a:solidFill>
                <a:latin typeface="Twentieth Century"/>
                <a:ea typeface="Twentieth Century"/>
                <a:cs typeface="Twentieth Century"/>
                <a:sym typeface="Twentieth Century"/>
              </a:rPr>
              <a:t> </a:t>
            </a:r>
            <a:r>
              <a:rPr b="0" i="1" lang="en-US" sz="2000" u="none">
                <a:solidFill>
                  <a:schemeClr val="dk1"/>
                </a:solidFill>
                <a:latin typeface="Courier New"/>
                <a:ea typeface="Courier New"/>
                <a:cs typeface="Courier New"/>
                <a:sym typeface="Courier New"/>
              </a:rPr>
              <a:t>PrimitiveType</a:t>
            </a:r>
            <a:r>
              <a:rPr b="0" i="0" lang="en-US" sz="2900" u="none">
                <a:solidFill>
                  <a:schemeClr val="dk1"/>
                </a:solidFill>
                <a:latin typeface="Twentieth Century"/>
                <a:ea typeface="Twentieth Century"/>
                <a:cs typeface="Twentieth Century"/>
                <a:sym typeface="Twentieth Century"/>
              </a:rPr>
              <a:t> is replaced with a real primative type, so if a field represents an </a:t>
            </a:r>
            <a:r>
              <a:rPr b="0" i="0" lang="en-US" sz="2400" u="none">
                <a:solidFill>
                  <a:schemeClr val="dk1"/>
                </a:solidFill>
                <a:latin typeface="Courier New"/>
                <a:ea typeface="Courier New"/>
                <a:cs typeface="Courier New"/>
                <a:sym typeface="Courier New"/>
              </a:rPr>
              <a:t>int</a:t>
            </a:r>
            <a:r>
              <a:rPr b="0" i="0" lang="en-US" sz="2900" u="none">
                <a:solidFill>
                  <a:schemeClr val="dk1"/>
                </a:solidFill>
                <a:latin typeface="Twentieth Century"/>
                <a:ea typeface="Twentieth Century"/>
                <a:cs typeface="Twentieth Century"/>
                <a:sym typeface="Twentieth Century"/>
              </a:rPr>
              <a:t> you would say, </a:t>
            </a:r>
            <a:r>
              <a:rPr b="0" i="0" lang="en-US" sz="2000" u="none">
                <a:solidFill>
                  <a:schemeClr val="dk1"/>
                </a:solidFill>
                <a:latin typeface="Courier New"/>
                <a:ea typeface="Courier New"/>
                <a:cs typeface="Courier New"/>
                <a:sym typeface="Courier New"/>
              </a:rPr>
              <a:t>getInt()</a:t>
            </a:r>
            <a:r>
              <a:rPr b="0" i="0" lang="en-US" sz="2400" u="none">
                <a:solidFill>
                  <a:schemeClr val="dk1"/>
                </a:solidFill>
                <a:latin typeface="Twentieth Century"/>
                <a:ea typeface="Twentieth Century"/>
                <a:cs typeface="Twentieth Century"/>
                <a:sym typeface="Twentieth Century"/>
              </a:rPr>
              <a:t> </a:t>
            </a:r>
            <a:r>
              <a:rPr b="0" i="0" lang="en-US" sz="2900" u="none">
                <a:solidFill>
                  <a:schemeClr val="dk1"/>
                </a:solidFill>
                <a:latin typeface="Twentieth Century"/>
                <a:ea typeface="Twentieth Century"/>
                <a:cs typeface="Twentieth Century"/>
                <a:sym typeface="Twentieth Century"/>
              </a:rPr>
              <a:t>or </a:t>
            </a:r>
            <a:r>
              <a:rPr b="0" i="0" lang="en-US" sz="2000" u="none">
                <a:solidFill>
                  <a:schemeClr val="dk1"/>
                </a:solidFill>
                <a:latin typeface="Courier New"/>
                <a:ea typeface="Courier New"/>
                <a:cs typeface="Courier New"/>
                <a:sym typeface="Courier New"/>
              </a:rPr>
              <a:t>setInt()</a:t>
            </a:r>
            <a:r>
              <a:rPr b="0" i="0" lang="en-US" sz="1800" u="non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This is done because primitive types are not classes and so we need a special way to get and set them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animEffect filter="fade" transition="in">
                                      <p:cBhvr>
                                        <p:cTn dur="500"/>
                                        <p:tgtEl>
                                          <p:spTgt spid="53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animEffect filter="fade" transition="in">
                                      <p:cBhvr>
                                        <p:cTn dur="500"/>
                                        <p:tgtEl>
                                          <p:spTgt spid="53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9">
                                            <p:txEl>
                                              <p:pRg end="2" st="2"/>
                                            </p:txEl>
                                          </p:spTgt>
                                        </p:tgtEl>
                                        <p:attrNameLst>
                                          <p:attrName>style.visibility</p:attrName>
                                        </p:attrNameLst>
                                      </p:cBhvr>
                                      <p:to>
                                        <p:strVal val="visible"/>
                                      </p:to>
                                    </p:set>
                                    <p:animEffect filter="fade" transition="in">
                                      <p:cBhvr>
                                        <p:cTn dur="500"/>
                                        <p:tgtEl>
                                          <p:spTgt spid="5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Field Class</a:t>
            </a:r>
            <a:endParaRPr/>
          </a:p>
        </p:txBody>
      </p:sp>
      <p:sp>
        <p:nvSpPr>
          <p:cNvPr id="545" name="Google Shape;545;p7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first parameter to all of those methods was </a:t>
            </a:r>
            <a:r>
              <a:rPr b="0" i="0" lang="en-US" sz="2000" u="none">
                <a:solidFill>
                  <a:schemeClr val="dk1"/>
                </a:solidFill>
                <a:latin typeface="Courier New"/>
                <a:ea typeface="Courier New"/>
                <a:cs typeface="Courier New"/>
                <a:sym typeface="Courier New"/>
              </a:rPr>
              <a:t>Object obj</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This parameter is a specific instance of the class.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a constructed version of the class</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Like I mentioned before the Field object represents a generic version of a field for a class, it holds no value, its just a blueprint as to where it would be in the class.</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To get a value we must provide a class that has been constructed already.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animEffect filter="fade" transition="in">
                                      <p:cBhvr>
                                        <p:cTn dur="500"/>
                                        <p:tgtEl>
                                          <p:spTgt spid="54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animEffect filter="fade" transition="in">
                                      <p:cBhvr>
                                        <p:cTn dur="500"/>
                                        <p:tgtEl>
                                          <p:spTgt spid="54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5">
                                            <p:txEl>
                                              <p:pRg end="2" st="2"/>
                                            </p:txEl>
                                          </p:spTgt>
                                        </p:tgtEl>
                                        <p:attrNameLst>
                                          <p:attrName>style.visibility</p:attrName>
                                        </p:attrNameLst>
                                      </p:cBhvr>
                                      <p:to>
                                        <p:strVal val="visible"/>
                                      </p:to>
                                    </p:set>
                                    <p:animEffect filter="fade" transition="in">
                                      <p:cBhvr>
                                        <p:cTn dur="500"/>
                                        <p:tgtEl>
                                          <p:spTgt spid="54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5">
                                            <p:txEl>
                                              <p:pRg end="3" st="3"/>
                                            </p:txEl>
                                          </p:spTgt>
                                        </p:tgtEl>
                                        <p:attrNameLst>
                                          <p:attrName>style.visibility</p:attrName>
                                        </p:attrNameLst>
                                      </p:cBhvr>
                                      <p:to>
                                        <p:strVal val="visible"/>
                                      </p:to>
                                    </p:set>
                                    <p:animEffect filter="fade" transition="in">
                                      <p:cBhvr>
                                        <p:cTn dur="500"/>
                                        <p:tgtEl>
                                          <p:spTgt spid="54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5">
                                            <p:txEl>
                                              <p:pRg end="4" st="4"/>
                                            </p:txEl>
                                          </p:spTgt>
                                        </p:tgtEl>
                                        <p:attrNameLst>
                                          <p:attrName>style.visibility</p:attrName>
                                        </p:attrNameLst>
                                      </p:cBhvr>
                                      <p:to>
                                        <p:strVal val="visible"/>
                                      </p:to>
                                    </p:set>
                                    <p:animEffect filter="fade" transition="in">
                                      <p:cBhvr>
                                        <p:cTn dur="500"/>
                                        <p:tgtEl>
                                          <p:spTgt spid="54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0" y="0"/>
            <a:ext cx="91440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800"/>
              <a:buFont typeface="Twentieth Century"/>
              <a:buNone/>
            </a:pPr>
            <a:r>
              <a:rPr b="0" i="0" lang="en-US" sz="3800" u="none">
                <a:solidFill>
                  <a:schemeClr val="dk2"/>
                </a:solidFill>
                <a:latin typeface="Twentieth Century"/>
                <a:ea typeface="Twentieth Century"/>
                <a:cs typeface="Twentieth Century"/>
                <a:sym typeface="Twentieth Century"/>
              </a:rPr>
              <a:t>Generic Class Definition: An Example</a:t>
            </a:r>
            <a:endParaRPr/>
          </a:p>
        </p:txBody>
      </p:sp>
      <p:cxnSp>
        <p:nvCxnSpPr>
          <p:cNvPr id="190" name="Google Shape;190;p25"/>
          <p:cNvCxnSpPr/>
          <p:nvPr/>
        </p:nvCxnSpPr>
        <p:spPr>
          <a:xfrm>
            <a:off x="0" y="609600"/>
            <a:ext cx="9144000" cy="0"/>
          </a:xfrm>
          <a:prstGeom prst="straightConnector1">
            <a:avLst/>
          </a:prstGeom>
          <a:noFill/>
          <a:ln cap="flat" cmpd="sng" w="19050">
            <a:solidFill>
              <a:schemeClr val="folHlink"/>
            </a:solidFill>
            <a:prstDash val="solid"/>
            <a:miter lim="800000"/>
            <a:headEnd len="med" w="med" type="none"/>
            <a:tailEnd len="med" w="med" type="none"/>
          </a:ln>
        </p:spPr>
      </p:cxnSp>
      <p:pic>
        <p:nvPicPr>
          <p:cNvPr id="191" name="Google Shape;191;p25"/>
          <p:cNvPicPr preferRelativeResize="0"/>
          <p:nvPr/>
        </p:nvPicPr>
        <p:blipFill rotWithShape="1">
          <a:blip r:embed="rId3">
            <a:alphaModFix/>
          </a:blip>
          <a:srcRect b="0" l="0" r="10751" t="5490"/>
          <a:stretch/>
        </p:blipFill>
        <p:spPr>
          <a:xfrm>
            <a:off x="457200" y="1143000"/>
            <a:ext cx="7467600" cy="5257800"/>
          </a:xfrm>
          <a:prstGeom prst="rect">
            <a:avLst/>
          </a:prstGeom>
          <a:noFill/>
          <a:ln>
            <a:noFill/>
          </a:ln>
        </p:spPr>
      </p:pic>
    </p:spTree>
  </p:cSld>
  <p:clrMapOvr>
    <a:masterClrMapping/>
  </p:clrMapOvr>
  <p:transition spd="med">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Field Class</a:t>
            </a:r>
            <a:endParaRPr/>
          </a:p>
        </p:txBody>
      </p:sp>
      <p:sp>
        <p:nvSpPr>
          <p:cNvPr id="551" name="Google Shape;551;p7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Don’t forget we can have two types of fields, static/non-static</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If we want to get the value of a static field, we can pass null as the </a:t>
            </a:r>
            <a:r>
              <a:rPr b="0" i="0" lang="en-US" sz="2400" u="none">
                <a:solidFill>
                  <a:schemeClr val="dk1"/>
                </a:solidFill>
                <a:latin typeface="Twentieth Century"/>
                <a:ea typeface="Twentieth Century"/>
                <a:cs typeface="Twentieth Century"/>
                <a:sym typeface="Twentieth Century"/>
              </a:rPr>
              <a:t>Object obj</a:t>
            </a:r>
            <a:r>
              <a:rPr b="0" i="0" lang="en-US" sz="2900" u="none">
                <a:solidFill>
                  <a:schemeClr val="dk1"/>
                </a:solidFill>
                <a:latin typeface="Twentieth Century"/>
                <a:ea typeface="Twentieth Century"/>
                <a:cs typeface="Twentieth Century"/>
                <a:sym typeface="Twentieth Century"/>
              </a:rPr>
              <a:t> parameter.</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animEffect filter="fade" transition="in">
                                      <p:cBhvr>
                                        <p:cTn dur="500"/>
                                        <p:tgtEl>
                                          <p:spTgt spid="5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animEffect filter="fade" transition="in">
                                      <p:cBhvr>
                                        <p:cTn dur="500"/>
                                        <p:tgtEl>
                                          <p:spTgt spid="5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1">
                                            <p:txEl>
                                              <p:pRg end="2" st="2"/>
                                            </p:txEl>
                                          </p:spTgt>
                                        </p:tgtEl>
                                        <p:attrNameLst>
                                          <p:attrName>style.visibility</p:attrName>
                                        </p:attrNameLst>
                                      </p:cBhvr>
                                      <p:to>
                                        <p:strVal val="visible"/>
                                      </p:to>
                                    </p:set>
                                    <p:animEffect filter="fade" transition="in">
                                      <p:cBhvr>
                                        <p:cTn dur="500"/>
                                        <p:tgtEl>
                                          <p:spTgt spid="5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Classes of Reflection</a:t>
            </a:r>
            <a:endParaRPr/>
          </a:p>
        </p:txBody>
      </p:sp>
      <p:sp>
        <p:nvSpPr>
          <p:cNvPr id="557" name="Google Shape;557;p8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Field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Method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Constructor</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Method Class</a:t>
            </a:r>
            <a:endParaRPr/>
          </a:p>
        </p:txBody>
      </p:sp>
      <p:sp>
        <p:nvSpPr>
          <p:cNvPr id="563" name="Google Shape;563;p8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Some useful methods</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getName()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Gets the methods name</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getReturnType()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Gets the type of variable returned by this method</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getParameterTypes()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an array of parameters in the order the method takes them</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invoke(Object obj, Object… args)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Runs this method on the given object, with parameters.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500"/>
                                        <p:tgtEl>
                                          <p:spTgt spid="56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Effect filter="fade" transition="in">
                                      <p:cBhvr>
                                        <p:cTn dur="500"/>
                                        <p:tgtEl>
                                          <p:spTgt spid="56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3">
                                            <p:txEl>
                                              <p:pRg end="2" st="2"/>
                                            </p:txEl>
                                          </p:spTgt>
                                        </p:tgtEl>
                                        <p:attrNameLst>
                                          <p:attrName>style.visibility</p:attrName>
                                        </p:attrNameLst>
                                      </p:cBhvr>
                                      <p:to>
                                        <p:strVal val="visible"/>
                                      </p:to>
                                    </p:set>
                                    <p:animEffect filter="fade" transition="in">
                                      <p:cBhvr>
                                        <p:cTn dur="500"/>
                                        <p:tgtEl>
                                          <p:spTgt spid="56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3">
                                            <p:txEl>
                                              <p:pRg end="3" st="3"/>
                                            </p:txEl>
                                          </p:spTgt>
                                        </p:tgtEl>
                                        <p:attrNameLst>
                                          <p:attrName>style.visibility</p:attrName>
                                        </p:attrNameLst>
                                      </p:cBhvr>
                                      <p:to>
                                        <p:strVal val="visible"/>
                                      </p:to>
                                    </p:set>
                                    <p:animEffect filter="fade" transition="in">
                                      <p:cBhvr>
                                        <p:cTn dur="500"/>
                                        <p:tgtEl>
                                          <p:spTgt spid="56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3">
                                            <p:txEl>
                                              <p:pRg end="4" st="4"/>
                                            </p:txEl>
                                          </p:spTgt>
                                        </p:tgtEl>
                                        <p:attrNameLst>
                                          <p:attrName>style.visibility</p:attrName>
                                        </p:attrNameLst>
                                      </p:cBhvr>
                                      <p:to>
                                        <p:strVal val="visible"/>
                                      </p:to>
                                    </p:set>
                                    <p:animEffect filter="fade" transition="in">
                                      <p:cBhvr>
                                        <p:cTn dur="500"/>
                                        <p:tgtEl>
                                          <p:spTgt spid="56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3">
                                            <p:txEl>
                                              <p:pRg end="5" st="5"/>
                                            </p:txEl>
                                          </p:spTgt>
                                        </p:tgtEl>
                                        <p:attrNameLst>
                                          <p:attrName>style.visibility</p:attrName>
                                        </p:attrNameLst>
                                      </p:cBhvr>
                                      <p:to>
                                        <p:strVal val="visible"/>
                                      </p:to>
                                    </p:set>
                                    <p:animEffect filter="fade" transition="in">
                                      <p:cBhvr>
                                        <p:cTn dur="500"/>
                                        <p:tgtEl>
                                          <p:spTgt spid="56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3">
                                            <p:txEl>
                                              <p:pRg end="6" st="6"/>
                                            </p:txEl>
                                          </p:spTgt>
                                        </p:tgtEl>
                                        <p:attrNameLst>
                                          <p:attrName>style.visibility</p:attrName>
                                        </p:attrNameLst>
                                      </p:cBhvr>
                                      <p:to>
                                        <p:strVal val="visible"/>
                                      </p:to>
                                    </p:set>
                                    <p:animEffect filter="fade" transition="in">
                                      <p:cBhvr>
                                        <p:cTn dur="500"/>
                                        <p:tgtEl>
                                          <p:spTgt spid="56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3">
                                            <p:txEl>
                                              <p:pRg end="7" st="7"/>
                                            </p:txEl>
                                          </p:spTgt>
                                        </p:tgtEl>
                                        <p:attrNameLst>
                                          <p:attrName>style.visibility</p:attrName>
                                        </p:attrNameLst>
                                      </p:cBhvr>
                                      <p:to>
                                        <p:strVal val="visible"/>
                                      </p:to>
                                    </p:set>
                                    <p:animEffect filter="fade" transition="in">
                                      <p:cBhvr>
                                        <p:cTn dur="500"/>
                                        <p:tgtEl>
                                          <p:spTgt spid="56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3">
                                            <p:txEl>
                                              <p:pRg end="8" st="8"/>
                                            </p:txEl>
                                          </p:spTgt>
                                        </p:tgtEl>
                                        <p:attrNameLst>
                                          <p:attrName>style.visibility</p:attrName>
                                        </p:attrNameLst>
                                      </p:cBhvr>
                                      <p:to>
                                        <p:strVal val="visible"/>
                                      </p:to>
                                    </p:set>
                                    <p:animEffect filter="fade" transition="in">
                                      <p:cBhvr>
                                        <p:cTn dur="500"/>
                                        <p:tgtEl>
                                          <p:spTgt spid="5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Method Class</a:t>
            </a:r>
            <a:endParaRPr/>
          </a:p>
        </p:txBody>
      </p:sp>
      <p:sp>
        <p:nvSpPr>
          <p:cNvPr id="569" name="Google Shape;569;p8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main method of this class that we will use is </a:t>
            </a:r>
            <a:r>
              <a:rPr b="0" i="0" lang="en-US" sz="2400" u="none">
                <a:solidFill>
                  <a:schemeClr val="dk1"/>
                </a:solidFill>
                <a:latin typeface="Courier New"/>
                <a:ea typeface="Courier New"/>
                <a:cs typeface="Courier New"/>
                <a:sym typeface="Courier New"/>
              </a:rPr>
              <a:t>invoke(Object obj, Object... params)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first parameter is exactly like the Field class methods, it is an instantiated class with this method that we can invoke.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second parameter means we can pass as many parameters as necessary to call this method, usually we will have to use the result of </a:t>
            </a:r>
            <a:r>
              <a:rPr b="0" i="0" lang="en-US" sz="2000" u="none">
                <a:solidFill>
                  <a:schemeClr val="dk1"/>
                </a:solidFill>
                <a:latin typeface="Courier New"/>
                <a:ea typeface="Courier New"/>
                <a:cs typeface="Courier New"/>
                <a:sym typeface="Courier New"/>
              </a:rPr>
              <a:t>getParameterTypes() </a:t>
            </a:r>
            <a:r>
              <a:rPr b="0" i="0" lang="en-US" sz="2900" u="none">
                <a:solidFill>
                  <a:schemeClr val="dk1"/>
                </a:solidFill>
                <a:latin typeface="Twentieth Century"/>
                <a:ea typeface="Twentieth Century"/>
                <a:cs typeface="Twentieth Century"/>
                <a:sym typeface="Twentieth Century"/>
              </a:rPr>
              <a:t>in order to fill those 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animEffect filter="fade" transition="in">
                                      <p:cBhvr>
                                        <p:cTn dur="500"/>
                                        <p:tgtEl>
                                          <p:spTgt spid="56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animEffect filter="fade" transition="in">
                                      <p:cBhvr>
                                        <p:cTn dur="500"/>
                                        <p:tgtEl>
                                          <p:spTgt spid="56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animEffect filter="fade" transition="in">
                                      <p:cBhvr>
                                        <p:cTn dur="500"/>
                                        <p:tgtEl>
                                          <p:spTgt spid="5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Classes of Reflection</a:t>
            </a:r>
            <a:endParaRPr/>
          </a:p>
        </p:txBody>
      </p:sp>
      <p:sp>
        <p:nvSpPr>
          <p:cNvPr id="575" name="Google Shape;575;p8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Field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Method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Constructor</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Constructor Class</a:t>
            </a:r>
            <a:endParaRPr/>
          </a:p>
        </p:txBody>
      </p:sp>
      <p:sp>
        <p:nvSpPr>
          <p:cNvPr id="581" name="Google Shape;581;p8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Some useful methods</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getParameterTypes()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an array of parameter types that this constructor takes</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newInstance(Object… initargs)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Creates a new class that this constructor is from using the given parameters as arguments.</a:t>
            </a:r>
            <a:endParaRPr/>
          </a:p>
          <a:p>
            <a:pPr indent="-231458" lvl="0" marL="319088" marR="0" rtl="0" algn="l">
              <a:spcBef>
                <a:spcPts val="700"/>
              </a:spcBef>
              <a:spcAft>
                <a:spcPts val="0"/>
              </a:spcAft>
              <a:buClr>
                <a:schemeClr val="accent2"/>
              </a:buClr>
              <a:buSzPts val="1380"/>
              <a:buFont typeface="Noto Sans Symbols"/>
              <a:buNone/>
            </a:pPr>
            <a:r>
              <a:t/>
            </a:r>
            <a:endParaRPr b="0" i="0" sz="2300" u="none" cap="none" strike="noStrik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1">
                                            <p:txEl>
                                              <p:pRg end="0" st="0"/>
                                            </p:txEl>
                                          </p:spTgt>
                                        </p:tgtEl>
                                        <p:attrNameLst>
                                          <p:attrName>style.visibility</p:attrName>
                                        </p:attrNameLst>
                                      </p:cBhvr>
                                      <p:to>
                                        <p:strVal val="visible"/>
                                      </p:to>
                                    </p:set>
                                    <p:animEffect filter="fade" transition="in">
                                      <p:cBhvr>
                                        <p:cTn dur="500"/>
                                        <p:tgtEl>
                                          <p:spTgt spid="58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1">
                                            <p:txEl>
                                              <p:pRg end="1" st="1"/>
                                            </p:txEl>
                                          </p:spTgt>
                                        </p:tgtEl>
                                        <p:attrNameLst>
                                          <p:attrName>style.visibility</p:attrName>
                                        </p:attrNameLst>
                                      </p:cBhvr>
                                      <p:to>
                                        <p:strVal val="visible"/>
                                      </p:to>
                                    </p:set>
                                    <p:animEffect filter="fade" transition="in">
                                      <p:cBhvr>
                                        <p:cTn dur="500"/>
                                        <p:tgtEl>
                                          <p:spTgt spid="58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1">
                                            <p:txEl>
                                              <p:pRg end="2" st="2"/>
                                            </p:txEl>
                                          </p:spTgt>
                                        </p:tgtEl>
                                        <p:attrNameLst>
                                          <p:attrName>style.visibility</p:attrName>
                                        </p:attrNameLst>
                                      </p:cBhvr>
                                      <p:to>
                                        <p:strVal val="visible"/>
                                      </p:to>
                                    </p:set>
                                    <p:animEffect filter="fade" transition="in">
                                      <p:cBhvr>
                                        <p:cTn dur="500"/>
                                        <p:tgtEl>
                                          <p:spTgt spid="58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1">
                                            <p:txEl>
                                              <p:pRg end="3" st="3"/>
                                            </p:txEl>
                                          </p:spTgt>
                                        </p:tgtEl>
                                        <p:attrNameLst>
                                          <p:attrName>style.visibility</p:attrName>
                                        </p:attrNameLst>
                                      </p:cBhvr>
                                      <p:to>
                                        <p:strVal val="visible"/>
                                      </p:to>
                                    </p:set>
                                    <p:animEffect filter="fade" transition="in">
                                      <p:cBhvr>
                                        <p:cTn dur="500"/>
                                        <p:tgtEl>
                                          <p:spTgt spid="58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1">
                                            <p:txEl>
                                              <p:pRg end="4" st="4"/>
                                            </p:txEl>
                                          </p:spTgt>
                                        </p:tgtEl>
                                        <p:attrNameLst>
                                          <p:attrName>style.visibility</p:attrName>
                                        </p:attrNameLst>
                                      </p:cBhvr>
                                      <p:to>
                                        <p:strVal val="visible"/>
                                      </p:to>
                                    </p:set>
                                    <p:animEffect filter="fade" transition="in">
                                      <p:cBhvr>
                                        <p:cTn dur="500"/>
                                        <p:tgtEl>
                                          <p:spTgt spid="58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1">
                                            <p:txEl>
                                              <p:pRg end="5" st="5"/>
                                            </p:txEl>
                                          </p:spTgt>
                                        </p:tgtEl>
                                        <p:attrNameLst>
                                          <p:attrName>style.visibility</p:attrName>
                                        </p:attrNameLst>
                                      </p:cBhvr>
                                      <p:to>
                                        <p:strVal val="visible"/>
                                      </p:to>
                                    </p:set>
                                    <p:animEffect filter="fade" transition="in">
                                      <p:cBhvr>
                                        <p:cTn dur="500"/>
                                        <p:tgtEl>
                                          <p:spTgt spid="5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Constructor Class</a:t>
            </a:r>
            <a:endParaRPr/>
          </a:p>
        </p:txBody>
      </p:sp>
      <p:sp>
        <p:nvSpPr>
          <p:cNvPr id="587" name="Google Shape;587;p8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Only two methods? Well yes, we only have an hour to work with here! And the others are not as interesting.</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method we are most concerned with is </a:t>
            </a:r>
            <a:r>
              <a:rPr b="0" i="0" lang="en-US" sz="2000" u="none">
                <a:solidFill>
                  <a:schemeClr val="dk1"/>
                </a:solidFill>
                <a:latin typeface="Courier New"/>
                <a:ea typeface="Courier New"/>
                <a:cs typeface="Courier New"/>
                <a:sym typeface="Courier New"/>
              </a:rPr>
              <a:t>newInstance(Object… initArgs)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This is similar to </a:t>
            </a:r>
            <a:r>
              <a:rPr b="0" i="0" lang="en-US" sz="2000" u="none" cap="none" strike="noStrike">
                <a:solidFill>
                  <a:schemeClr val="dk1"/>
                </a:solidFill>
                <a:latin typeface="Courier New"/>
                <a:ea typeface="Courier New"/>
                <a:cs typeface="Courier New"/>
                <a:sym typeface="Courier New"/>
              </a:rPr>
              <a:t>invoke(..) </a:t>
            </a:r>
            <a:r>
              <a:rPr b="0" i="0" lang="en-US" sz="2600" u="none" cap="none" strike="noStrike">
                <a:solidFill>
                  <a:schemeClr val="dk1"/>
                </a:solidFill>
                <a:latin typeface="Twentieth Century"/>
                <a:ea typeface="Twentieth Century"/>
                <a:cs typeface="Twentieth Century"/>
                <a:sym typeface="Twentieth Century"/>
              </a:rPr>
              <a:t>for methods except we don’t pass an already instantiate object because we are making a new one!</a:t>
            </a:r>
            <a:endParaRPr b="0" i="0" sz="2600" u="none" cap="none" strike="noStrike">
              <a:solidFill>
                <a:schemeClr val="dk1"/>
              </a:solidFill>
              <a:latin typeface="Courier New"/>
              <a:ea typeface="Courier New"/>
              <a:cs typeface="Courier New"/>
              <a:sym typeface="Courier New"/>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Like methods we will probably call </a:t>
            </a:r>
            <a:r>
              <a:rPr b="0" i="0" lang="en-US" sz="2000" u="none" cap="none" strike="noStrike">
                <a:solidFill>
                  <a:schemeClr val="dk1"/>
                </a:solidFill>
                <a:latin typeface="Courier New"/>
                <a:ea typeface="Courier New"/>
                <a:cs typeface="Courier New"/>
                <a:sym typeface="Courier New"/>
              </a:rPr>
              <a:t>getParameterTypes()</a:t>
            </a:r>
            <a:r>
              <a:rPr b="0" i="0" lang="en-US" sz="2600" u="none" cap="none" strike="noStrike">
                <a:solidFill>
                  <a:schemeClr val="dk1"/>
                </a:solidFill>
                <a:latin typeface="Twentieth Century"/>
                <a:ea typeface="Twentieth Century"/>
                <a:cs typeface="Twentieth Century"/>
                <a:sym typeface="Twentieth Century"/>
              </a:rPr>
              <a:t> first.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animEffect filter="fade" transition="in">
                                      <p:cBhvr>
                                        <p:cTn dur="500"/>
                                        <p:tgtEl>
                                          <p:spTgt spid="58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animEffect filter="fade" transition="in">
                                      <p:cBhvr>
                                        <p:cTn dur="500"/>
                                        <p:tgtEl>
                                          <p:spTgt spid="58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animEffect filter="fade" transition="in">
                                      <p:cBhvr>
                                        <p:cTn dur="500"/>
                                        <p:tgtEl>
                                          <p:spTgt spid="58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7">
                                            <p:txEl>
                                              <p:pRg end="3" st="3"/>
                                            </p:txEl>
                                          </p:spTgt>
                                        </p:tgtEl>
                                        <p:attrNameLst>
                                          <p:attrName>style.visibility</p:attrName>
                                        </p:attrNameLst>
                                      </p:cBhvr>
                                      <p:to>
                                        <p:strVal val="visible"/>
                                      </p:to>
                                    </p:set>
                                    <p:animEffect filter="fade" transition="in">
                                      <p:cBhvr>
                                        <p:cTn dur="500"/>
                                        <p:tgtEl>
                                          <p:spTgt spid="5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Overview</a:t>
            </a:r>
            <a:endParaRPr/>
          </a:p>
        </p:txBody>
      </p:sp>
      <p:sp>
        <p:nvSpPr>
          <p:cNvPr id="593" name="Google Shape;593;p8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Lets take a step back and look at all this information</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can get a class blueprint and it’s a class of type Class from java.lang.Class</a:t>
            </a:r>
            <a:endParaRPr b="0" i="0" sz="2900" u="none">
              <a:solidFill>
                <a:schemeClr val="dk1"/>
              </a:solidFill>
              <a:latin typeface="Twentieth Century"/>
              <a:ea typeface="Twentieth Century"/>
              <a:cs typeface="Twentieth Century"/>
              <a:sym typeface="Twentieth Century"/>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For reflection we use classes like Field, Method, and Constructor to reference pieces of the class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These are generic versions and we must pass them constructed versions (except for constructors)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From each of these reflection classes we have the ability to manipulate instances of classes.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3">
                                            <p:txEl>
                                              <p:pRg end="0" st="0"/>
                                            </p:txEl>
                                          </p:spTgt>
                                        </p:tgtEl>
                                        <p:attrNameLst>
                                          <p:attrName>style.visibility</p:attrName>
                                        </p:attrNameLst>
                                      </p:cBhvr>
                                      <p:to>
                                        <p:strVal val="visible"/>
                                      </p:to>
                                    </p:set>
                                    <p:animEffect filter="fade" transition="in">
                                      <p:cBhvr>
                                        <p:cTn dur="500"/>
                                        <p:tgtEl>
                                          <p:spTgt spid="59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3">
                                            <p:txEl>
                                              <p:pRg end="1" st="1"/>
                                            </p:txEl>
                                          </p:spTgt>
                                        </p:tgtEl>
                                        <p:attrNameLst>
                                          <p:attrName>style.visibility</p:attrName>
                                        </p:attrNameLst>
                                      </p:cBhvr>
                                      <p:to>
                                        <p:strVal val="visible"/>
                                      </p:to>
                                    </p:set>
                                    <p:animEffect filter="fade" transition="in">
                                      <p:cBhvr>
                                        <p:cTn dur="500"/>
                                        <p:tgtEl>
                                          <p:spTgt spid="59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3">
                                            <p:txEl>
                                              <p:pRg end="2" st="2"/>
                                            </p:txEl>
                                          </p:spTgt>
                                        </p:tgtEl>
                                        <p:attrNameLst>
                                          <p:attrName>style.visibility</p:attrName>
                                        </p:attrNameLst>
                                      </p:cBhvr>
                                      <p:to>
                                        <p:strVal val="visible"/>
                                      </p:to>
                                    </p:set>
                                    <p:animEffect filter="fade" transition="in">
                                      <p:cBhvr>
                                        <p:cTn dur="500"/>
                                        <p:tgtEl>
                                          <p:spTgt spid="59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3">
                                            <p:txEl>
                                              <p:pRg end="3" st="3"/>
                                            </p:txEl>
                                          </p:spTgt>
                                        </p:tgtEl>
                                        <p:attrNameLst>
                                          <p:attrName>style.visibility</p:attrName>
                                        </p:attrNameLst>
                                      </p:cBhvr>
                                      <p:to>
                                        <p:strVal val="visible"/>
                                      </p:to>
                                    </p:set>
                                    <p:animEffect filter="fade" transition="in">
                                      <p:cBhvr>
                                        <p:cTn dur="500"/>
                                        <p:tgtEl>
                                          <p:spTgt spid="59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3">
                                            <p:txEl>
                                              <p:pRg end="4" st="4"/>
                                            </p:txEl>
                                          </p:spTgt>
                                        </p:tgtEl>
                                        <p:attrNameLst>
                                          <p:attrName>style.visibility</p:attrName>
                                        </p:attrNameLst>
                                      </p:cBhvr>
                                      <p:to>
                                        <p:strVal val="visible"/>
                                      </p:to>
                                    </p:set>
                                    <p:animEffect filter="fade" transition="in">
                                      <p:cBhvr>
                                        <p:cTn dur="500"/>
                                        <p:tgtEl>
                                          <p:spTgt spid="5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Lets try it out!</a:t>
            </a:r>
            <a:endParaRPr/>
          </a:p>
        </p:txBody>
      </p:sp>
      <p:sp>
        <p:nvSpPr>
          <p:cNvPr id="599" name="Google Shape;599;p8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Whats the fun in learning something without trying it out?</a:t>
            </a:r>
            <a:endParaRPr/>
          </a:p>
          <a:p>
            <a:pPr indent="-365760" lvl="0" marL="319087" marR="0" rtl="0" algn="l">
              <a:lnSpc>
                <a:spcPct val="100000"/>
              </a:lnSpc>
              <a:spcBef>
                <a:spcPts val="700"/>
              </a:spcBef>
              <a:spcAft>
                <a:spcPts val="0"/>
              </a:spcAft>
              <a:buClr>
                <a:schemeClr val="accent2"/>
              </a:buClr>
              <a:buSzPts val="5760"/>
              <a:buFont typeface="Noto Sans Symbols"/>
              <a:buChar char="◻"/>
            </a:pPr>
            <a:r>
              <a:rPr b="0" i="0" lang="en-US" sz="9600" u="none">
                <a:solidFill>
                  <a:schemeClr val="dk1"/>
                </a:solidFill>
                <a:latin typeface="Twentieth Century"/>
                <a:ea typeface="Twentieth Century"/>
                <a:cs typeface="Twentieth Century"/>
                <a:sym typeface="Twentieth Century"/>
              </a:rPr>
              <a:t>Lets go!!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9">
                                            <p:txEl>
                                              <p:pRg end="0" st="0"/>
                                            </p:txEl>
                                          </p:spTgt>
                                        </p:tgtEl>
                                        <p:attrNameLst>
                                          <p:attrName>style.visibility</p:attrName>
                                        </p:attrNameLst>
                                      </p:cBhvr>
                                      <p:to>
                                        <p:strVal val="visible"/>
                                      </p:to>
                                    </p:set>
                                    <p:animEffect filter="fade" transition="in">
                                      <p:cBhvr>
                                        <p:cTn dur="500"/>
                                        <p:tgtEl>
                                          <p:spTgt spid="59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9">
                                            <p:txEl>
                                              <p:pRg end="1" st="1"/>
                                            </p:txEl>
                                          </p:spTgt>
                                        </p:tgtEl>
                                        <p:attrNameLst>
                                          <p:attrName>style.visibility</p:attrName>
                                        </p:attrNameLst>
                                      </p:cBhvr>
                                      <p:to>
                                        <p:strVal val="visible"/>
                                      </p:to>
                                    </p:set>
                                    <p:animEffect filter="fade" transition="in">
                                      <p:cBhvr>
                                        <p:cTn dur="500"/>
                                        <p:tgtEl>
                                          <p:spTgt spid="59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Lets try it out</a:t>
            </a:r>
            <a:endParaRPr/>
          </a:p>
        </p:txBody>
      </p:sp>
      <p:sp>
        <p:nvSpPr>
          <p:cNvPr id="605" name="Google Shape;605;p8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 it turned out what we learned works pretty well for everything with a public visibility.</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But what about those private, protected, and default views?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Java kept throwing an IllegalAccessException, we just don’t have permissions to edit those.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Well not to worry we can get permission!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5">
                                            <p:txEl>
                                              <p:pRg end="0" st="0"/>
                                            </p:txEl>
                                          </p:spTgt>
                                        </p:tgtEl>
                                        <p:attrNameLst>
                                          <p:attrName>style.visibility</p:attrName>
                                        </p:attrNameLst>
                                      </p:cBhvr>
                                      <p:to>
                                        <p:strVal val="visible"/>
                                      </p:to>
                                    </p:set>
                                    <p:animEffect filter="fade" transition="in">
                                      <p:cBhvr>
                                        <p:cTn dur="500"/>
                                        <p:tgtEl>
                                          <p:spTgt spid="6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5">
                                            <p:txEl>
                                              <p:pRg end="1" st="1"/>
                                            </p:txEl>
                                          </p:spTgt>
                                        </p:tgtEl>
                                        <p:attrNameLst>
                                          <p:attrName>style.visibility</p:attrName>
                                        </p:attrNameLst>
                                      </p:cBhvr>
                                      <p:to>
                                        <p:strVal val="visible"/>
                                      </p:to>
                                    </p:set>
                                    <p:animEffect filter="fade" transition="in">
                                      <p:cBhvr>
                                        <p:cTn dur="500"/>
                                        <p:tgtEl>
                                          <p:spTgt spid="60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5">
                                            <p:txEl>
                                              <p:pRg end="2" st="2"/>
                                            </p:txEl>
                                          </p:spTgt>
                                        </p:tgtEl>
                                        <p:attrNameLst>
                                          <p:attrName>style.visibility</p:attrName>
                                        </p:attrNameLst>
                                      </p:cBhvr>
                                      <p:to>
                                        <p:strVal val="visible"/>
                                      </p:to>
                                    </p:set>
                                    <p:animEffect filter="fade" transition="in">
                                      <p:cBhvr>
                                        <p:cTn dur="500"/>
                                        <p:tgtEl>
                                          <p:spTgt spid="60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5">
                                            <p:txEl>
                                              <p:pRg end="3" st="3"/>
                                            </p:txEl>
                                          </p:spTgt>
                                        </p:tgtEl>
                                        <p:attrNameLst>
                                          <p:attrName>style.visibility</p:attrName>
                                        </p:attrNameLst>
                                      </p:cBhvr>
                                      <p:to>
                                        <p:strVal val="visible"/>
                                      </p:to>
                                    </p:set>
                                    <p:animEffect filter="fade" transition="in">
                                      <p:cBhvr>
                                        <p:cTn dur="500"/>
                                        <p:tgtEl>
                                          <p:spTgt spid="6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0" y="0"/>
            <a:ext cx="91440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wentieth Century"/>
              <a:buNone/>
            </a:pPr>
            <a:r>
              <a:rPr b="0" i="0" lang="en-US" sz="3200" u="none">
                <a:solidFill>
                  <a:schemeClr val="dk2"/>
                </a:solidFill>
                <a:latin typeface="Twentieth Century"/>
                <a:ea typeface="Twentieth Century"/>
                <a:cs typeface="Twentieth Century"/>
                <a:sym typeface="Twentieth Century"/>
              </a:rPr>
              <a:t>Generic Class Definition: An Example (Cont’d)</a:t>
            </a:r>
            <a:endParaRPr/>
          </a:p>
        </p:txBody>
      </p:sp>
      <p:cxnSp>
        <p:nvCxnSpPr>
          <p:cNvPr id="198" name="Google Shape;198;p26"/>
          <p:cNvCxnSpPr/>
          <p:nvPr/>
        </p:nvCxnSpPr>
        <p:spPr>
          <a:xfrm>
            <a:off x="0" y="609600"/>
            <a:ext cx="9144000" cy="0"/>
          </a:xfrm>
          <a:prstGeom prst="straightConnector1">
            <a:avLst/>
          </a:prstGeom>
          <a:noFill/>
          <a:ln cap="flat" cmpd="sng" w="19050">
            <a:solidFill>
              <a:schemeClr val="folHlink"/>
            </a:solidFill>
            <a:prstDash val="solid"/>
            <a:miter lim="800000"/>
            <a:headEnd len="med" w="med" type="none"/>
            <a:tailEnd len="med" w="med" type="none"/>
          </a:ln>
        </p:spPr>
      </p:cxnSp>
      <p:pic>
        <p:nvPicPr>
          <p:cNvPr id="199" name="Google Shape;199;p26"/>
          <p:cNvPicPr preferRelativeResize="0"/>
          <p:nvPr/>
        </p:nvPicPr>
        <p:blipFill rotWithShape="1">
          <a:blip r:embed="rId3">
            <a:alphaModFix/>
          </a:blip>
          <a:srcRect b="0" l="0" r="18017" t="5348"/>
          <a:stretch/>
        </p:blipFill>
        <p:spPr>
          <a:xfrm>
            <a:off x="228600" y="990600"/>
            <a:ext cx="6934200" cy="5788025"/>
          </a:xfrm>
          <a:prstGeom prst="rect">
            <a:avLst/>
          </a:prstGeom>
          <a:noFill/>
          <a:ln>
            <a:noFill/>
          </a:ln>
        </p:spPr>
      </p:pic>
    </p:spTree>
  </p:cSld>
  <p:clrMapOvr>
    <a:masterClrMapping/>
  </p:clrMapOvr>
  <p:transition spd="med">
    <p:fade thruBlk="1"/>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Classes of Reflection</a:t>
            </a:r>
            <a:endParaRPr/>
          </a:p>
        </p:txBody>
      </p:sp>
      <p:sp>
        <p:nvSpPr>
          <p:cNvPr id="611" name="Google Shape;611;p8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Field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Method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Constructor</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9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Classes of Reflection</a:t>
            </a:r>
            <a:endParaRPr/>
          </a:p>
        </p:txBody>
      </p:sp>
      <p:sp>
        <p:nvSpPr>
          <p:cNvPr id="617" name="Google Shape;617;p9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Field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Method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rgbClr val="BFBFBF"/>
                </a:solidFill>
                <a:latin typeface="Twentieth Century"/>
                <a:ea typeface="Twentieth Century"/>
                <a:cs typeface="Twentieth Century"/>
                <a:sym typeface="Twentieth Century"/>
              </a:rPr>
              <a:t>Constructor</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AccessibleObject!</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AccessibleObject</a:t>
            </a:r>
            <a:endParaRPr/>
          </a:p>
        </p:txBody>
      </p:sp>
      <p:sp>
        <p:nvSpPr>
          <p:cNvPr id="623" name="Google Shape;623;p9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accessible object is a superclass that Field, Method, and Constructor extend</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How convenient!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But what does it do?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It controls access to variables by checking the accessibility of a field, method, or constructor anytime you try to get, set, or invoke 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3">
                                            <p:txEl>
                                              <p:pRg end="0" st="0"/>
                                            </p:txEl>
                                          </p:spTgt>
                                        </p:tgtEl>
                                        <p:attrNameLst>
                                          <p:attrName>style.visibility</p:attrName>
                                        </p:attrNameLst>
                                      </p:cBhvr>
                                      <p:to>
                                        <p:strVal val="visible"/>
                                      </p:to>
                                    </p:set>
                                    <p:animEffect filter="fade" transition="in">
                                      <p:cBhvr>
                                        <p:cTn dur="500"/>
                                        <p:tgtEl>
                                          <p:spTgt spid="62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3">
                                            <p:txEl>
                                              <p:pRg end="1" st="1"/>
                                            </p:txEl>
                                          </p:spTgt>
                                        </p:tgtEl>
                                        <p:attrNameLst>
                                          <p:attrName>style.visibility</p:attrName>
                                        </p:attrNameLst>
                                      </p:cBhvr>
                                      <p:to>
                                        <p:strVal val="visible"/>
                                      </p:to>
                                    </p:set>
                                    <p:animEffect filter="fade" transition="in">
                                      <p:cBhvr>
                                        <p:cTn dur="500"/>
                                        <p:tgtEl>
                                          <p:spTgt spid="62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3">
                                            <p:txEl>
                                              <p:pRg end="2" st="2"/>
                                            </p:txEl>
                                          </p:spTgt>
                                        </p:tgtEl>
                                        <p:attrNameLst>
                                          <p:attrName>style.visibility</p:attrName>
                                        </p:attrNameLst>
                                      </p:cBhvr>
                                      <p:to>
                                        <p:strVal val="visible"/>
                                      </p:to>
                                    </p:set>
                                    <p:animEffect filter="fade" transition="in">
                                      <p:cBhvr>
                                        <p:cTn dur="500"/>
                                        <p:tgtEl>
                                          <p:spTgt spid="62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3">
                                            <p:txEl>
                                              <p:pRg end="3" st="3"/>
                                            </p:txEl>
                                          </p:spTgt>
                                        </p:tgtEl>
                                        <p:attrNameLst>
                                          <p:attrName>style.visibility</p:attrName>
                                        </p:attrNameLst>
                                      </p:cBhvr>
                                      <p:to>
                                        <p:strVal val="visible"/>
                                      </p:to>
                                    </p:set>
                                    <p:animEffect filter="fade" transition="in">
                                      <p:cBhvr>
                                        <p:cTn dur="500"/>
                                        <p:tgtEl>
                                          <p:spTgt spid="6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AccessibleObject</a:t>
            </a:r>
            <a:endParaRPr/>
          </a:p>
        </p:txBody>
      </p:sp>
      <p:sp>
        <p:nvSpPr>
          <p:cNvPr id="629" name="Google Shape;629;p9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Some </a:t>
            </a:r>
            <a:r>
              <a:rPr b="0" i="1" lang="en-US" sz="2900" u="none">
                <a:solidFill>
                  <a:schemeClr val="dk1"/>
                </a:solidFill>
                <a:latin typeface="Twentieth Century"/>
                <a:ea typeface="Twentieth Century"/>
                <a:cs typeface="Twentieth Century"/>
                <a:sym typeface="Twentieth Century"/>
              </a:rPr>
              <a:t>very </a:t>
            </a:r>
            <a:r>
              <a:rPr b="0" i="0" lang="en-US" sz="2900" u="none">
                <a:solidFill>
                  <a:schemeClr val="dk1"/>
                </a:solidFill>
                <a:latin typeface="Twentieth Century"/>
                <a:ea typeface="Twentieth Century"/>
                <a:cs typeface="Twentieth Century"/>
                <a:sym typeface="Twentieth Century"/>
              </a:rPr>
              <a:t>useful methods:</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isAccessible()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Tells whether or not the object can be accessed based on its view type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A public field, method, or constructor will return true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The other types will return false.</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Courier New"/>
                <a:ea typeface="Courier New"/>
                <a:cs typeface="Courier New"/>
                <a:sym typeface="Courier New"/>
              </a:rPr>
              <a:t>setAccessible(boolean flag)</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This will override the accessibility setting to whatever is passed in, true or 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9">
                                            <p:txEl>
                                              <p:pRg end="0" st="0"/>
                                            </p:txEl>
                                          </p:spTgt>
                                        </p:tgtEl>
                                        <p:attrNameLst>
                                          <p:attrName>style.visibility</p:attrName>
                                        </p:attrNameLst>
                                      </p:cBhvr>
                                      <p:to>
                                        <p:strVal val="visible"/>
                                      </p:to>
                                    </p:set>
                                    <p:animEffect filter="fade" transition="in">
                                      <p:cBhvr>
                                        <p:cTn dur="500"/>
                                        <p:tgtEl>
                                          <p:spTgt spid="62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1" st="1"/>
                                            </p:txEl>
                                          </p:spTgt>
                                        </p:tgtEl>
                                        <p:attrNameLst>
                                          <p:attrName>style.visibility</p:attrName>
                                        </p:attrNameLst>
                                      </p:cBhvr>
                                      <p:to>
                                        <p:strVal val="visible"/>
                                      </p:to>
                                    </p:set>
                                    <p:animEffect filter="fade" transition="in">
                                      <p:cBhvr>
                                        <p:cTn dur="500"/>
                                        <p:tgtEl>
                                          <p:spTgt spid="62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2" st="2"/>
                                            </p:txEl>
                                          </p:spTgt>
                                        </p:tgtEl>
                                        <p:attrNameLst>
                                          <p:attrName>style.visibility</p:attrName>
                                        </p:attrNameLst>
                                      </p:cBhvr>
                                      <p:to>
                                        <p:strVal val="visible"/>
                                      </p:to>
                                    </p:set>
                                    <p:animEffect filter="fade" transition="in">
                                      <p:cBhvr>
                                        <p:cTn dur="500"/>
                                        <p:tgtEl>
                                          <p:spTgt spid="62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3" st="3"/>
                                            </p:txEl>
                                          </p:spTgt>
                                        </p:tgtEl>
                                        <p:attrNameLst>
                                          <p:attrName>style.visibility</p:attrName>
                                        </p:attrNameLst>
                                      </p:cBhvr>
                                      <p:to>
                                        <p:strVal val="visible"/>
                                      </p:to>
                                    </p:set>
                                    <p:animEffect filter="fade" transition="in">
                                      <p:cBhvr>
                                        <p:cTn dur="500"/>
                                        <p:tgtEl>
                                          <p:spTgt spid="62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4" st="4"/>
                                            </p:txEl>
                                          </p:spTgt>
                                        </p:tgtEl>
                                        <p:attrNameLst>
                                          <p:attrName>style.visibility</p:attrName>
                                        </p:attrNameLst>
                                      </p:cBhvr>
                                      <p:to>
                                        <p:strVal val="visible"/>
                                      </p:to>
                                    </p:set>
                                    <p:animEffect filter="fade" transition="in">
                                      <p:cBhvr>
                                        <p:cTn dur="500"/>
                                        <p:tgtEl>
                                          <p:spTgt spid="62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5" st="5"/>
                                            </p:txEl>
                                          </p:spTgt>
                                        </p:tgtEl>
                                        <p:attrNameLst>
                                          <p:attrName>style.visibility</p:attrName>
                                        </p:attrNameLst>
                                      </p:cBhvr>
                                      <p:to>
                                        <p:strVal val="visible"/>
                                      </p:to>
                                    </p:set>
                                    <p:animEffect filter="fade" transition="in">
                                      <p:cBhvr>
                                        <p:cTn dur="500"/>
                                        <p:tgtEl>
                                          <p:spTgt spid="62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29">
                                            <p:txEl>
                                              <p:pRg end="6" st="6"/>
                                            </p:txEl>
                                          </p:spTgt>
                                        </p:tgtEl>
                                        <p:attrNameLst>
                                          <p:attrName>style.visibility</p:attrName>
                                        </p:attrNameLst>
                                      </p:cBhvr>
                                      <p:to>
                                        <p:strVal val="visible"/>
                                      </p:to>
                                    </p:set>
                                    <p:animEffect filter="fade" transition="in">
                                      <p:cBhvr>
                                        <p:cTn dur="500"/>
                                        <p:tgtEl>
                                          <p:spTgt spid="62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Overriding Accessibility</a:t>
            </a:r>
            <a:endParaRPr/>
          </a:p>
        </p:txBody>
      </p:sp>
      <p:sp>
        <p:nvSpPr>
          <p:cNvPr id="635" name="Google Shape;635;p9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So how can we use this?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Well suppose we have a Field object that references a field in our class that was declared like this:</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private String secretMessage;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Well as we have seen we get an Exception, but we can avoid it by overriding the accessibility</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theField.setAccessible(true);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animEffect filter="fade" transition="in">
                                      <p:cBhvr>
                                        <p:cTn dur="500"/>
                                        <p:tgtEl>
                                          <p:spTgt spid="63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animEffect filter="fade" transition="in">
                                      <p:cBhvr>
                                        <p:cTn dur="500"/>
                                        <p:tgtEl>
                                          <p:spTgt spid="63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animEffect filter="fade" transition="in">
                                      <p:cBhvr>
                                        <p:cTn dur="500"/>
                                        <p:tgtEl>
                                          <p:spTgt spid="63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animEffect filter="fade" transition="in">
                                      <p:cBhvr>
                                        <p:cTn dur="500"/>
                                        <p:tgtEl>
                                          <p:spTgt spid="63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5">
                                            <p:txEl>
                                              <p:pRg end="4" st="4"/>
                                            </p:txEl>
                                          </p:spTgt>
                                        </p:tgtEl>
                                        <p:attrNameLst>
                                          <p:attrName>style.visibility</p:attrName>
                                        </p:attrNameLst>
                                      </p:cBhvr>
                                      <p:to>
                                        <p:strVal val="visible"/>
                                      </p:to>
                                    </p:set>
                                    <p:animEffect filter="fade" transition="in">
                                      <p:cBhvr>
                                        <p:cTn dur="500"/>
                                        <p:tgtEl>
                                          <p:spTgt spid="6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Overriding Accessibility</a:t>
            </a:r>
            <a:endParaRPr/>
          </a:p>
        </p:txBody>
      </p:sp>
      <p:sp>
        <p:nvSpPr>
          <p:cNvPr id="641" name="Google Shape;641;p9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Now before you start the triangle pyramid of evil, note: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It is possible to prevent use of setAccessible()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You do this using a SecurityManager to prevent access to variables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Stuarts CritterMain does this for tournaments.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1">
                                            <p:txEl>
                                              <p:pRg end="0" st="0"/>
                                            </p:txEl>
                                          </p:spTgt>
                                        </p:tgtEl>
                                        <p:attrNameLst>
                                          <p:attrName>style.visibility</p:attrName>
                                        </p:attrNameLst>
                                      </p:cBhvr>
                                      <p:to>
                                        <p:strVal val="visible"/>
                                      </p:to>
                                    </p:set>
                                    <p:animEffect filter="fade" transition="in">
                                      <p:cBhvr>
                                        <p:cTn dur="500"/>
                                        <p:tgtEl>
                                          <p:spTgt spid="64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1">
                                            <p:txEl>
                                              <p:pRg end="1" st="1"/>
                                            </p:txEl>
                                          </p:spTgt>
                                        </p:tgtEl>
                                        <p:attrNameLst>
                                          <p:attrName>style.visibility</p:attrName>
                                        </p:attrNameLst>
                                      </p:cBhvr>
                                      <p:to>
                                        <p:strVal val="visible"/>
                                      </p:to>
                                    </p:set>
                                    <p:animEffect filter="fade" transition="in">
                                      <p:cBhvr>
                                        <p:cTn dur="500"/>
                                        <p:tgtEl>
                                          <p:spTgt spid="64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1">
                                            <p:txEl>
                                              <p:pRg end="2" st="2"/>
                                            </p:txEl>
                                          </p:spTgt>
                                        </p:tgtEl>
                                        <p:attrNameLst>
                                          <p:attrName>style.visibility</p:attrName>
                                        </p:attrNameLst>
                                      </p:cBhvr>
                                      <p:to>
                                        <p:strVal val="visible"/>
                                      </p:to>
                                    </p:set>
                                    <p:animEffect filter="fade" transition="in">
                                      <p:cBhvr>
                                        <p:cTn dur="500"/>
                                        <p:tgtEl>
                                          <p:spTgt spid="64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1">
                                            <p:txEl>
                                              <p:pRg end="3" st="3"/>
                                            </p:txEl>
                                          </p:spTgt>
                                        </p:tgtEl>
                                        <p:attrNameLst>
                                          <p:attrName>style.visibility</p:attrName>
                                        </p:attrNameLst>
                                      </p:cBhvr>
                                      <p:to>
                                        <p:strVal val="visible"/>
                                      </p:to>
                                    </p:set>
                                    <p:animEffect filter="fade" transition="in">
                                      <p:cBhvr>
                                        <p:cTn dur="500"/>
                                        <p:tgtEl>
                                          <p:spTgt spid="6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Applying Reflection</a:t>
            </a:r>
            <a:endParaRPr/>
          </a:p>
        </p:txBody>
      </p:sp>
      <p:sp>
        <p:nvSpPr>
          <p:cNvPr id="647" name="Google Shape;647;p9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Now that we have learned a little bit of reflection and have some tools under our belt, lets try it out.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You can download the ATM.class from the course website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To run it you will need to go to the command line, navigate to where you downloaded the file and then type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java ATM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7">
                                            <p:txEl>
                                              <p:pRg end="0" st="0"/>
                                            </p:txEl>
                                          </p:spTgt>
                                        </p:tgtEl>
                                        <p:attrNameLst>
                                          <p:attrName>style.visibility</p:attrName>
                                        </p:attrNameLst>
                                      </p:cBhvr>
                                      <p:to>
                                        <p:strVal val="visible"/>
                                      </p:to>
                                    </p:set>
                                    <p:animEffect filter="fade" transition="in">
                                      <p:cBhvr>
                                        <p:cTn dur="500"/>
                                        <p:tgtEl>
                                          <p:spTgt spid="6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7">
                                            <p:txEl>
                                              <p:pRg end="1" st="1"/>
                                            </p:txEl>
                                          </p:spTgt>
                                        </p:tgtEl>
                                        <p:attrNameLst>
                                          <p:attrName>style.visibility</p:attrName>
                                        </p:attrNameLst>
                                      </p:cBhvr>
                                      <p:to>
                                        <p:strVal val="visible"/>
                                      </p:to>
                                    </p:set>
                                    <p:animEffect filter="fade" transition="in">
                                      <p:cBhvr>
                                        <p:cTn dur="500"/>
                                        <p:tgtEl>
                                          <p:spTgt spid="6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7">
                                            <p:txEl>
                                              <p:pRg end="2" st="2"/>
                                            </p:txEl>
                                          </p:spTgt>
                                        </p:tgtEl>
                                        <p:attrNameLst>
                                          <p:attrName>style.visibility</p:attrName>
                                        </p:attrNameLst>
                                      </p:cBhvr>
                                      <p:to>
                                        <p:strVal val="visible"/>
                                      </p:to>
                                    </p:set>
                                    <p:animEffect filter="fade" transition="in">
                                      <p:cBhvr>
                                        <p:cTn dur="500"/>
                                        <p:tgtEl>
                                          <p:spTgt spid="64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7">
                                            <p:txEl>
                                              <p:pRg end="3" st="3"/>
                                            </p:txEl>
                                          </p:spTgt>
                                        </p:tgtEl>
                                        <p:attrNameLst>
                                          <p:attrName>style.visibility</p:attrName>
                                        </p:attrNameLst>
                                      </p:cBhvr>
                                      <p:to>
                                        <p:strVal val="visible"/>
                                      </p:to>
                                    </p:set>
                                    <p:animEffect filter="fade" transition="in">
                                      <p:cBhvr>
                                        <p:cTn dur="500"/>
                                        <p:tgtEl>
                                          <p:spTgt spid="6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Secure Financial Corporation</a:t>
            </a:r>
            <a:endParaRPr/>
          </a:p>
        </p:txBody>
      </p:sp>
      <p:sp>
        <p:nvSpPr>
          <p:cNvPr id="653" name="Google Shape;653;p9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An area where security is extremely important is Banking</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trust that banks keep all of our transactions secure and money safe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Lets suppose we were just hired to check the security of Secure Financial Corporation’s new Java powered ATM</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 will need to use reflection to try and leverage an attack against the machine.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500"/>
                                        <p:tgtEl>
                                          <p:spTgt spid="6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Effect filter="fade" transition="in">
                                      <p:cBhvr>
                                        <p:cTn dur="500"/>
                                        <p:tgtEl>
                                          <p:spTgt spid="65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Effect filter="fade" transition="in">
                                      <p:cBhvr>
                                        <p:cTn dur="500"/>
                                        <p:tgtEl>
                                          <p:spTgt spid="65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Effect filter="fade" transition="in">
                                      <p:cBhvr>
                                        <p:cTn dur="500"/>
                                        <p:tgtEl>
                                          <p:spTgt spid="6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Secure Financial Corporation</a:t>
            </a:r>
            <a:endParaRPr/>
          </a:p>
        </p:txBody>
      </p:sp>
      <p:sp>
        <p:nvSpPr>
          <p:cNvPr id="659" name="Google Shape;659;p9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company has decided it would be more secure for the card to verify that an ATM is valid by having cards that can execute methods.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In particular every card must have a swipe method that takes in an ATM object that the card can use to validate is a real ATM.</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ATM has a method applyDecryption() that the card must call to determine if the ATM has the proper credentials (Security Session Tie-in!)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animEffect filter="fade" transition="in">
                                      <p:cBhvr>
                                        <p:cTn dur="500"/>
                                        <p:tgtEl>
                                          <p:spTgt spid="6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1" st="1"/>
                                            </p:txEl>
                                          </p:spTgt>
                                        </p:tgtEl>
                                        <p:attrNameLst>
                                          <p:attrName>style.visibility</p:attrName>
                                        </p:attrNameLst>
                                      </p:cBhvr>
                                      <p:to>
                                        <p:strVal val="visible"/>
                                      </p:to>
                                    </p:set>
                                    <p:animEffect filter="fade" transition="in">
                                      <p:cBhvr>
                                        <p:cTn dur="500"/>
                                        <p:tgtEl>
                                          <p:spTgt spid="65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2" st="2"/>
                                            </p:txEl>
                                          </p:spTgt>
                                        </p:tgtEl>
                                        <p:attrNameLst>
                                          <p:attrName>style.visibility</p:attrName>
                                        </p:attrNameLst>
                                      </p:cBhvr>
                                      <p:to>
                                        <p:strVal val="visible"/>
                                      </p:to>
                                    </p:set>
                                    <p:animEffect filter="fade" transition="in">
                                      <p:cBhvr>
                                        <p:cTn dur="500"/>
                                        <p:tgtEl>
                                          <p:spTgt spid="6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Secure Financial Corporation</a:t>
            </a:r>
            <a:endParaRPr/>
          </a:p>
        </p:txBody>
      </p:sp>
      <p:sp>
        <p:nvSpPr>
          <p:cNvPr id="665" name="Google Shape;665;p9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The card must pass an encrypted code to applyDecryption() which will return a decrypted code. The card can then use this code to make sure the ATM has the appropriate private keys. If it does then the swipe method returns a Data object for ATM with info.</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That would be all well and good for a secure system right?</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That way cards don’t give out information to bad systems!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5">
                                            <p:txEl>
                                              <p:pRg end="0" st="0"/>
                                            </p:txEl>
                                          </p:spTgt>
                                        </p:tgtEl>
                                        <p:attrNameLst>
                                          <p:attrName>style.visibility</p:attrName>
                                        </p:attrNameLst>
                                      </p:cBhvr>
                                      <p:to>
                                        <p:strVal val="visible"/>
                                      </p:to>
                                    </p:set>
                                    <p:animEffect filter="fade" transition="in">
                                      <p:cBhvr>
                                        <p:cTn dur="500"/>
                                        <p:tgtEl>
                                          <p:spTgt spid="6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65">
                                            <p:txEl>
                                              <p:pRg end="1" st="1"/>
                                            </p:txEl>
                                          </p:spTgt>
                                        </p:tgtEl>
                                        <p:attrNameLst>
                                          <p:attrName>style.visibility</p:attrName>
                                        </p:attrNameLst>
                                      </p:cBhvr>
                                      <p:to>
                                        <p:strVal val="visible"/>
                                      </p:to>
                                    </p:set>
                                    <p:animEffect filter="fade" transition="in">
                                      <p:cBhvr>
                                        <p:cTn dur="500"/>
                                        <p:tgtEl>
                                          <p:spTgt spid="6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65">
                                            <p:txEl>
                                              <p:pRg end="2" st="2"/>
                                            </p:txEl>
                                          </p:spTgt>
                                        </p:tgtEl>
                                        <p:attrNameLst>
                                          <p:attrName>style.visibility</p:attrName>
                                        </p:attrNameLst>
                                      </p:cBhvr>
                                      <p:to>
                                        <p:strVal val="visible"/>
                                      </p:to>
                                    </p:set>
                                    <p:animEffect filter="fade" transition="in">
                                      <p:cBhvr>
                                        <p:cTn dur="500"/>
                                        <p:tgtEl>
                                          <p:spTgt spid="6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0" y="0"/>
            <a:ext cx="91440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wentieth Century"/>
              <a:buNone/>
            </a:pPr>
            <a:r>
              <a:rPr b="0" i="0" lang="en-US" sz="3600" u="none">
                <a:solidFill>
                  <a:schemeClr val="dk2"/>
                </a:solidFill>
                <a:latin typeface="Twentieth Century"/>
                <a:ea typeface="Twentieth Century"/>
                <a:cs typeface="Twentieth Century"/>
                <a:sym typeface="Twentieth Century"/>
              </a:rPr>
              <a:t>Generic Class Usage: An Example</a:t>
            </a:r>
            <a:endParaRPr/>
          </a:p>
        </p:txBody>
      </p:sp>
      <p:cxnSp>
        <p:nvCxnSpPr>
          <p:cNvPr id="206" name="Google Shape;206;p27"/>
          <p:cNvCxnSpPr/>
          <p:nvPr/>
        </p:nvCxnSpPr>
        <p:spPr>
          <a:xfrm>
            <a:off x="0" y="609600"/>
            <a:ext cx="9144000" cy="0"/>
          </a:xfrm>
          <a:prstGeom prst="straightConnector1">
            <a:avLst/>
          </a:prstGeom>
          <a:noFill/>
          <a:ln cap="flat" cmpd="sng" w="19050">
            <a:solidFill>
              <a:schemeClr val="folHlink"/>
            </a:solidFill>
            <a:prstDash val="solid"/>
            <a:miter lim="800000"/>
            <a:headEnd len="med" w="med" type="none"/>
            <a:tailEnd len="med" w="med" type="none"/>
          </a:ln>
        </p:spPr>
      </p:cxnSp>
      <p:pic>
        <p:nvPicPr>
          <p:cNvPr id="207" name="Google Shape;207;p27"/>
          <p:cNvPicPr preferRelativeResize="0"/>
          <p:nvPr/>
        </p:nvPicPr>
        <p:blipFill rotWithShape="1">
          <a:blip r:embed="rId3">
            <a:alphaModFix/>
          </a:blip>
          <a:srcRect b="0" l="0" r="16748" t="4031"/>
          <a:stretch/>
        </p:blipFill>
        <p:spPr>
          <a:xfrm>
            <a:off x="676275" y="914400"/>
            <a:ext cx="6791325" cy="5895975"/>
          </a:xfrm>
          <a:prstGeom prst="rect">
            <a:avLst/>
          </a:prstGeom>
          <a:noFill/>
          <a:ln>
            <a:noFill/>
          </a:ln>
        </p:spPr>
      </p:pic>
    </p:spTree>
  </p:cSld>
  <p:clrMapOvr>
    <a:masterClrMapping/>
  </p:clrMapOvr>
  <p:transition spd="med">
    <p:fade thruBlk="1"/>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The Secure Financial Corporation</a:t>
            </a:r>
            <a:endParaRPr/>
          </a:p>
        </p:txBody>
      </p:sp>
      <p:sp>
        <p:nvSpPr>
          <p:cNvPr id="671" name="Google Shape;671;p9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Well its nice in theory, but it gives us a built ATM object!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And as we have just learned with Reflection, we can get all the framework we want, but we need an instantiated version of the class to do real damage.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Lets see what we can do!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animEffect filter="fade" transition="in">
                                      <p:cBhvr>
                                        <p:cTn dur="500"/>
                                        <p:tgtEl>
                                          <p:spTgt spid="67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1">
                                            <p:txEl>
                                              <p:pRg end="1" st="1"/>
                                            </p:txEl>
                                          </p:spTgt>
                                        </p:tgtEl>
                                        <p:attrNameLst>
                                          <p:attrName>style.visibility</p:attrName>
                                        </p:attrNameLst>
                                      </p:cBhvr>
                                      <p:to>
                                        <p:strVal val="visible"/>
                                      </p:to>
                                    </p:set>
                                    <p:animEffect filter="fade" transition="in">
                                      <p:cBhvr>
                                        <p:cTn dur="500"/>
                                        <p:tgtEl>
                                          <p:spTgt spid="67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1">
                                            <p:txEl>
                                              <p:pRg end="2" st="2"/>
                                            </p:txEl>
                                          </p:spTgt>
                                        </p:tgtEl>
                                        <p:attrNameLst>
                                          <p:attrName>style.visibility</p:attrName>
                                        </p:attrNameLst>
                                      </p:cBhvr>
                                      <p:to>
                                        <p:strVal val="visible"/>
                                      </p:to>
                                    </p:set>
                                    <p:animEffect filter="fade" transition="in">
                                      <p:cBhvr>
                                        <p:cTn dur="500"/>
                                        <p:tgtEl>
                                          <p:spTgt spid="6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Arrays</a:t>
            </a:r>
            <a:endParaRPr/>
          </a:p>
        </p:txBody>
      </p:sp>
      <p:sp>
        <p:nvSpPr>
          <p:cNvPr id="677" name="Google Shape;677;p10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If you wish to manipulate arrays with Reflection you must use the java.lang.reflect.Array class, you cannot use the Field class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This is because Java does not handle Arrays in the same way it handles Objects or Primatives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animEffect filter="fade" transition="in">
                                      <p:cBhvr>
                                        <p:cTn dur="500"/>
                                        <p:tgtEl>
                                          <p:spTgt spid="67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animEffect filter="fade" transition="in">
                                      <p:cBhvr>
                                        <p:cTn dur="500"/>
                                        <p:tgtEl>
                                          <p:spTgt spid="67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0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Arrays</a:t>
            </a:r>
            <a:endParaRPr/>
          </a:p>
        </p:txBody>
      </p:sp>
      <p:sp>
        <p:nvSpPr>
          <p:cNvPr id="683" name="Google Shape;683;p10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Useful Methods</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get(Object array, int index)</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Gets the value from the array at the given index</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get</a:t>
            </a:r>
            <a:r>
              <a:rPr b="0" i="1" lang="en-US" sz="2000" u="none" cap="none" strike="noStrike">
                <a:solidFill>
                  <a:schemeClr val="dk1"/>
                </a:solidFill>
                <a:latin typeface="Courier New"/>
                <a:ea typeface="Courier New"/>
                <a:cs typeface="Courier New"/>
                <a:sym typeface="Courier New"/>
              </a:rPr>
              <a:t>PrimitiveType</a:t>
            </a:r>
            <a:r>
              <a:rPr b="0" i="0" lang="en-US" sz="2000" u="none" cap="none" strike="noStrike">
                <a:solidFill>
                  <a:schemeClr val="dk1"/>
                </a:solidFill>
                <a:latin typeface="Courier New"/>
                <a:ea typeface="Courier New"/>
                <a:cs typeface="Courier New"/>
                <a:sym typeface="Courier New"/>
              </a:rPr>
              <a:t>(Object array, int index)</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set(Object array, int index, Object value)</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Sets the value in the array at the index to the given value</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set</a:t>
            </a:r>
            <a:r>
              <a:rPr b="0" i="1" lang="en-US" sz="2000" u="none" cap="none" strike="noStrike">
                <a:solidFill>
                  <a:schemeClr val="dk1"/>
                </a:solidFill>
                <a:latin typeface="Courier New"/>
                <a:ea typeface="Courier New"/>
                <a:cs typeface="Courier New"/>
                <a:sym typeface="Courier New"/>
              </a:rPr>
              <a:t>PrimitiveType</a:t>
            </a:r>
            <a:r>
              <a:rPr b="0" i="0" lang="en-US" sz="2000" u="none" cap="none" strike="noStrike">
                <a:solidFill>
                  <a:schemeClr val="dk1"/>
                </a:solidFill>
                <a:latin typeface="Courier New"/>
                <a:ea typeface="Courier New"/>
                <a:cs typeface="Courier New"/>
                <a:sym typeface="Courier New"/>
              </a:rPr>
              <a:t>(Object array, int index, </a:t>
            </a:r>
            <a:r>
              <a:rPr b="0" i="1" lang="en-US" sz="2000" u="none" cap="none" strike="noStrike">
                <a:solidFill>
                  <a:schemeClr val="dk1"/>
                </a:solidFill>
                <a:latin typeface="Courier New"/>
                <a:ea typeface="Courier New"/>
                <a:cs typeface="Courier New"/>
                <a:sym typeface="Courier New"/>
              </a:rPr>
              <a:t>PrimitiveType</a:t>
            </a:r>
            <a:r>
              <a:rPr b="0" i="0" lang="en-US" sz="2000" u="none" cap="none" strike="noStrike">
                <a:solidFill>
                  <a:schemeClr val="dk1"/>
                </a:solidFill>
                <a:latin typeface="Courier New"/>
                <a:ea typeface="Courier New"/>
                <a:cs typeface="Courier New"/>
                <a:sym typeface="Courier New"/>
              </a:rPr>
              <a:t> value)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3">
                                            <p:txEl>
                                              <p:pRg end="0" st="0"/>
                                            </p:txEl>
                                          </p:spTgt>
                                        </p:tgtEl>
                                        <p:attrNameLst>
                                          <p:attrName>style.visibility</p:attrName>
                                        </p:attrNameLst>
                                      </p:cBhvr>
                                      <p:to>
                                        <p:strVal val="visible"/>
                                      </p:to>
                                    </p:set>
                                    <p:animEffect filter="fade" transition="in">
                                      <p:cBhvr>
                                        <p:cTn dur="500"/>
                                        <p:tgtEl>
                                          <p:spTgt spid="6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1" st="1"/>
                                            </p:txEl>
                                          </p:spTgt>
                                        </p:tgtEl>
                                        <p:attrNameLst>
                                          <p:attrName>style.visibility</p:attrName>
                                        </p:attrNameLst>
                                      </p:cBhvr>
                                      <p:to>
                                        <p:strVal val="visible"/>
                                      </p:to>
                                    </p:set>
                                    <p:animEffect filter="fade" transition="in">
                                      <p:cBhvr>
                                        <p:cTn dur="500"/>
                                        <p:tgtEl>
                                          <p:spTgt spid="68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2" st="2"/>
                                            </p:txEl>
                                          </p:spTgt>
                                        </p:tgtEl>
                                        <p:attrNameLst>
                                          <p:attrName>style.visibility</p:attrName>
                                        </p:attrNameLst>
                                      </p:cBhvr>
                                      <p:to>
                                        <p:strVal val="visible"/>
                                      </p:to>
                                    </p:set>
                                    <p:animEffect filter="fade" transition="in">
                                      <p:cBhvr>
                                        <p:cTn dur="500"/>
                                        <p:tgtEl>
                                          <p:spTgt spid="68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3" st="3"/>
                                            </p:txEl>
                                          </p:spTgt>
                                        </p:tgtEl>
                                        <p:attrNameLst>
                                          <p:attrName>style.visibility</p:attrName>
                                        </p:attrNameLst>
                                      </p:cBhvr>
                                      <p:to>
                                        <p:strVal val="visible"/>
                                      </p:to>
                                    </p:set>
                                    <p:animEffect filter="fade" transition="in">
                                      <p:cBhvr>
                                        <p:cTn dur="500"/>
                                        <p:tgtEl>
                                          <p:spTgt spid="68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4" st="4"/>
                                            </p:txEl>
                                          </p:spTgt>
                                        </p:tgtEl>
                                        <p:attrNameLst>
                                          <p:attrName>style.visibility</p:attrName>
                                        </p:attrNameLst>
                                      </p:cBhvr>
                                      <p:to>
                                        <p:strVal val="visible"/>
                                      </p:to>
                                    </p:set>
                                    <p:animEffect filter="fade" transition="in">
                                      <p:cBhvr>
                                        <p:cTn dur="500"/>
                                        <p:tgtEl>
                                          <p:spTgt spid="68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5" st="5"/>
                                            </p:txEl>
                                          </p:spTgt>
                                        </p:tgtEl>
                                        <p:attrNameLst>
                                          <p:attrName>style.visibility</p:attrName>
                                        </p:attrNameLst>
                                      </p:cBhvr>
                                      <p:to>
                                        <p:strVal val="visible"/>
                                      </p:to>
                                    </p:set>
                                    <p:animEffect filter="fade" transition="in">
                                      <p:cBhvr>
                                        <p:cTn dur="500"/>
                                        <p:tgtEl>
                                          <p:spTgt spid="68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6" st="6"/>
                                            </p:txEl>
                                          </p:spTgt>
                                        </p:tgtEl>
                                        <p:attrNameLst>
                                          <p:attrName>style.visibility</p:attrName>
                                        </p:attrNameLst>
                                      </p:cBhvr>
                                      <p:to>
                                        <p:strVal val="visible"/>
                                      </p:to>
                                    </p:set>
                                    <p:animEffect filter="fade" transition="in">
                                      <p:cBhvr>
                                        <p:cTn dur="500"/>
                                        <p:tgtEl>
                                          <p:spTgt spid="68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0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Arrays</a:t>
            </a:r>
            <a:endParaRPr/>
          </a:p>
        </p:txBody>
      </p:sp>
      <p:sp>
        <p:nvSpPr>
          <p:cNvPr id="689" name="Google Shape;689;p10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Just like the Field class, the </a:t>
            </a:r>
            <a:r>
              <a:rPr b="0" i="1" lang="en-US" sz="2900" u="none">
                <a:solidFill>
                  <a:schemeClr val="dk1"/>
                </a:solidFill>
                <a:latin typeface="Twentieth Century"/>
                <a:ea typeface="Twentieth Century"/>
                <a:cs typeface="Twentieth Century"/>
                <a:sym typeface="Twentieth Century"/>
              </a:rPr>
              <a:t>PrimitiveType</a:t>
            </a:r>
            <a:r>
              <a:rPr b="0" i="0" lang="en-US" sz="2900" u="none">
                <a:solidFill>
                  <a:schemeClr val="dk1"/>
                </a:solidFill>
                <a:latin typeface="Twentieth Century"/>
                <a:ea typeface="Twentieth Century"/>
                <a:cs typeface="Twentieth Century"/>
                <a:sym typeface="Twentieth Century"/>
              </a:rPr>
              <a:t> is replaced by an actual primitive type and you must use this type of placement when accessing a primitive array</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But there are a couple more methods that are unique to this class</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9">
                                            <p:txEl>
                                              <p:pRg end="0" st="0"/>
                                            </p:txEl>
                                          </p:spTgt>
                                        </p:tgtEl>
                                        <p:attrNameLst>
                                          <p:attrName>style.visibility</p:attrName>
                                        </p:attrNameLst>
                                      </p:cBhvr>
                                      <p:to>
                                        <p:strVal val="visible"/>
                                      </p:to>
                                    </p:set>
                                    <p:animEffect filter="fade" transition="in">
                                      <p:cBhvr>
                                        <p:cTn dur="500"/>
                                        <p:tgtEl>
                                          <p:spTgt spid="6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9">
                                            <p:txEl>
                                              <p:pRg end="1" st="1"/>
                                            </p:txEl>
                                          </p:spTgt>
                                        </p:tgtEl>
                                        <p:attrNameLst>
                                          <p:attrName>style.visibility</p:attrName>
                                        </p:attrNameLst>
                                      </p:cBhvr>
                                      <p:to>
                                        <p:strVal val="visible"/>
                                      </p:to>
                                    </p:set>
                                    <p:animEffect filter="fade" transition="in">
                                      <p:cBhvr>
                                        <p:cTn dur="500"/>
                                        <p:tgtEl>
                                          <p:spTgt spid="6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9">
                                            <p:txEl>
                                              <p:pRg end="2" st="2"/>
                                            </p:txEl>
                                          </p:spTgt>
                                        </p:tgtEl>
                                        <p:attrNameLst>
                                          <p:attrName>style.visibility</p:attrName>
                                        </p:attrNameLst>
                                      </p:cBhvr>
                                      <p:to>
                                        <p:strVal val="visible"/>
                                      </p:to>
                                    </p:set>
                                    <p:animEffect filter="fade" transition="in">
                                      <p:cBhvr>
                                        <p:cTn dur="500"/>
                                        <p:tgtEl>
                                          <p:spTgt spid="68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Arrays</a:t>
            </a:r>
            <a:endParaRPr/>
          </a:p>
        </p:txBody>
      </p:sp>
      <p:sp>
        <p:nvSpPr>
          <p:cNvPr id="695" name="Google Shape;695;p10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Unique Methods</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getLength(Object array)</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Returns the length of the given array</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newInstance(Class&lt;?&gt; componentType, int… dimensions)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Creates a new array of the given type and with the given dimensions</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Courier New"/>
                <a:ea typeface="Courier New"/>
                <a:cs typeface="Courier New"/>
                <a:sym typeface="Courier New"/>
              </a:rPr>
              <a:t>newInstance(Class&lt;?&gt; componentType, int length)</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Twentieth Century"/>
                <a:ea typeface="Twentieth Century"/>
                <a:cs typeface="Twentieth Century"/>
                <a:sym typeface="Twentieth Century"/>
              </a:rPr>
              <a:t>Creates a new array of the given type and with the given length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5">
                                            <p:txEl>
                                              <p:pRg end="0" st="0"/>
                                            </p:txEl>
                                          </p:spTgt>
                                        </p:tgtEl>
                                        <p:attrNameLst>
                                          <p:attrName>style.visibility</p:attrName>
                                        </p:attrNameLst>
                                      </p:cBhvr>
                                      <p:to>
                                        <p:strVal val="visible"/>
                                      </p:to>
                                    </p:set>
                                    <p:animEffect filter="fade" transition="in">
                                      <p:cBhvr>
                                        <p:cTn dur="500"/>
                                        <p:tgtEl>
                                          <p:spTgt spid="69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5">
                                            <p:txEl>
                                              <p:pRg end="1" st="1"/>
                                            </p:txEl>
                                          </p:spTgt>
                                        </p:tgtEl>
                                        <p:attrNameLst>
                                          <p:attrName>style.visibility</p:attrName>
                                        </p:attrNameLst>
                                      </p:cBhvr>
                                      <p:to>
                                        <p:strVal val="visible"/>
                                      </p:to>
                                    </p:set>
                                    <p:animEffect filter="fade" transition="in">
                                      <p:cBhvr>
                                        <p:cTn dur="500"/>
                                        <p:tgtEl>
                                          <p:spTgt spid="69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5">
                                            <p:txEl>
                                              <p:pRg end="2" st="2"/>
                                            </p:txEl>
                                          </p:spTgt>
                                        </p:tgtEl>
                                        <p:attrNameLst>
                                          <p:attrName>style.visibility</p:attrName>
                                        </p:attrNameLst>
                                      </p:cBhvr>
                                      <p:to>
                                        <p:strVal val="visible"/>
                                      </p:to>
                                    </p:set>
                                    <p:animEffect filter="fade" transition="in">
                                      <p:cBhvr>
                                        <p:cTn dur="500"/>
                                        <p:tgtEl>
                                          <p:spTgt spid="69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5">
                                            <p:txEl>
                                              <p:pRg end="3" st="3"/>
                                            </p:txEl>
                                          </p:spTgt>
                                        </p:tgtEl>
                                        <p:attrNameLst>
                                          <p:attrName>style.visibility</p:attrName>
                                        </p:attrNameLst>
                                      </p:cBhvr>
                                      <p:to>
                                        <p:strVal val="visible"/>
                                      </p:to>
                                    </p:set>
                                    <p:animEffect filter="fade" transition="in">
                                      <p:cBhvr>
                                        <p:cTn dur="500"/>
                                        <p:tgtEl>
                                          <p:spTgt spid="69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5">
                                            <p:txEl>
                                              <p:pRg end="4" st="4"/>
                                            </p:txEl>
                                          </p:spTgt>
                                        </p:tgtEl>
                                        <p:attrNameLst>
                                          <p:attrName>style.visibility</p:attrName>
                                        </p:attrNameLst>
                                      </p:cBhvr>
                                      <p:to>
                                        <p:strVal val="visible"/>
                                      </p:to>
                                    </p:set>
                                    <p:animEffect filter="fade" transition="in">
                                      <p:cBhvr>
                                        <p:cTn dur="500"/>
                                        <p:tgtEl>
                                          <p:spTgt spid="69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5">
                                            <p:txEl>
                                              <p:pRg end="5" st="5"/>
                                            </p:txEl>
                                          </p:spTgt>
                                        </p:tgtEl>
                                        <p:attrNameLst>
                                          <p:attrName>style.visibility</p:attrName>
                                        </p:attrNameLst>
                                      </p:cBhvr>
                                      <p:to>
                                        <p:strVal val="visible"/>
                                      </p:to>
                                    </p:set>
                                    <p:animEffect filter="fade" transition="in">
                                      <p:cBhvr>
                                        <p:cTn dur="500"/>
                                        <p:tgtEl>
                                          <p:spTgt spid="69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5">
                                            <p:txEl>
                                              <p:pRg end="6" st="6"/>
                                            </p:txEl>
                                          </p:spTgt>
                                        </p:tgtEl>
                                        <p:attrNameLst>
                                          <p:attrName>style.visibility</p:attrName>
                                        </p:attrNameLst>
                                      </p:cBhvr>
                                      <p:to>
                                        <p:strVal val="visible"/>
                                      </p:to>
                                    </p:set>
                                    <p:animEffect filter="fade" transition="in">
                                      <p:cBhvr>
                                        <p:cTn dur="500"/>
                                        <p:tgtEl>
                                          <p:spTgt spid="6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0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wentieth Century"/>
              <a:ea typeface="Twentieth Century"/>
              <a:cs typeface="Twentieth Century"/>
              <a:sym typeface="Twentieth Century"/>
            </a:endParaRPr>
          </a:p>
        </p:txBody>
      </p:sp>
      <p:sp>
        <p:nvSpPr>
          <p:cNvPr id="701" name="Google Shape;701;p10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1" i="0" lang="en-US" sz="2900" u="none">
                <a:solidFill>
                  <a:schemeClr val="dk1"/>
                </a:solidFill>
                <a:latin typeface="Twentieth Century"/>
                <a:ea typeface="Twentieth Century"/>
                <a:cs typeface="Twentieth Century"/>
                <a:sym typeface="Twentieth Century"/>
              </a:rPr>
              <a:t>What are some practical uses of Java reflection?</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One of the more common uses of Java reflection is with JUnit, which is a popular unit testing framework for Java. One commonly used feature of JUnit uses annotations to mark certain methods as </a:t>
            </a:r>
            <a:r>
              <a:rPr b="0" i="1" lang="en-US" sz="2900" u="none">
                <a:solidFill>
                  <a:schemeClr val="dk1"/>
                </a:solidFill>
                <a:latin typeface="Twentieth Century"/>
                <a:ea typeface="Twentieth Century"/>
                <a:cs typeface="Twentieth Century"/>
                <a:sym typeface="Twentieth Century"/>
              </a:rPr>
              <a:t>test</a:t>
            </a:r>
            <a:r>
              <a:rPr b="0" i="0" lang="en-US" sz="2900" u="none">
                <a:solidFill>
                  <a:schemeClr val="dk1"/>
                </a:solidFill>
                <a:latin typeface="Twentieth Century"/>
                <a:ea typeface="Twentieth Century"/>
                <a:cs typeface="Twentieth Century"/>
                <a:sym typeface="Twentieth Century"/>
              </a:rPr>
              <a:t> methods that which are meant to help you test your Java code. Then, when you actually decide to run your unit tests, JUnit will look for the methods which you marked with the “@Test” annotation, and will execute those methods. </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05"/>
          <p:cNvSpPr txBox="1"/>
          <p:nvPr>
            <p:ph type="title"/>
          </p:nvPr>
        </p:nvSpPr>
        <p:spPr>
          <a:xfrm>
            <a:off x="304800" y="533400"/>
            <a:ext cx="8461375"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                -::  Question  ::-</a:t>
            </a:r>
            <a:endParaRPr/>
          </a:p>
        </p:txBody>
      </p:sp>
      <p:sp>
        <p:nvSpPr>
          <p:cNvPr id="707" name="Google Shape;707;p105"/>
          <p:cNvSpPr txBox="1"/>
          <p:nvPr>
            <p:ph idx="1" type="body"/>
          </p:nvPr>
        </p:nvSpPr>
        <p:spPr>
          <a:xfrm>
            <a:off x="304800" y="1600200"/>
            <a:ext cx="8461375" cy="4876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Determine the class of an object. </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Get information about a class's modifiers, fields, methods, constructors, and super classes. </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Find out what constants and method declarations belong to an interface. </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Create an instance of a class whose name is not known until runtime. </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Get and set the value of an object's field, even if the field name is unknown to your program until runtime. </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wentieth Century"/>
                <a:ea typeface="Twentieth Century"/>
                <a:cs typeface="Twentieth Century"/>
                <a:sym typeface="Twentieth Century"/>
              </a:rPr>
              <a:t>Invoke a method on an object, even if the method is not known until runtime .  </a:t>
            </a:r>
            <a:endParaRPr/>
          </a:p>
          <a:p>
            <a:pPr indent="-227648" lvl="0" marL="319088" marR="0" rtl="0" algn="l">
              <a:spcBef>
                <a:spcPts val="700"/>
              </a:spcBef>
              <a:spcAft>
                <a:spcPts val="0"/>
              </a:spcAft>
              <a:buClr>
                <a:schemeClr val="accent2"/>
              </a:buClr>
              <a:buSzPts val="1440"/>
              <a:buFont typeface="Noto Sans Symbols"/>
              <a:buNone/>
            </a:pPr>
            <a:r>
              <a:t/>
            </a:r>
            <a:endParaRPr b="0" i="0" sz="24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0" y="0"/>
            <a:ext cx="91440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wentieth Century"/>
              <a:buNone/>
            </a:pPr>
            <a:r>
              <a:rPr b="0" i="0" lang="en-US" sz="3200" u="none">
                <a:solidFill>
                  <a:schemeClr val="dk2"/>
                </a:solidFill>
                <a:latin typeface="Twentieth Century"/>
                <a:ea typeface="Twentieth Century"/>
                <a:cs typeface="Twentieth Century"/>
                <a:sym typeface="Twentieth Century"/>
              </a:rPr>
              <a:t>Generic Class Usage: An Example (Cont’d)</a:t>
            </a:r>
            <a:endParaRPr/>
          </a:p>
        </p:txBody>
      </p:sp>
      <p:cxnSp>
        <p:nvCxnSpPr>
          <p:cNvPr id="214" name="Google Shape;214;p28"/>
          <p:cNvCxnSpPr/>
          <p:nvPr/>
        </p:nvCxnSpPr>
        <p:spPr>
          <a:xfrm>
            <a:off x="0" y="609600"/>
            <a:ext cx="9144000" cy="0"/>
          </a:xfrm>
          <a:prstGeom prst="straightConnector1">
            <a:avLst/>
          </a:prstGeom>
          <a:noFill/>
          <a:ln cap="flat" cmpd="sng" w="19050">
            <a:solidFill>
              <a:schemeClr val="folHlink"/>
            </a:solidFill>
            <a:prstDash val="solid"/>
            <a:miter lim="800000"/>
            <a:headEnd len="med" w="med" type="none"/>
            <a:tailEnd len="med" w="med" type="none"/>
          </a:ln>
        </p:spPr>
      </p:cxnSp>
      <p:pic>
        <p:nvPicPr>
          <p:cNvPr descr="C:\WINDOWS\Desktop\Oh_type\savitch_gif\c14_rev\savitch_c14d06_3of3.gif" id="215" name="Google Shape;215;p28"/>
          <p:cNvPicPr preferRelativeResize="0"/>
          <p:nvPr/>
        </p:nvPicPr>
        <p:blipFill rotWithShape="1">
          <a:blip r:embed="rId3">
            <a:alphaModFix/>
          </a:blip>
          <a:srcRect b="0" l="0" r="0" t="9948"/>
          <a:stretch/>
        </p:blipFill>
        <p:spPr>
          <a:xfrm>
            <a:off x="366712" y="1981200"/>
            <a:ext cx="8243887" cy="2667000"/>
          </a:xfrm>
          <a:prstGeom prst="rect">
            <a:avLst/>
          </a:prstGeom>
          <a:noFill/>
          <a:ln>
            <a:noFill/>
          </a:ln>
        </p:spPr>
      </p:pic>
      <p:sp>
        <p:nvSpPr>
          <p:cNvPr id="216" name="Google Shape;216;p28"/>
          <p:cNvSpPr txBox="1"/>
          <p:nvPr/>
        </p:nvSpPr>
        <p:spPr>
          <a:xfrm>
            <a:off x="609600" y="1371600"/>
            <a:ext cx="38100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3200"/>
              <a:buFont typeface="Twentieth Century"/>
              <a:buNone/>
            </a:pPr>
            <a:r>
              <a:rPr b="1" i="0" lang="en-US" sz="3200" u="none">
                <a:solidFill>
                  <a:schemeClr val="folHlink"/>
                </a:solidFill>
                <a:latin typeface="Twentieth Century"/>
                <a:ea typeface="Twentieth Century"/>
                <a:cs typeface="Twentieth Century"/>
                <a:sym typeface="Twentieth Century"/>
              </a:rPr>
              <a:t>Program Output:</a:t>
            </a:r>
            <a:endParaRPr/>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6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27F1E4BF1A2440930640BBF800701E" ma:contentTypeVersion="14" ma:contentTypeDescription="Create a new document." ma:contentTypeScope="" ma:versionID="e7ded0b93c096e157be0c459363feb8a">
  <xsd:schema xmlns:xsd="http://www.w3.org/2001/XMLSchema" xmlns:xs="http://www.w3.org/2001/XMLSchema" xmlns:p="http://schemas.microsoft.com/office/2006/metadata/properties" xmlns:ns2="80937fed-ee1f-4b58-9c85-64ac34eb2c06" xmlns:ns3="e4776341-5057-408c-96a4-47ba59ce71b9" targetNamespace="http://schemas.microsoft.com/office/2006/metadata/properties" ma:root="true" ma:fieldsID="8f1852785ecf068e274e14fe19d74fc2" ns2:_="" ns3:_="">
    <xsd:import namespace="80937fed-ee1f-4b58-9c85-64ac34eb2c06"/>
    <xsd:import namespace="e4776341-5057-408c-96a4-47ba59ce71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37fed-ee1f-4b58-9c85-64ac34eb2c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60fd8d1-b5d6-4824-9c4b-e2996a24be7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776341-5057-408c-96a4-47ba59ce71b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526ae54-a8ee-4495-a983-28e2321e53d6}" ma:internalName="TaxCatchAll" ma:showField="CatchAllData" ma:web="e4776341-5057-408c-96a4-47ba59ce71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4776341-5057-408c-96a4-47ba59ce71b9" xsi:nil="true"/>
    <lcf76f155ced4ddcb4097134ff3c332f xmlns="80937fed-ee1f-4b58-9c85-64ac34eb2c0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F57BDA7-3E6A-483A-9757-A1864B4DA068}"/>
</file>

<file path=customXml/itemProps2.xml><?xml version="1.0" encoding="utf-8"?>
<ds:datastoreItem xmlns:ds="http://schemas.openxmlformats.org/officeDocument/2006/customXml" ds:itemID="{E2D7CF3B-926F-4CC0-A762-2FE43779EB1A}"/>
</file>

<file path=customXml/itemProps3.xml><?xml version="1.0" encoding="utf-8"?>
<ds:datastoreItem xmlns:ds="http://schemas.openxmlformats.org/officeDocument/2006/customXml" ds:itemID="{5B3541D2-BE8E-4E9F-8DE6-74FECD932B7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0x010100A327F1E4BF1A2440930640BBF800701E</vt:lpwstr>
  </property>
</Properties>
</file>