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7559675" cx="10080625"/>
  <p:notesSz cy="10691800" cx="75596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presProps" Id="rId2" Target="presProps.xml"/><Relationship Type="http://schemas.openxmlformats.org/officeDocument/2006/relationships/slide" Id="rId21" Target="slides/slide15.xml"/><Relationship Type="http://schemas.openxmlformats.org/officeDocument/2006/relationships/theme" Id="rId1" Target="theme/theme4.xml"/><Relationship Type="http://schemas.openxmlformats.org/officeDocument/2006/relationships/slide" Id="rId22" Target="slides/slide1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7.xml"/><Relationship Type="http://schemas.openxmlformats.org/officeDocument/2006/relationships/tableStyles" Id="rId3" Target="tableStyles.xml"/><Relationship Type="http://schemas.openxmlformats.org/officeDocument/2006/relationships/slide" Id="rId24" Target="slides/slide18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anchorCtr="0" bIns="45700" tIns="45700" anchor="ctr" lIns="91425" rIns="91425">
            <a:spAutoFit/>
          </a:bodyPr>
          <a:lstStyle/>
          <a:p/>
        </p:txBody>
      </p:sp>
      <p:sp>
        <p:nvSpPr>
          <p:cNvPr name="Shape 3" id="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anchorCtr="0" bIns="45700" tIns="45700" anchor="ctr" lIns="91425" rIns="91425">
            <a:spAutoFit/>
          </a:bodyPr>
          <a:lstStyle/>
          <a:p/>
        </p:txBody>
      </p:sp>
      <p:sp>
        <p:nvSpPr>
          <p:cNvPr name="Shape 4" id="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anchorCtr="0" bIns="45700" tIns="45700" anchor="ctr" lIns="91425" rIns="91425">
            <a:spAutoFit/>
          </a:bodyPr>
          <a:lstStyle/>
          <a:p/>
        </p:txBody>
      </p:sp>
      <p:sp>
        <p:nvSpPr>
          <p:cNvPr name="Shape 5" id="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anchorCtr="0" bIns="45700" tIns="45700" anchor="ctr" lIns="91425" rIns="91425">
            <a:spAutoFit/>
          </a:bodyPr>
          <a:lstStyle/>
          <a:p/>
        </p:txBody>
      </p:sp>
      <p:sp>
        <p:nvSpPr>
          <p:cNvPr name="Shape 6" id="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anchorCtr="0" bIns="45700" tIns="45700" anchor="ctr" lIns="91425" rIns="91425">
            <a:spAutoFit/>
          </a:bodyPr>
          <a:lstStyle/>
          <a:p/>
        </p:txBody>
      </p:sp>
      <p:sp>
        <p:nvSpPr>
          <p:cNvPr name="Shape 7" id="7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anchorCtr="0" bIns="45700" tIns="45700" anchor="ctr" lIns="91425" rIns="91425">
            <a:spAutoFit/>
          </a:bodyPr>
          <a:lstStyle/>
          <a:p/>
        </p:txBody>
      </p:sp>
      <p:sp>
        <p:nvSpPr>
          <p:cNvPr name="Shape 8" id="8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anchorCtr="0" bIns="45700" tIns="45700" anchor="ctr" lIns="91425" rIns="91425">
            <a:spAutoFit/>
          </a:bodyPr>
          <a:lstStyle/>
          <a:p/>
        </p:txBody>
      </p:sp>
      <p:sp>
        <p:nvSpPr>
          <p:cNvPr name="Shape 9" id="9"/>
          <p:cNvSpPr/>
          <p:nvPr>
            <p:ph idx="2" type="sldImg"/>
          </p:nvPr>
        </p:nvSpPr>
        <p:spPr>
          <a:xfrm>
            <a:off x="1106487" y="812800"/>
            <a:ext cx="5332412" cy="3995736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name="Shape 10" id="10"/>
          <p:cNvSpPr txBox="1"/>
          <p:nvPr>
            <p:ph idx="1" type="body"/>
          </p:nvPr>
        </p:nvSpPr>
        <p:spPr>
          <a:xfrm>
            <a:off x="755650" y="5078412"/>
            <a:ext cx="6035674" cy="4799011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ctr" lIns="91425" rIns="91425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1" id="11"/>
          <p:cNvSpPr txBox="1"/>
          <p:nvPr>
            <p:ph idx="3" type="hdr"/>
          </p:nvPr>
        </p:nvSpPr>
        <p:spPr>
          <a:xfrm>
            <a:off x="0" y="0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/>
          <a:lstStyle>
            <a:lvl1pPr indent="0" marR="0" rtl="0" marL="0" algn="l">
              <a:lnSpc>
                <a:spcPct val="93000"/>
              </a:lnSpc>
              <a:defRPr b="0" u="none" cap="none" i="0" baseline="0" sz="1400" strike="noStrike">
                <a:solidFill>
                  <a:srgbClr val="18A3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2" id="12"/>
          <p:cNvSpPr txBox="1"/>
          <p:nvPr>
            <p:ph idx="10" type="dt"/>
          </p:nvPr>
        </p:nvSpPr>
        <p:spPr>
          <a:xfrm>
            <a:off x="4278312" y="0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/>
          <a:lstStyle>
            <a:lvl1pPr indent="0" marR="0" rtl="0" marL="0" algn="r">
              <a:lnSpc>
                <a:spcPct val="93000"/>
              </a:lnSpc>
              <a:defRPr b="0" u="none" cap="none" i="0" baseline="0" sz="1400" strike="noStrike">
                <a:solidFill>
                  <a:srgbClr val="18A3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3" id="13"/>
          <p:cNvSpPr txBox="1"/>
          <p:nvPr>
            <p:ph idx="11" type="ftr"/>
          </p:nvPr>
        </p:nvSpPr>
        <p:spPr>
          <a:xfrm>
            <a:off x="0" y="10155236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/>
          <a:lstStyle>
            <a:lvl1pPr indent="0" marR="0" rtl="0" marL="0" algn="l">
              <a:lnSpc>
                <a:spcPct val="93000"/>
              </a:lnSpc>
              <a:defRPr b="0" u="none" cap="none" i="0" baseline="0" sz="1400" strike="noStrike">
                <a:solidFill>
                  <a:srgbClr val="18A3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4" id="14"/>
          <p:cNvSpPr txBox="1"/>
          <p:nvPr>
            <p:ph idx="12" type="sldNum"/>
          </p:nvPr>
        </p:nvSpPr>
        <p:spPr>
          <a:xfrm>
            <a:off x="4278312" y="10155236"/>
            <a:ext cx="3268661" cy="522286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/>
          <a:lstStyle>
            <a:lvl1pPr indent="0" marR="0" rtl="0" marL="0" algn="r">
              <a:lnSpc>
                <a:spcPct val="93000"/>
              </a:lnSpc>
              <a:defRPr b="0" u="none" cap="none" i="0" baseline="0" sz="1400" strike="noStrike">
                <a:solidFill>
                  <a:srgbClr val="18A3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/>
          <p:nvPr/>
        </p:nvSpPr>
        <p:spPr>
          <a:xfrm>
            <a:off y="812800" x="1106487"/>
            <a:ext cy="4002086" cx="533876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6" id="36"/>
          <p:cNvSpPr txBox="1"/>
          <p:nvPr/>
        </p:nvSpPr>
        <p:spPr>
          <a:xfrm>
            <a:off y="5078412" x="755650"/>
            <a:ext cy="4805361" cx="6042024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5078412" x="755650"/>
            <a:ext cy="4799011" cx="6035674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8" id="38"/>
          <p:cNvSpPr/>
          <p:nvPr>
            <p:ph type="sldImg" idx="2"/>
          </p:nvPr>
        </p:nvSpPr>
        <p:spPr>
          <a:xfrm>
            <a:off y="812800" x="1106487"/>
            <a:ext cy="3995736" cx="5332412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8" id="118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0" id="120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7" id="127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8" id="128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9" id="129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6" id="136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7" id="137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US"/>
              <a:t>Node community offers host of mvc based frameworks for expressing server side on Model/View/Controller paradigm.</a:t>
            </a:r>
          </a:p>
          <a:p>
            <a:r>
              <a:t/>
            </a:r>
          </a:p>
        </p:txBody>
      </p:sp>
      <p:sp>
        <p:nvSpPr>
          <p:cNvPr name="Shape 138" id="138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45" id="145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46" id="146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7" id="147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4" id="154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5" id="155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" id="156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3" id="163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4" id="164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5" id="165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2" id="172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3" id="173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4" id="174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81" id="181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82" id="182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3" id="183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8" id="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9" id="189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0" id="190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1" id="191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2" id="192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00" id="200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01" id="201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2" id="202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>
            <a:off y="812800" x="1106487"/>
            <a:ext cy="3997325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5" id="45"/>
          <p:cNvSpPr txBox="1"/>
          <p:nvPr/>
        </p:nvSpPr>
        <p:spPr>
          <a:xfrm>
            <a:off y="5078412" x="755650"/>
            <a:ext cy="4800600" cx="6037261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5078412" x="755650"/>
            <a:ext cy="4799011" cx="6035674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7" id="47"/>
          <p:cNvSpPr/>
          <p:nvPr>
            <p:ph type="sldImg" idx="2"/>
          </p:nvPr>
        </p:nvSpPr>
        <p:spPr>
          <a:xfrm>
            <a:off y="812800" x="1106487"/>
            <a:ext cy="3995736" cx="5332412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7" id="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8" id="208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09" id="209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0" id="210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1" id="211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7" id="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8" id="218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9" id="219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0" id="220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1" id="221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8" id="228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9" id="229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0" id="230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4" id="54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6" id="56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3" id="63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lnSpc>
                <a:spcPct val="104000"/>
              </a:lnSpc>
              <a:buClr>
                <a:srgbClr val="000000"/>
              </a:buClr>
              <a:buSzPct val="27500"/>
              <a:buFont typeface="Arial"/>
              <a:buNone/>
            </a:pPr>
            <a:r>
              <a:rPr lang="en_US" sz="4000">
                <a:latin typeface="Trebuchet MS"/>
                <a:ea typeface="Trebuchet MS"/>
                <a:cs typeface="Trebuchet MS"/>
                <a:sym typeface="Trebuchet MS"/>
              </a:rPr>
              <a:t>and not Python, Ruby?</a:t>
            </a:r>
          </a:p>
          <a:p>
            <a:r>
              <a:t/>
            </a:r>
          </a:p>
        </p:txBody>
      </p:sp>
      <p:sp>
        <p:nvSpPr>
          <p:cNvPr name="Shape 65" id="65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3" id="73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5" id="75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2" id="82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4" id="84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1" id="91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3" id="93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0" id="100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2" id="102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/>
        </p:nvSpPr>
        <p:spPr>
          <a:xfrm>
            <a:off y="812800" x="1106487"/>
            <a:ext cy="3997199" cx="53339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9" id="109"/>
          <p:cNvSpPr txBox="1"/>
          <p:nvPr/>
        </p:nvSpPr>
        <p:spPr>
          <a:xfrm>
            <a:off y="5078412" x="755650"/>
            <a:ext cy="4800600" cx="6037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5078412" x="755650"/>
            <a:ext cy="4799099" cx="6035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1" id="111"/>
          <p:cNvSpPr/>
          <p:nvPr>
            <p:ph type="sldImg" idx="2"/>
          </p:nvPr>
        </p:nvSpPr>
        <p:spPr>
          <a:xfrm>
            <a:off y="812800" x="1106487"/>
            <a:ext cy="3995700" cx="53325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image" Id="rId2" Target="../media/image02.png"/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image" Id="rId2" Target="../media/image00.png"/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bg>
      <p:bgPr>
        <a:blipFill>
          <a:blip r:embed="rId2"/>
          <a:stretch>
            <a:fillRect/>
          </a:stretch>
        </a:blipFill>
      </p:bgPr>
    </p:bg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title"/>
          </p:nvPr>
        </p:nvSpPr>
        <p:spPr>
          <a:xfrm>
            <a:off y="360362" x="179386"/>
            <a:ext cy="893762" cx="953293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519237" x="179386"/>
            <a:ext cy="4378324" cx="53943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baseline="0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baseline="0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bg>
      <p:bgPr>
        <a:blipFill>
          <a:blip r:embed="rId2"/>
          <a:stretch>
            <a:fillRect/>
          </a:stretch>
        </a:blipFill>
      </p:bgPr>
    </p:bg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title"/>
          </p:nvPr>
        </p:nvSpPr>
        <p:spPr>
          <a:xfrm>
            <a:off y="71436" x="360362"/>
            <a:ext cy="636586" cx="93487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baseline="0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9" id="29"/>
          <p:cNvSpPr txBox="1"/>
          <p:nvPr>
            <p:ph type="body" idx="1"/>
          </p:nvPr>
        </p:nvSpPr>
        <p:spPr>
          <a:xfrm>
            <a:off y="936625" x="360362"/>
            <a:ext cy="5748336" cx="93487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baseline="0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baseline="0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baseline="0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baseline="0" sz="2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sldNum" idx="12"/>
          </p:nvPr>
        </p:nvSpPr>
        <p:spPr>
          <a:xfrm>
            <a:off y="6480175" x="9180511"/>
            <a:ext cy="196850" cx="7080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i="0" baseline="0" strike="noStrike" sz="14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.xml"/><Relationship Type="http://schemas.openxmlformats.org/officeDocument/2006/relationships/image" Id="rId1" Target="../media/image02.png"/><Relationship Type="http://schemas.openxmlformats.org/officeDocument/2006/relationships/theme" Id="rId3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image" Id="rId1" Target="../media/image00.png"/><Relationship Type="http://schemas.openxmlformats.org/officeDocument/2006/relationships/theme" Id="rId3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>
            <a:off y="7199311" x="0"/>
            <a:ext cy="360362" cx="10080624"/>
          </a:xfrm>
          <a:prstGeom prst="roundRect">
            <a:avLst>
              <a:gd name="adj" fmla="val 95"/>
            </a:avLst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scaled="0" ang="54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body" idx="1"/>
          </p:nvPr>
        </p:nvSpPr>
        <p:spPr>
          <a:xfrm>
            <a:off y="1519237" x="179386"/>
            <a:ext cy="4371974" cx="53879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marR="0" algn="l" marL="74295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marR="0" algn="l" marL="11430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marR="0" algn="l" marL="16002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i="0" baseline="0" strike="noStrike" sz="2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marR="0" algn="l" marL="20574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i="0" baseline="0" strike="noStrike" sz="2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marR="0" algn="l" marL="25146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marR="0" algn="l" marL="29718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marR="0" algn="l" marL="34290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marR="0" algn="l" marL="3886200" rtl="0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title"/>
          </p:nvPr>
        </p:nvSpPr>
        <p:spPr>
          <a:xfrm>
            <a:off y="360362" x="179386"/>
            <a:ext cy="887411" cx="95265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marR="0" algn="l" marL="74295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marR="0" algn="l" marL="1143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marR="0" algn="l" marL="1600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marR="0" algn="l" marL="20574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marR="0" algn="l" marL="25146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marR="0" algn="l" marL="29718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marR="0" algn="l" marL="3429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marR="0" algn="l" marL="3886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/>
        </p:nvSpPr>
        <p:spPr>
          <a:xfrm>
            <a:off y="0" x="0"/>
            <a:ext cy="719136" cx="10080624"/>
          </a:xfrm>
          <a:prstGeom prst="roundRect">
            <a:avLst>
              <a:gd name="adj" fmla="val 47"/>
            </a:avLst>
          </a:prstGeom>
          <a:gradFill>
            <a:gsLst>
              <a:gs pos="0">
                <a:srgbClr val="CCCCCC"/>
              </a:gs>
              <a:gs pos="100000">
                <a:srgbClr val="E6E6E6"/>
              </a:gs>
            </a:gsLst>
            <a:lin scaled="0" ang="5400000"/>
          </a:gra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936625" x="360362"/>
            <a:ext cy="5746750" cx="9347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32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marR="0" algn="l" marL="74295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28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marR="0" algn="l" marL="11430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26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marR="0" algn="l" marL="16002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24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marR="0" algn="l" marL="20574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22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marR="0" algn="l" marL="25146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32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marR="0" algn="l" marL="29718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32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marR="0" algn="l" marL="34290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32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marR="0" algn="l" marL="3886200" rt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defRPr i="0" baseline="0" strike="noStrike" sz="32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5" id="25"/>
          <p:cNvSpPr txBox="1"/>
          <p:nvPr>
            <p:ph type="title"/>
          </p:nvPr>
        </p:nvSpPr>
        <p:spPr>
          <a:xfrm>
            <a:off y="71436" x="360362"/>
            <a:ext cy="635000" cx="9347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marR="0" algn="l" marL="74295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marR="0" algn="l" marL="1143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marR="0" algn="l" marL="1600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marR="0" algn="l" marL="20574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marR="0" algn="l" marL="25146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marR="0" algn="l" marL="29718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marR="0" algn="l" marL="34290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marR="0" algn="l" marL="388620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 i="0" baseline="0" strike="noStrike" sz="4000" b="0" cap="none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6" id="26"/>
          <p:cNvSpPr txBox="1"/>
          <p:nvPr>
            <p:ph type="sldNum" idx="12"/>
          </p:nvPr>
        </p:nvSpPr>
        <p:spPr>
          <a:xfrm>
            <a:off y="6480175" x="9180511"/>
            <a:ext cy="196850" cx="7080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i="0" baseline="0" strike="noStrike" sz="14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2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image" Id="rId3" Target="../media/image00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3.png"/><Relationship Type="http://schemas.openxmlformats.org/officeDocument/2006/relationships/image" Id="rId3" Target="../media/image00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1.png"/><Relationship Type="http://schemas.openxmlformats.org/officeDocument/2006/relationships/image" Id="rId3" Target="../media/image00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360362" x="179386"/>
            <a:ext cy="893762" cx="953293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indent="0" marR="0" algn="l" marL="0" rtl="0" lv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_US" sz="3600"/>
              <a:t>A web developer's journey into Node.js</a:t>
            </a:r>
          </a:p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519237" x="179386"/>
            <a:ext cy="4378324" cx="5394325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176213" marR="0" algn="l" marL="1587" rtl="0" lv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_US" sz="2800"/>
              <a:t> Punam Dahiya</a:t>
            </a:r>
          </a:p>
          <a:p>
            <a:pPr indent="457200" marR="0" algn="l" rtl="0" lvl="0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_US" sz="2400"/>
              <a:t>UrbanTouch.com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 sz="3200"/>
              <a:t>Handling events on Server Side</a:t>
            </a:r>
          </a:p>
        </p:txBody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var http = require('http');</a:t>
            </a:r>
            <a:br>
              <a:rPr lang="en_US"/>
            </a:br>
            <a:br>
              <a:rPr lang="en_US"/>
            </a:br>
            <a:r>
              <a:rPr lang="en_US"/>
              <a:t>var s = http.createServer(function (request, response) {</a:t>
            </a:r>
            <a:br>
              <a:rPr lang="en_US"/>
            </a:br>
            <a:r>
              <a:rPr lang="en_US"/>
              <a:t>  response.writeHead(200, {'Content-Type': 'text/plain'});</a:t>
            </a:r>
            <a:br>
              <a:rPr lang="en_US"/>
            </a:br>
            <a:r>
              <a:rPr lang="en_US"/>
              <a:t>  response.end('Hello World\n');</a:t>
            </a:r>
            <a:br>
              <a:rPr lang="en_US"/>
            </a:br>
            <a:r>
              <a:rPr lang="en_US"/>
              <a:t>});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s.listen(8000);</a:t>
            </a:r>
          </a:p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 </a:t>
            </a:r>
          </a:p>
          <a:p>
            <a:r>
              <a:t/>
            </a:r>
          </a:p>
        </p:txBody>
      </p:sp>
      <p:sp>
        <p:nvSpPr>
          <p:cNvPr name="Shape 115" id="115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_US" sz="3600"/>
              <a:t> Developing website in Node.js </a:t>
            </a:r>
          </a:p>
        </p:txBody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-298450" marL="457200" rtl="0" lvl="0">
              <a:buClr>
                <a:srgbClr val="000000"/>
              </a:buClr>
              <a:buSzPct val="50925"/>
              <a:buFont typeface="Arial"/>
              <a:buChar char="•"/>
            </a:pPr>
            <a:r>
              <a:rPr lang="en_US" sz="3600"/>
              <a:t>
</a:t>
            </a:r>
            <a:r>
              <a:rPr lang="en_US" sz="3600"/>
              <a:t>Development Tool Chain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Testing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24" id="124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_US" sz="3600"/>
              <a:t> Developing website in Node.js </a:t>
            </a:r>
          </a:p>
        </p:txBody>
      </p:sp>
      <p:sp>
        <p:nvSpPr>
          <p:cNvPr name="Shape 132" id="132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lnSpc>
                <a:spcPct val="115000"/>
              </a:lnSpc>
              <a:spcAft>
                <a:spcPts val="0"/>
              </a:spcAft>
              <a:buNone/>
            </a:pPr>
            <a:r>
              <a:rPr lang="en_US" sz="3000"/>
              <a:t>- MVC Framework</a:t>
            </a:r>
          </a:p>
          <a:p>
            <a:pPr rtl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_US" sz="3000"/>
              <a:t>Most popular one is Express. </a:t>
            </a:r>
            <a:r>
              <a:rPr lang="en_US"/>
              <a:t>http://expressjs.com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Aft>
                <a:spcPts val="0"/>
              </a:spcAft>
              <a:buNone/>
            </a:pPr>
            <a:r>
              <a:rPr lang="en_US" sz="3000"/>
              <a:t>Key concepts: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/>
              <a:t>Routes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/>
              <a:t>Models 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/>
              <a:t>Views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33" id="133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MVC Framework - Express</a:t>
            </a:r>
          </a:p>
        </p:txBody>
      </p:sp>
      <p:sp>
        <p:nvSpPr>
          <p:cNvPr name="Shape 141" id="141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_US"/>
              <a:t>Web development framework for Node.js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View Rendering</a:t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Error Handling</a:t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Templating Engines</a:t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Session Support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_US"/>
              <a:t>$ npm install express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http://expressjs.com/</a:t>
            </a:r>
          </a:p>
          <a:p>
            <a:r>
              <a:t/>
            </a:r>
          </a:p>
          <a:p>
            <a:pPr rtl="0" lvl="0">
              <a:buNone/>
            </a:pP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42" id="142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Sample Program</a:t>
            </a:r>
          </a:p>
        </p:txBody>
      </p:sp>
      <p:sp>
        <p:nvSpPr>
          <p:cNvPr name="Shape 150" id="150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
</a:t>
            </a:r>
          </a:p>
          <a:p>
            <a:r>
              <a:t/>
            </a:r>
          </a:p>
          <a:p>
            <a:pPr indent="457200" marL="457200"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_US" sz="3600"/>
              <a:t>Basic web server with Express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51" id="151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_US" sz="3600" b="1">
                <a:latin typeface="Arial"/>
                <a:ea typeface="Arial"/>
                <a:cs typeface="Arial"/>
                <a:sym typeface="Arial"/>
              </a:rPr>
              <a:t>Exploring Express</a:t>
            </a:r>
          </a:p>
        </p:txBody>
      </p:sp>
      <p:sp>
        <p:nvSpPr>
          <p:cNvPr name="Shape 159" id="159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lnSpc>
                <a:spcPct val="115000"/>
              </a:lnSpc>
              <a:spcAft>
                <a:spcPts val="0"/>
              </a:spcAft>
              <a:buNone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_US" sz="3000">
                <a:latin typeface="Arial"/>
                <a:ea typeface="Arial"/>
                <a:cs typeface="Arial"/>
                <a:sym typeface="Arial"/>
              </a:rPr>
              <a:t>Directory Structure of an example Express site </a:t>
            </a:r>
          </a:p>
          <a:p>
            <a:r>
              <a:t/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app.js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/node_modules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package.json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/public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/routes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/views</a:t>
            </a:r>
          </a:p>
          <a:p>
            <a:pPr indent="-317500" marL="457200" rtl="0"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•"/>
            </a:pPr>
            <a:r>
              <a:rPr lang="en_US" sz="3000">
                <a:latin typeface="Arial"/>
                <a:ea typeface="Arial"/>
                <a:cs typeface="Arial"/>
                <a:sym typeface="Arial"/>
              </a:rPr>
              <a:t>/models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US"/>
              <a:t>&gt;express -t ejs myapp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60" id="160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66" id="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" id="167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Sample Program</a:t>
            </a:r>
          </a:p>
        </p:txBody>
      </p:sp>
      <p:sp>
        <p:nvSpPr>
          <p:cNvPr name="Shape 168" id="168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
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_US" sz="3600"/>
              <a:t>Let's create a dynamic web page in node using express and templating engine EJS.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69" id="169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6" id="176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Development</a:t>
            </a:r>
          </a:p>
        </p:txBody>
      </p:sp>
      <p:sp>
        <p:nvSpPr>
          <p:cNvPr name="Shape 177" id="177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None/>
            </a:pPr>
            <a:r>
              <a:rPr lang="en_US"/>
              <a:t>Huge library support to enhance Node functionality. Other must have Node Modules -</a:t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Embedded JS (EJS)</a:t>
            </a:r>
          </a:p>
          <a:p>
            <a:pPr rtl="0" lvl="0">
              <a:buNone/>
            </a:pPr>
            <a:r>
              <a:rPr lang="en_US"/>
              <a:t> </a:t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redis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mysql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Sphinx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78" id="178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84" id="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5" id="185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Testing</a:t>
            </a:r>
          </a:p>
        </p:txBody>
      </p:sp>
      <p:sp>
        <p:nvSpPr>
          <p:cNvPr name="Shape 186" id="186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None/>
            </a:pPr>
            <a:r>
              <a:rPr lang="en_US"/>
              <a:t>Debugging</a:t>
            </a:r>
          </a:p>
          <a:p>
            <a:pPr indent="-317500" marL="914400" rtl="0" lvl="1">
              <a:buClr>
                <a:srgbClr val="000000"/>
              </a:buClr>
              <a:buSzPct val="43750"/>
              <a:buFont typeface="Courier New"/>
              <a:buChar char="o"/>
            </a:pPr>
            <a:r>
              <a:rPr lang="en_US"/>
              <a:t>node-inspector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US"/>
              <a:t>Functional Testing</a:t>
            </a:r>
          </a:p>
          <a:p>
            <a:pPr indent="-317500" marL="914400" rtl="0" lvl="1">
              <a:buClr>
                <a:srgbClr val="000000"/>
              </a:buClr>
              <a:buSzPct val="43750"/>
              <a:buFont typeface="Courier New"/>
              <a:buChar char="o"/>
            </a:pPr>
            <a:r>
              <a:rPr lang="en_US"/>
              <a:t>Vows - http://vowsjs.org/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87" id="187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UrbanTouch architecture</a:t>
            </a:r>
          </a:p>
        </p:txBody>
      </p:sp>
      <p:sp>
        <p:nvSpPr>
          <p:cNvPr name="Shape 195" id="195"/>
          <p:cNvSpPr txBox="1"/>
          <p:nvPr>
            <p:ph type="body" idx="1"/>
          </p:nvPr>
        </p:nvSpPr>
        <p:spPr>
          <a:xfrm>
            <a:off y="714290" x="26843"/>
            <a:ext cy="6471000" cx="10053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96" id="196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  <p:sp>
        <p:nvSpPr>
          <p:cNvPr name="Shape 197" id="197"/>
          <p:cNvSpPr/>
          <p:nvPr/>
        </p:nvSpPr>
        <p:spPr>
          <a:xfrm>
            <a:off y="694460" x="277812"/>
            <a:ext cy="6448680" cx="9525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 txBox="1"/>
          <p:nvPr>
            <p:ph type="title"/>
          </p:nvPr>
        </p:nvSpPr>
        <p:spPr>
          <a:xfrm>
            <a:off y="71436" x="360362"/>
            <a:ext cy="636586" cx="93487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>
              <a:buNone/>
            </a:pPr>
            <a:r>
              <a:rPr lang="en_US"/>
              <a:t>Agenda</a:t>
            </a:r>
          </a:p>
        </p:txBody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936625" x="360362"/>
            <a:ext cy="5748336" cx="93487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Why move away from LAMP based Magento 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Why Node.js and not Ruby, Python etc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What is Node.js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Developing website in Node.js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Tool Chain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Performance and Scalability</a:t>
            </a:r>
          </a:p>
        </p:txBody>
      </p:sp>
      <p:sp>
        <p:nvSpPr>
          <p:cNvPr name="Shape 42" id="42"/>
          <p:cNvSpPr txBox="1"/>
          <p:nvPr>
            <p:ph type="sldNum" idx="12"/>
          </p:nvPr>
        </p:nvSpPr>
        <p:spPr>
          <a:xfrm>
            <a:off y="6480175" x="9180511"/>
            <a:ext cy="196850" cx="708024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r" marL="0" rtl="0" lv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03" id="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4" id="204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Performance and Scale</a:t>
            </a:r>
          </a:p>
        </p:txBody>
      </p:sp>
      <p:sp>
        <p:nvSpPr>
          <p:cNvPr name="Shape 205" id="205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None/>
            </a:pPr>
            <a:r>
              <a:rPr lang="en_US"/>
              <a:t>Hardware configuration: 3 servers </a:t>
            </a:r>
          </a:p>
          <a:p>
            <a:pPr indent="-317500" marL="9144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1 XL 8 core Linux</a:t>
            </a:r>
          </a:p>
          <a:p>
            <a:pPr indent="-317500" marL="9144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2 L 4 </a:t>
            </a:r>
          </a:p>
          <a:p>
            <a:pPr rtl="0" lvl="0">
              <a:buNone/>
            </a:pPr>
            <a:r>
              <a:rPr lang="en_US"/>
              <a:t>Before Node:</a:t>
            </a:r>
          </a:p>
          <a:p>
            <a:pPr rtl="0" lvl="0">
              <a:buNone/>
            </a:pPr>
            <a:r>
              <a:rPr lang="en_US"/>
              <a:t>	8,000 users per day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After Node:</a:t>
            </a:r>
          </a:p>
          <a:p>
            <a:pPr indent="-298450" marL="457200" rtl="0" lvl="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_US"/>
              <a:t>Scales upto 10X the number.</a:t>
            </a:r>
          </a:p>
          <a:p>
            <a:pPr indent="-298450" marL="457200" rtl="0" lvl="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_US"/>
              <a:t>Easily serving 50,000 urbantouch users load without breaking a sweat.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206" id="206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12" id="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3" id="213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Urbantouch Load Time</a:t>
            </a:r>
          </a:p>
        </p:txBody>
      </p:sp>
      <p:sp>
        <p:nvSpPr>
          <p:cNvPr name="Shape 214" id="214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215" id="215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  <p:sp>
        <p:nvSpPr>
          <p:cNvPr name="Shape 216" id="216"/>
          <p:cNvSpPr/>
          <p:nvPr/>
        </p:nvSpPr>
        <p:spPr>
          <a:xfrm>
            <a:off y="748007" x="527064"/>
            <a:ext cy="6137784" cx="911913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22" id="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3" id="223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/>
        </p:txBody>
      </p:sp>
      <p:sp>
        <p:nvSpPr>
          <p:cNvPr name="Shape 224" id="224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L="27432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
</a:t>
            </a:r>
            <a:r>
              <a:rPr lang="en_US" sz="4800">
                <a:latin typeface="Impact"/>
                <a:ea typeface="Impact"/>
                <a:cs typeface="Impact"/>
                <a:sym typeface="Impact"/>
              </a:rPr>
              <a:t>Thank You...</a:t>
            </a:r>
          </a:p>
          <a:p>
            <a:pPr indent="457200" marL="1371600"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_US" sz="2400"/>
              <a:t>You can find copy of this presentation at</a:t>
            </a:r>
          </a:p>
          <a:p>
            <a:pPr indent="457200" marL="0"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_US" sz="2400"/>
              <a:t>				http://ez2mo.com/nodejs</a:t>
            </a:r>
          </a:p>
          <a:p>
            <a:r>
              <a:t/>
            </a:r>
          </a:p>
          <a:p>
            <a:pPr indent="0" marL="2743200"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_US" sz="4800">
                <a:latin typeface="Impact"/>
                <a:ea typeface="Impact"/>
                <a:cs typeface="Impact"/>
                <a:sym typeface="Impact"/>
              </a:rPr>
              <a:t>Questions?</a:t>
            </a:r>
          </a:p>
          <a:p>
            <a:r>
              <a:t/>
            </a:r>
          </a:p>
          <a:p>
            <a:r>
              <a:t/>
            </a:r>
          </a:p>
          <a:p>
            <a:pPr indent="457200" marL="4114800"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_US" sz="2400"/>
              <a:t>Email: punamdahiya@yahoo.com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mar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	</a:t>
            </a:r>
          </a:p>
        </p:txBody>
      </p:sp>
      <p:sp>
        <p:nvSpPr>
          <p:cNvPr name="Shape 225" id="225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What didn't work with LAMP</a:t>
            </a:r>
          </a:p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 Magento is an ecommerce solution on LAMP stack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Its slow, (6000+ files) and complex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Generic and complicated call stacks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Good for initial site launch in short duration but does not scale for higher load.</a:t>
            </a:r>
          </a:p>
        </p:txBody>
      </p:sp>
      <p:sp>
        <p:nvSpPr>
          <p:cNvPr name="Shape 51" id="51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Why Node.js</a:t>
            </a:r>
          </a:p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Extremely fast, scalable, responsive due to its V8(chrome) underpinnings 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Non-blocking I/O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Javascript on both UI and Server Side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Active and vibrant community with huge library support, vendor neutral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0" id="60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Node.js in Industry</a:t>
            </a:r>
          </a:p>
        </p:txBody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None/>
            </a:pPr>
            <a:r>
              <a:rPr lang="en_US" sz="3600"/>
              <a:t>
</a:t>
            </a:r>
          </a:p>
          <a:p>
            <a:r>
              <a:t/>
            </a:r>
          </a:p>
        </p:txBody>
      </p:sp>
      <p:sp>
        <p:nvSpPr>
          <p:cNvPr name="Shape 69" id="69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25000"/>
              <a:buFont typeface="Arial"/>
              <a:buNone/>
            </a:pPr>
            <a:r>
              <a:rPr lang="en_US"/>
              <a:t> </a:t>
            </a:r>
          </a:p>
        </p:txBody>
      </p:sp>
      <p:sp>
        <p:nvSpPr>
          <p:cNvPr name="Shape 70" id="70"/>
          <p:cNvSpPr/>
          <p:nvPr/>
        </p:nvSpPr>
        <p:spPr>
          <a:xfrm>
            <a:off y="1233633" x="-227578"/>
            <a:ext cy="4765185" cx="103082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rtl="0"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What is Node.js</a:t>
            </a:r>
          </a:p>
        </p:txBody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
</a:t>
            </a:r>
            <a:r>
              <a:rPr lang="en_US" sz="3600"/>
              <a:t>Event-driven I/O framework for the V8 JavaScript engine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Enables Non-Blocking I/O via callbacks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64814"/>
              <a:buFont typeface="Arial"/>
              <a:buChar char="•"/>
            </a:pPr>
            <a:r>
              <a:rPr lang="en_US" sz="3600"/>
              <a:t>Asynchronous programming paradigm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79" id="79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27500"/>
              <a:buFont typeface="Arial"/>
              <a:buNone/>
            </a:pPr>
            <a:r>
              <a:rPr lang="en_US"/>
              <a:t>Installation</a:t>
            </a:r>
          </a:p>
        </p:txBody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-298450" marL="457200" rtl="0" lvl="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_US"/>
              <a:t>Download and install  Node.js</a:t>
            </a:r>
          </a:p>
          <a:p>
            <a:pPr indent="457200" marL="0" rtl="0" lvl="0">
              <a:buNone/>
            </a:pPr>
            <a:r>
              <a:rPr lang="en_US"/>
              <a:t>http://nodejs.org/#download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V8 comes with it</a:t>
            </a:r>
          </a:p>
          <a:p>
            <a:r>
              <a:t/>
            </a:r>
          </a:p>
          <a:p>
            <a:pPr indent="-317500" marL="457200" rtl="0" lvl="0">
              <a:buClr>
                <a:srgbClr val="000000"/>
              </a:buClr>
              <a:buSzPct val="72916"/>
              <a:buFont typeface="Arial"/>
              <a:buChar char="•"/>
            </a:pPr>
            <a:r>
              <a:rPr lang="en_US"/>
              <a:t>Node Package Manager (NPM) - It comes with node. Use NPM to access useful node modules for developing web sites</a:t>
            </a:r>
          </a:p>
          <a:p>
            <a:r>
              <a:t/>
            </a:r>
          </a:p>
          <a:p>
            <a:pPr indent="457200" marL="0" rtl="0" lvl="0">
              <a:buNone/>
            </a:pPr>
            <a:r>
              <a:rPr lang="en_US"/>
              <a:t>http://npmjs.org/doc/README.html</a:t>
            </a:r>
          </a:p>
          <a:p>
            <a:r>
              <a:t/>
            </a:r>
          </a:p>
        </p:txBody>
      </p:sp>
      <p:sp>
        <p:nvSpPr>
          <p:cNvPr name="Shape 88" id="88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 sz="3200"/>
              <a:t>Non-Blocking I/O via callbacks</a:t>
            </a:r>
          </a:p>
        </p:txBody>
      </p:sp>
      <p:sp>
        <p:nvSpPr>
          <p:cNvPr name="Shape 96" id="96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
</a:t>
            </a:r>
          </a:p>
          <a:p>
            <a:pPr indent="0" marL="13716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	setTimeout(function() {</a:t>
            </a:r>
          </a:p>
          <a:p>
            <a:pPr indent="0" marL="13716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		console.log("World");</a:t>
            </a:r>
          </a:p>
          <a:p>
            <a:pPr indent="0" marL="18288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},2000);</a:t>
            </a:r>
          </a:p>
          <a:p>
            <a:r>
              <a:t/>
            </a:r>
          </a:p>
          <a:p>
            <a:pPr indent="0" marL="18288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console.log("Hello");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97" id="97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71436" x="360362"/>
            <a:ext cy="6366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ctr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 sz="3200"/>
              <a:t>Event driven programming on client side</a:t>
            </a:r>
          </a:p>
        </p:txBody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936625" x="360362"/>
            <a:ext cy="5748300" cx="93489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
</a:t>
            </a:r>
          </a:p>
          <a:p>
            <a:pPr indent="0" marL="13716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	$("#myButton").click(function(){</a:t>
            </a:r>
          </a:p>
          <a:p>
            <a:pPr indent="0" marL="13716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  	  	alert("Inside button click");</a:t>
            </a:r>
          </a:p>
          <a:p>
            <a:pPr indent="0" marL="1371600"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_US"/>
              <a:t>  	 });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06" id="106"/>
          <p:cNvSpPr txBox="1"/>
          <p:nvPr>
            <p:ph type="sldNum" idx="12"/>
          </p:nvPr>
        </p:nvSpPr>
        <p:spPr>
          <a:xfrm>
            <a:off y="6480175" x="9180511"/>
            <a:ext cy="196800" cx="7080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