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2" r:id="rId3"/>
    <p:sldId id="257" r:id="rId4"/>
    <p:sldId id="258" r:id="rId5"/>
    <p:sldId id="259" r:id="rId6"/>
    <p:sldId id="260" r:id="rId7"/>
    <p:sldId id="261" r:id="rId8"/>
    <p:sldId id="262" r:id="rId9"/>
    <p:sldId id="264" r:id="rId10"/>
    <p:sldId id="266" r:id="rId11"/>
    <p:sldId id="268" r:id="rId12"/>
    <p:sldId id="270" r:id="rId13"/>
    <p:sldId id="271" r:id="rId14"/>
    <p:sldId id="272" r:id="rId15"/>
    <p:sldId id="273" r:id="rId16"/>
    <p:sldId id="274" r:id="rId17"/>
    <p:sldId id="275" r:id="rId18"/>
    <p:sldId id="276" r:id="rId19"/>
    <p:sldId id="277" r:id="rId20"/>
    <p:sldId id="281" r:id="rId21"/>
    <p:sldId id="278" r:id="rId22"/>
    <p:sldId id="279" r:id="rId23"/>
    <p:sldId id="280"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1828" autoAdjust="0"/>
  </p:normalViewPr>
  <p:slideViewPr>
    <p:cSldViewPr>
      <p:cViewPr varScale="1">
        <p:scale>
          <a:sx n="72" d="100"/>
          <a:sy n="72" d="100"/>
        </p:scale>
        <p:origin x="126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5/29/2023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5/29/2023</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7543800" cy="2532965"/>
          </a:xfrm>
        </p:spPr>
        <p:txBody>
          <a:bodyPr/>
          <a:lstStyle/>
          <a:p>
            <a:br>
              <a:rPr lang="en-US" b="1" dirty="0">
                <a:solidFill>
                  <a:schemeClr val="tx1"/>
                </a:solidFill>
              </a:rPr>
            </a:br>
            <a:r>
              <a:rPr lang="en-US" sz="3200" b="1" u="sng" dirty="0">
                <a:solidFill>
                  <a:srgbClr val="002060"/>
                </a:solidFill>
              </a:rPr>
              <a:t>Project Name</a:t>
            </a:r>
            <a:br>
              <a:rPr lang="en-US" sz="3200" b="1" dirty="0">
                <a:solidFill>
                  <a:schemeClr val="tx1"/>
                </a:solidFill>
              </a:rPr>
            </a:br>
            <a:r>
              <a:rPr lang="en-US" sz="3200" b="1" dirty="0">
                <a:solidFill>
                  <a:srgbClr val="7030A0"/>
                </a:solidFill>
                <a:latin typeface="Imprint MT Shadow" pitchFamily="82" charset="0"/>
              </a:rPr>
              <a:t>Student’s CGPA Calculator Software</a:t>
            </a:r>
            <a:br>
              <a:rPr lang="en-US" b="1" dirty="0">
                <a:solidFill>
                  <a:schemeClr val="tx1"/>
                </a:solidFill>
              </a:rPr>
            </a:br>
            <a:endParaRPr lang="en-US" b="1" dirty="0"/>
          </a:p>
        </p:txBody>
      </p:sp>
      <p:sp>
        <p:nvSpPr>
          <p:cNvPr id="3" name="Subtitle 2"/>
          <p:cNvSpPr>
            <a:spLocks noGrp="1"/>
          </p:cNvSpPr>
          <p:nvPr>
            <p:ph type="subTitle" idx="1"/>
          </p:nvPr>
        </p:nvSpPr>
        <p:spPr>
          <a:xfrm>
            <a:off x="402771" y="3657601"/>
            <a:ext cx="3505200" cy="2586680"/>
          </a:xfrm>
        </p:spPr>
        <p:txBody>
          <a:bodyPr>
            <a:normAutofit/>
          </a:bodyPr>
          <a:lstStyle/>
          <a:p>
            <a:r>
              <a:rPr lang="en-US" sz="1800" b="1" u="sng" dirty="0">
                <a:solidFill>
                  <a:srgbClr val="FF0000"/>
                </a:solidFill>
              </a:rPr>
              <a:t>Team Leader:</a:t>
            </a:r>
          </a:p>
          <a:p>
            <a:r>
              <a:rPr lang="en-US" sz="1800" b="1" dirty="0">
                <a:solidFill>
                  <a:schemeClr val="tx1"/>
                </a:solidFill>
              </a:rPr>
              <a:t>Salman Farsi(1804102)</a:t>
            </a:r>
            <a:endParaRPr lang="en-US" sz="1800" b="1" u="sng" dirty="0">
              <a:solidFill>
                <a:srgbClr val="FF0000"/>
              </a:solidFill>
            </a:endParaRPr>
          </a:p>
          <a:p>
            <a:r>
              <a:rPr lang="en-US" sz="1800" b="1" u="sng" dirty="0">
                <a:solidFill>
                  <a:srgbClr val="FF0000"/>
                </a:solidFill>
              </a:rPr>
              <a:t>Team Members:</a:t>
            </a:r>
          </a:p>
          <a:p>
            <a:pPr lvl="0"/>
            <a:r>
              <a:rPr lang="en-US" sz="1800" b="1" dirty="0">
                <a:solidFill>
                  <a:schemeClr val="tx1"/>
                </a:solidFill>
              </a:rPr>
              <a:t>Mirza Asif </a:t>
            </a:r>
            <a:r>
              <a:rPr lang="en-US" sz="1800" b="1" dirty="0" err="1">
                <a:solidFill>
                  <a:schemeClr val="tx1"/>
                </a:solidFill>
              </a:rPr>
              <a:t>Razoan</a:t>
            </a:r>
            <a:r>
              <a:rPr lang="en-US" sz="1800" b="1" dirty="0">
                <a:solidFill>
                  <a:schemeClr val="tx1"/>
                </a:solidFill>
              </a:rPr>
              <a:t>(1804093)</a:t>
            </a:r>
          </a:p>
          <a:p>
            <a:pPr lvl="0"/>
            <a:r>
              <a:rPr lang="en-US" sz="1800" b="1" dirty="0">
                <a:solidFill>
                  <a:schemeClr val="tx1"/>
                </a:solidFill>
              </a:rPr>
              <a:t>Arat </a:t>
            </a:r>
            <a:r>
              <a:rPr lang="en-US" sz="1800" b="1" dirty="0" err="1">
                <a:solidFill>
                  <a:schemeClr val="tx1"/>
                </a:solidFill>
              </a:rPr>
              <a:t>Ibne</a:t>
            </a:r>
            <a:r>
              <a:rPr lang="en-US" sz="1800" b="1" dirty="0">
                <a:solidFill>
                  <a:schemeClr val="tx1"/>
                </a:solidFill>
              </a:rPr>
              <a:t> </a:t>
            </a:r>
            <a:r>
              <a:rPr lang="en-US" sz="1800" b="1" dirty="0" err="1">
                <a:solidFill>
                  <a:schemeClr val="tx1"/>
                </a:solidFill>
              </a:rPr>
              <a:t>Golam</a:t>
            </a:r>
            <a:r>
              <a:rPr lang="en-US" sz="1800" b="1" dirty="0">
                <a:solidFill>
                  <a:schemeClr val="tx1"/>
                </a:solidFill>
              </a:rPr>
              <a:t> </a:t>
            </a:r>
            <a:r>
              <a:rPr lang="en-US" sz="1800" b="1" dirty="0" err="1">
                <a:solidFill>
                  <a:schemeClr val="tx1"/>
                </a:solidFill>
              </a:rPr>
              <a:t>Mowla</a:t>
            </a:r>
            <a:r>
              <a:rPr lang="en-US" sz="1800" b="1" dirty="0">
                <a:solidFill>
                  <a:schemeClr val="tx1"/>
                </a:solidFill>
              </a:rPr>
              <a:t>(1804117)</a:t>
            </a:r>
          </a:p>
          <a:p>
            <a:pPr lvl="0"/>
            <a:r>
              <a:rPr lang="en-US" sz="1800" b="1" dirty="0" err="1">
                <a:solidFill>
                  <a:schemeClr val="tx1"/>
                </a:solidFill>
              </a:rPr>
              <a:t>Riad</a:t>
            </a:r>
            <a:r>
              <a:rPr lang="en-US" sz="1800" b="1" dirty="0">
                <a:solidFill>
                  <a:schemeClr val="tx1"/>
                </a:solidFill>
              </a:rPr>
              <a:t> </a:t>
            </a:r>
            <a:r>
              <a:rPr lang="en-US" sz="1800" b="1" dirty="0" err="1">
                <a:solidFill>
                  <a:schemeClr val="tx1"/>
                </a:solidFill>
              </a:rPr>
              <a:t>Hossain</a:t>
            </a:r>
            <a:r>
              <a:rPr lang="en-US" sz="1800" b="1" dirty="0">
                <a:solidFill>
                  <a:schemeClr val="tx1"/>
                </a:solidFill>
              </a:rPr>
              <a:t> (1804071)</a:t>
            </a:r>
          </a:p>
          <a:p>
            <a:pPr lvl="0"/>
            <a:endParaRPr lang="en-US" sz="1800" b="1" dirty="0">
              <a:solidFill>
                <a:schemeClr val="tx1"/>
              </a:solidFill>
            </a:endParaRPr>
          </a:p>
          <a:p>
            <a:pPr lvl="0"/>
            <a:endParaRPr lang="en-US" sz="1800" b="1" dirty="0">
              <a:solidFill>
                <a:schemeClr val="tx1"/>
              </a:solidFill>
            </a:endParaRPr>
          </a:p>
          <a:p>
            <a:pPr lvl="0"/>
            <a:endParaRPr lang="en-US" sz="1800" b="1" dirty="0">
              <a:solidFill>
                <a:schemeClr val="tx1"/>
              </a:solidFill>
            </a:endParaRPr>
          </a:p>
          <a:p>
            <a:endParaRPr lang="en-US" sz="1800" dirty="0">
              <a:solidFill>
                <a:schemeClr val="tx1"/>
              </a:solidFill>
            </a:endParaRPr>
          </a:p>
        </p:txBody>
      </p:sp>
      <p:sp>
        <p:nvSpPr>
          <p:cNvPr id="4" name="TextBox 3"/>
          <p:cNvSpPr txBox="1"/>
          <p:nvPr/>
        </p:nvSpPr>
        <p:spPr>
          <a:xfrm>
            <a:off x="5638800" y="3429000"/>
            <a:ext cx="2569551" cy="4524315"/>
          </a:xfrm>
          <a:prstGeom prst="rect">
            <a:avLst/>
          </a:prstGeom>
          <a:noFill/>
        </p:spPr>
        <p:txBody>
          <a:bodyPr wrap="square" rtlCol="0">
            <a:spAutoFit/>
          </a:bodyPr>
          <a:lstStyle/>
          <a:p>
            <a:endParaRPr lang="en-US" b="1" dirty="0"/>
          </a:p>
          <a:p>
            <a:r>
              <a:rPr lang="en-US" b="1" u="sng" dirty="0">
                <a:solidFill>
                  <a:srgbClr val="FF0000"/>
                </a:solidFill>
              </a:rPr>
              <a:t>Supervised By :</a:t>
            </a:r>
          </a:p>
          <a:p>
            <a:endParaRPr lang="en-US" dirty="0"/>
          </a:p>
          <a:p>
            <a:r>
              <a:rPr lang="en-US" b="1" dirty="0"/>
              <a:t>Md. </a:t>
            </a:r>
            <a:r>
              <a:rPr lang="en-US" b="1" dirty="0" err="1"/>
              <a:t>Mynul</a:t>
            </a:r>
            <a:r>
              <a:rPr lang="en-US" b="1" dirty="0"/>
              <a:t> </a:t>
            </a:r>
            <a:r>
              <a:rPr lang="en-US" b="1" dirty="0" err="1"/>
              <a:t>Hasan</a:t>
            </a:r>
            <a:endParaRPr lang="en-US" b="1" dirty="0"/>
          </a:p>
          <a:p>
            <a:r>
              <a:rPr lang="en-US" b="1" dirty="0"/>
              <a:t>Assistant Professor</a:t>
            </a:r>
          </a:p>
          <a:p>
            <a:r>
              <a:rPr lang="en-US" b="1" dirty="0"/>
              <a:t>Department of CSE, CUET</a:t>
            </a:r>
          </a:p>
          <a:p>
            <a:r>
              <a:rPr lang="en-US" b="1" dirty="0"/>
              <a:t>	&amp;</a:t>
            </a:r>
            <a:endParaRPr lang="en-US" dirty="0"/>
          </a:p>
          <a:p>
            <a:r>
              <a:rPr lang="en-US" b="1" dirty="0" err="1"/>
              <a:t>Animesh</a:t>
            </a:r>
            <a:r>
              <a:rPr lang="en-US" b="1" dirty="0"/>
              <a:t> Chandra Roy</a:t>
            </a:r>
            <a:endParaRPr lang="en-US" dirty="0"/>
          </a:p>
          <a:p>
            <a:r>
              <a:rPr lang="en-US" b="1" dirty="0"/>
              <a:t>Assistant Professor</a:t>
            </a:r>
            <a:endParaRPr lang="en-US" dirty="0"/>
          </a:p>
          <a:p>
            <a:r>
              <a:rPr lang="en-US" b="1" dirty="0"/>
              <a:t>Department of CSE, CUET                 </a:t>
            </a:r>
            <a:endParaRPr lang="en-US" dirty="0"/>
          </a:p>
          <a:p>
            <a:r>
              <a:rPr lang="en-US" b="1" dirty="0"/>
              <a:t>                                                 </a:t>
            </a:r>
            <a:endParaRPr lang="en-US" dirty="0"/>
          </a:p>
          <a:p>
            <a:br>
              <a:rPr lang="en-US" dirty="0"/>
            </a:br>
            <a:endParaRPr lang="en-US"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743200"/>
            <a:ext cx="1456798" cy="15670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1000" y="1923143"/>
            <a:ext cx="4580998" cy="646331"/>
          </a:xfrm>
          <a:prstGeom prst="rect">
            <a:avLst/>
          </a:prstGeom>
          <a:noFill/>
        </p:spPr>
        <p:txBody>
          <a:bodyPr wrap="none" rtlCol="0">
            <a:spAutoFit/>
          </a:bodyPr>
          <a:lstStyle/>
          <a:p>
            <a:r>
              <a:rPr lang="en-US" b="1" dirty="0"/>
              <a:t>Course Title: Software Development with Java</a:t>
            </a:r>
          </a:p>
          <a:p>
            <a:r>
              <a:rPr lang="en-US" b="1" dirty="0"/>
              <a:t>Course Code: CSE-200</a:t>
            </a:r>
          </a:p>
        </p:txBody>
      </p:sp>
      <p:sp>
        <p:nvSpPr>
          <p:cNvPr id="7" name="Rectangle 6"/>
          <p:cNvSpPr/>
          <p:nvPr/>
        </p:nvSpPr>
        <p:spPr>
          <a:xfrm>
            <a:off x="1" y="457200"/>
            <a:ext cx="8527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79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782762"/>
          </a:xfrm>
        </p:spPr>
        <p:txBody>
          <a:bodyPr/>
          <a:lstStyle/>
          <a:p>
            <a:pPr lvl="0"/>
            <a:r>
              <a:rPr lang="en-US" sz="2000" b="1" u="sng" dirty="0">
                <a:solidFill>
                  <a:srgbClr val="7030A0"/>
                </a:solidFill>
              </a:rPr>
              <a:t>About:</a:t>
            </a:r>
            <a:r>
              <a:rPr lang="en-US" sz="2000" dirty="0">
                <a:solidFill>
                  <a:srgbClr val="7030A0"/>
                </a:solidFill>
              </a:rPr>
              <a:t> </a:t>
            </a:r>
            <a:r>
              <a:rPr lang="en-US" sz="2000" dirty="0">
                <a:solidFill>
                  <a:schemeClr val="tx1"/>
                </a:solidFill>
              </a:rPr>
              <a:t>This </a:t>
            </a:r>
            <a:r>
              <a:rPr lang="en-US" sz="2000" dirty="0" err="1">
                <a:solidFill>
                  <a:schemeClr val="tx1"/>
                </a:solidFill>
              </a:rPr>
              <a:t>JPanel</a:t>
            </a:r>
            <a:r>
              <a:rPr lang="en-US" sz="2000" dirty="0">
                <a:solidFill>
                  <a:schemeClr val="tx1"/>
                </a:solidFill>
              </a:rPr>
              <a:t> describes about the software and the description of backend team.</a:t>
            </a:r>
            <a:br>
              <a:rPr lang="en-US" sz="2000" dirty="0">
                <a:solidFill>
                  <a:schemeClr val="tx1"/>
                </a:solidFill>
              </a:rPr>
            </a:br>
            <a:br>
              <a:rPr lang="en-US" sz="2000" dirty="0">
                <a:solidFill>
                  <a:schemeClr val="tx1"/>
                </a:solidFill>
              </a:rPr>
            </a:br>
            <a:r>
              <a:rPr lang="en-US" sz="2000" b="1" u="sng" dirty="0">
                <a:solidFill>
                  <a:srgbClr val="7030A0"/>
                </a:solidFill>
              </a:rPr>
              <a:t>Help:</a:t>
            </a:r>
            <a:r>
              <a:rPr lang="en-US" sz="2000" dirty="0">
                <a:solidFill>
                  <a:srgbClr val="7030A0"/>
                </a:solidFill>
              </a:rPr>
              <a:t> </a:t>
            </a:r>
            <a:r>
              <a:rPr lang="en-US" sz="2000" dirty="0">
                <a:solidFill>
                  <a:schemeClr val="tx1"/>
                </a:solidFill>
              </a:rPr>
              <a:t>This is final </a:t>
            </a:r>
            <a:r>
              <a:rPr lang="en-US" sz="2000" dirty="0" err="1">
                <a:solidFill>
                  <a:schemeClr val="tx1"/>
                </a:solidFill>
              </a:rPr>
              <a:t>Jpanel</a:t>
            </a:r>
            <a:r>
              <a:rPr lang="en-US" sz="2000" dirty="0">
                <a:solidFill>
                  <a:schemeClr val="tx1"/>
                </a:solidFill>
              </a:rPr>
              <a:t> in this page which is designed to help the user by giving them the step to calculate their CGPA.</a:t>
            </a:r>
            <a:br>
              <a:rPr lang="en-US" sz="2000" dirty="0">
                <a:solidFill>
                  <a:schemeClr val="tx1"/>
                </a:solidFill>
              </a:rPr>
            </a:br>
            <a:endParaRPr lang="en-US" sz="2000" dirty="0">
              <a:solidFill>
                <a:schemeClr val="tx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2133600"/>
            <a:ext cx="4267200" cy="4419600"/>
          </a:xfrm>
          <a:prstGeom prst="rect">
            <a:avLst/>
          </a:prstGeom>
        </p:spPr>
      </p:pic>
      <p:pic>
        <p:nvPicPr>
          <p:cNvPr id="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4343400" y="2133600"/>
            <a:ext cx="4038600" cy="4419600"/>
          </a:xfrm>
          <a:prstGeom prst="rect">
            <a:avLst/>
          </a:prstGeom>
        </p:spPr>
      </p:pic>
    </p:spTree>
    <p:extLst>
      <p:ext uri="{BB962C8B-B14F-4D97-AF65-F5344CB8AC3E}">
        <p14:creationId xmlns:p14="http://schemas.microsoft.com/office/powerpoint/2010/main" val="222007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858962"/>
          </a:xfrm>
        </p:spPr>
        <p:txBody>
          <a:bodyPr/>
          <a:lstStyle/>
          <a:p>
            <a:r>
              <a:rPr lang="en-US" sz="2000" b="1" u="sng" dirty="0">
                <a:solidFill>
                  <a:srgbClr val="7030A0"/>
                </a:solidFill>
              </a:rPr>
              <a:t>Log In:</a:t>
            </a:r>
            <a:r>
              <a:rPr lang="en-US" sz="2000" dirty="0">
                <a:solidFill>
                  <a:srgbClr val="7030A0"/>
                </a:solidFill>
              </a:rPr>
              <a:t> </a:t>
            </a:r>
            <a:r>
              <a:rPr lang="en-US" sz="1600" dirty="0">
                <a:solidFill>
                  <a:schemeClr val="tx1"/>
                </a:solidFill>
              </a:rPr>
              <a:t>A user can log in to the software by giving the username or email along with the password. So for username and password we used two text fields. One confirmation </a:t>
            </a:r>
            <a:r>
              <a:rPr lang="en-US" sz="1600" b="1" dirty="0">
                <a:solidFill>
                  <a:schemeClr val="tx1"/>
                </a:solidFill>
              </a:rPr>
              <a:t>button</a:t>
            </a:r>
            <a:r>
              <a:rPr lang="en-US" sz="1600" dirty="0">
                <a:solidFill>
                  <a:schemeClr val="tx1"/>
                </a:solidFill>
              </a:rPr>
              <a:t> named </a:t>
            </a:r>
            <a:r>
              <a:rPr lang="en-US" sz="1600" b="1" dirty="0">
                <a:solidFill>
                  <a:schemeClr val="tx1"/>
                </a:solidFill>
              </a:rPr>
              <a:t>‘next’</a:t>
            </a:r>
            <a:r>
              <a:rPr lang="en-US" sz="1600" dirty="0">
                <a:solidFill>
                  <a:schemeClr val="tx1"/>
                </a:solidFill>
              </a:rPr>
              <a:t> and</a:t>
            </a:r>
            <a:br>
              <a:rPr lang="en-US" sz="1600" dirty="0">
                <a:solidFill>
                  <a:schemeClr val="tx1"/>
                </a:solidFill>
              </a:rPr>
            </a:br>
            <a:r>
              <a:rPr lang="en-US" sz="1600" dirty="0">
                <a:solidFill>
                  <a:schemeClr val="tx1"/>
                </a:solidFill>
              </a:rPr>
              <a:t>another </a:t>
            </a:r>
            <a:r>
              <a:rPr lang="en-US" sz="1600" b="1" dirty="0">
                <a:solidFill>
                  <a:schemeClr val="tx1"/>
                </a:solidFill>
              </a:rPr>
              <a:t>‘back’ button </a:t>
            </a:r>
            <a:r>
              <a:rPr lang="en-US" sz="1600" dirty="0">
                <a:solidFill>
                  <a:schemeClr val="tx1"/>
                </a:solidFill>
              </a:rPr>
              <a:t>is used to go to the previous page. </a:t>
            </a:r>
            <a:br>
              <a:rPr lang="en-US" sz="1600" dirty="0">
                <a:solidFill>
                  <a:schemeClr val="tx1"/>
                </a:solidFill>
              </a:rPr>
            </a:br>
            <a:r>
              <a:rPr lang="en-US" sz="1800" b="1" u="sng" dirty="0">
                <a:solidFill>
                  <a:srgbClr val="7030A0"/>
                </a:solidFill>
              </a:rPr>
              <a:t>Sign Up:</a:t>
            </a:r>
            <a:r>
              <a:rPr lang="en-US" sz="1800" dirty="0">
                <a:solidFill>
                  <a:srgbClr val="7030A0"/>
                </a:solidFill>
              </a:rPr>
              <a:t> </a:t>
            </a:r>
            <a:r>
              <a:rPr lang="en-US" sz="1600" dirty="0">
                <a:solidFill>
                  <a:schemeClr val="tx1"/>
                </a:solidFill>
              </a:rPr>
              <a:t>If a user don’t have an account, then he/she have to sign up into the software. Giving the required information a user can complete the registration or sign up part.  For this ,We  use different  type of  swing components.’ </a:t>
            </a:r>
            <a:r>
              <a:rPr lang="en-US" sz="1600" b="1" dirty="0">
                <a:solidFill>
                  <a:schemeClr val="tx1"/>
                </a:solidFill>
              </a:rPr>
              <a:t>Erase All’ button</a:t>
            </a:r>
            <a:r>
              <a:rPr lang="en-US" sz="1600" dirty="0">
                <a:solidFill>
                  <a:schemeClr val="tx1"/>
                </a:solidFill>
              </a:rPr>
              <a:t> is used to erase all the information provided.</a:t>
            </a:r>
            <a:br>
              <a:rPr lang="en-US" sz="1600" dirty="0">
                <a:solidFill>
                  <a:schemeClr val="tx1"/>
                </a:solidFill>
              </a:rPr>
            </a:br>
            <a:br>
              <a:rPr lang="en-US" sz="1600" dirty="0">
                <a:solidFill>
                  <a:schemeClr val="tx1"/>
                </a:solidFill>
              </a:rPr>
            </a:br>
            <a:endParaRPr lang="en-US" sz="1600" dirty="0">
              <a:solidFill>
                <a:schemeClr val="tx1"/>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 y="2514600"/>
            <a:ext cx="3238500" cy="3200400"/>
          </a:xfrm>
          <a:prstGeom prst="rect">
            <a:avLst/>
          </a:prstGeom>
        </p:spPr>
      </p:pic>
      <p:pic>
        <p:nvPicPr>
          <p:cNvPr id="5" name="Content Placeholder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52800" y="1981200"/>
            <a:ext cx="5105400" cy="4419600"/>
          </a:xfrm>
          <a:prstGeom prst="rect">
            <a:avLst/>
          </a:prstGeom>
        </p:spPr>
      </p:pic>
    </p:spTree>
    <p:extLst>
      <p:ext uri="{BB962C8B-B14F-4D97-AF65-F5344CB8AC3E}">
        <p14:creationId xmlns:p14="http://schemas.microsoft.com/office/powerpoint/2010/main" val="386682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92D050"/>
                </a:solidFill>
              </a:rPr>
              <a:t>Swing Components</a:t>
            </a:r>
          </a:p>
        </p:txBody>
      </p:sp>
      <p:sp>
        <p:nvSpPr>
          <p:cNvPr id="3" name="Content Placeholder 2"/>
          <p:cNvSpPr>
            <a:spLocks noGrp="1"/>
          </p:cNvSpPr>
          <p:nvPr>
            <p:ph idx="1"/>
          </p:nvPr>
        </p:nvSpPr>
        <p:spPr/>
        <p:txBody>
          <a:bodyPr/>
          <a:lstStyle/>
          <a:p>
            <a:r>
              <a:rPr lang="en-US" sz="2000" b="1" dirty="0" err="1">
                <a:solidFill>
                  <a:srgbClr val="00B0F0"/>
                </a:solidFill>
              </a:rPr>
              <a:t>javax.swing.JTextField</a:t>
            </a:r>
            <a:r>
              <a:rPr lang="en-US" sz="2000" b="1" dirty="0">
                <a:solidFill>
                  <a:srgbClr val="00B0F0"/>
                </a:solidFill>
              </a:rPr>
              <a:t> : </a:t>
            </a:r>
            <a:r>
              <a:rPr lang="en-US" sz="2000" b="1" dirty="0"/>
              <a:t>Name, First Name, Last Name, Student ID, Phone, Email</a:t>
            </a:r>
            <a:endParaRPr lang="en-US" sz="2000" dirty="0"/>
          </a:p>
          <a:p>
            <a:r>
              <a:rPr lang="en-US" sz="2000" b="1" dirty="0" err="1">
                <a:solidFill>
                  <a:srgbClr val="00B0F0"/>
                </a:solidFill>
              </a:rPr>
              <a:t>javax.swing.JComboBox</a:t>
            </a:r>
            <a:r>
              <a:rPr lang="en-US" sz="2000" b="1" dirty="0">
                <a:solidFill>
                  <a:srgbClr val="00B0F0"/>
                </a:solidFill>
              </a:rPr>
              <a:t> :</a:t>
            </a:r>
            <a:r>
              <a:rPr lang="en-US" sz="2000" dirty="0">
                <a:solidFill>
                  <a:srgbClr val="00B0F0"/>
                </a:solidFill>
              </a:rPr>
              <a:t>  </a:t>
            </a:r>
            <a:r>
              <a:rPr lang="en-US" sz="2000" b="1" dirty="0"/>
              <a:t>Department, Level</a:t>
            </a:r>
            <a:endParaRPr lang="en-US" sz="2000" dirty="0"/>
          </a:p>
          <a:p>
            <a:r>
              <a:rPr lang="en-US" sz="2000" b="1" dirty="0" err="1">
                <a:solidFill>
                  <a:srgbClr val="00B0F0"/>
                </a:solidFill>
              </a:rPr>
              <a:t>javax.swing.JSpinner</a:t>
            </a:r>
            <a:r>
              <a:rPr lang="en-US" sz="2000" b="1" dirty="0">
                <a:solidFill>
                  <a:srgbClr val="00B0F0"/>
                </a:solidFill>
              </a:rPr>
              <a:t> :</a:t>
            </a:r>
            <a:r>
              <a:rPr lang="en-US" sz="2000" dirty="0">
                <a:solidFill>
                  <a:srgbClr val="00B0F0"/>
                </a:solidFill>
              </a:rPr>
              <a:t> </a:t>
            </a:r>
            <a:r>
              <a:rPr lang="en-US" sz="2000" b="1" dirty="0"/>
              <a:t>Term</a:t>
            </a:r>
            <a:r>
              <a:rPr lang="en-US" sz="2000" dirty="0"/>
              <a:t> </a:t>
            </a:r>
          </a:p>
          <a:p>
            <a:r>
              <a:rPr lang="en-US" sz="2000" b="1" dirty="0" err="1">
                <a:solidFill>
                  <a:srgbClr val="00B0F0"/>
                </a:solidFill>
              </a:rPr>
              <a:t>javax.swing.JCalendar</a:t>
            </a:r>
            <a:r>
              <a:rPr lang="en-US" sz="2000" b="1" dirty="0">
                <a:solidFill>
                  <a:srgbClr val="00B0F0"/>
                </a:solidFill>
              </a:rPr>
              <a:t> :</a:t>
            </a:r>
            <a:r>
              <a:rPr lang="en-US" sz="2000" dirty="0">
                <a:solidFill>
                  <a:srgbClr val="00B0F0"/>
                </a:solidFill>
              </a:rPr>
              <a:t> </a:t>
            </a:r>
            <a:r>
              <a:rPr lang="en-US" sz="2000" b="1" dirty="0"/>
              <a:t>Date of Birth</a:t>
            </a:r>
            <a:endParaRPr lang="en-US" sz="2000" dirty="0"/>
          </a:p>
          <a:p>
            <a:r>
              <a:rPr lang="en-US" sz="2000" b="1" dirty="0" err="1">
                <a:solidFill>
                  <a:srgbClr val="00B0F0"/>
                </a:solidFill>
              </a:rPr>
              <a:t>javax.swing.JRadioButton</a:t>
            </a:r>
            <a:r>
              <a:rPr lang="en-US" sz="2000" b="1" dirty="0">
                <a:solidFill>
                  <a:srgbClr val="00B0F0"/>
                </a:solidFill>
              </a:rPr>
              <a:t> :</a:t>
            </a:r>
            <a:r>
              <a:rPr lang="en-US" sz="2000" dirty="0">
                <a:solidFill>
                  <a:srgbClr val="00B0F0"/>
                </a:solidFill>
              </a:rPr>
              <a:t> </a:t>
            </a:r>
            <a:r>
              <a:rPr lang="en-US" sz="2000" b="1" dirty="0"/>
              <a:t>Gender</a:t>
            </a:r>
            <a:endParaRPr lang="en-US" sz="2000" dirty="0"/>
          </a:p>
          <a:p>
            <a:r>
              <a:rPr lang="en-US" sz="2000" b="1" dirty="0" err="1">
                <a:solidFill>
                  <a:srgbClr val="00B0F0"/>
                </a:solidFill>
              </a:rPr>
              <a:t>javax.swing.JCheckbox</a:t>
            </a:r>
            <a:r>
              <a:rPr lang="en-US" sz="2000" b="1" dirty="0">
                <a:solidFill>
                  <a:srgbClr val="00B0F0"/>
                </a:solidFill>
              </a:rPr>
              <a:t> :</a:t>
            </a:r>
            <a:r>
              <a:rPr lang="en-US" sz="2000" dirty="0">
                <a:solidFill>
                  <a:srgbClr val="00B0F0"/>
                </a:solidFill>
              </a:rPr>
              <a:t> </a:t>
            </a:r>
            <a:r>
              <a:rPr lang="en-US" sz="2000" b="1" dirty="0"/>
              <a:t>Programming Skills</a:t>
            </a:r>
            <a:endParaRPr lang="en-US" sz="2000" dirty="0"/>
          </a:p>
          <a:p>
            <a:r>
              <a:rPr lang="en-US" sz="2000" b="1" dirty="0" err="1">
                <a:solidFill>
                  <a:srgbClr val="00B0F0"/>
                </a:solidFill>
              </a:rPr>
              <a:t>javax.swing.JPasswordField</a:t>
            </a:r>
            <a:r>
              <a:rPr lang="en-US" sz="2000" b="1" dirty="0">
                <a:solidFill>
                  <a:srgbClr val="00B0F0"/>
                </a:solidFill>
              </a:rPr>
              <a:t> :</a:t>
            </a:r>
            <a:r>
              <a:rPr lang="en-US" sz="2000" dirty="0">
                <a:solidFill>
                  <a:srgbClr val="00B0F0"/>
                </a:solidFill>
              </a:rPr>
              <a:t> </a:t>
            </a:r>
            <a:r>
              <a:rPr lang="en-US" sz="2000" b="1" dirty="0"/>
              <a:t>Password and Confirm Password</a:t>
            </a:r>
            <a:endParaRPr lang="en-US" sz="2000" dirty="0"/>
          </a:p>
          <a:p>
            <a:r>
              <a:rPr lang="en-US" sz="2000" b="1" dirty="0" err="1">
                <a:solidFill>
                  <a:srgbClr val="00B0F0"/>
                </a:solidFill>
              </a:rPr>
              <a:t>javax.swing.JSeparator</a:t>
            </a:r>
            <a:r>
              <a:rPr lang="en-US" sz="2000" b="1" dirty="0">
                <a:solidFill>
                  <a:srgbClr val="00B0F0"/>
                </a:solidFill>
              </a:rPr>
              <a:t> : </a:t>
            </a:r>
            <a:r>
              <a:rPr lang="en-US" sz="2000" b="1" dirty="0"/>
              <a:t>To separate the heading and input field</a:t>
            </a:r>
            <a:endParaRPr lang="en-US" sz="2000" dirty="0"/>
          </a:p>
          <a:p>
            <a:endParaRPr lang="en-US" dirty="0"/>
          </a:p>
        </p:txBody>
      </p:sp>
    </p:spTree>
    <p:extLst>
      <p:ext uri="{BB962C8B-B14F-4D97-AF65-F5344CB8AC3E}">
        <p14:creationId xmlns:p14="http://schemas.microsoft.com/office/powerpoint/2010/main" val="321777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solidFill>
                  <a:srgbClr val="00B050"/>
                </a:solidFill>
              </a:rPr>
              <a:t>Dialogue Box</a:t>
            </a:r>
            <a:br>
              <a:rPr lang="en-US" sz="2000" dirty="0"/>
            </a:br>
            <a:r>
              <a:rPr lang="en-US" sz="2000" dirty="0"/>
              <a:t>If any information is </a:t>
            </a:r>
            <a:r>
              <a:rPr lang="en-US" sz="2000" b="1" dirty="0"/>
              <a:t>missing</a:t>
            </a:r>
            <a:r>
              <a:rPr lang="en-US" sz="2000" dirty="0"/>
              <a:t> then a Dialogue Box will show error message that we didn’t give input to a text field. </a:t>
            </a:r>
            <a:br>
              <a:rPr lang="en-US" sz="2000" dirty="0"/>
            </a:br>
            <a:endParaRPr lang="en-US" sz="20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8955" y="1600200"/>
            <a:ext cx="7176490" cy="4800600"/>
          </a:xfrm>
          <a:prstGeom prst="rect">
            <a:avLst/>
          </a:prstGeom>
        </p:spPr>
      </p:pic>
    </p:spTree>
    <p:extLst>
      <p:ext uri="{BB962C8B-B14F-4D97-AF65-F5344CB8AC3E}">
        <p14:creationId xmlns:p14="http://schemas.microsoft.com/office/powerpoint/2010/main" val="272384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solidFill>
                  <a:srgbClr val="00B050"/>
                </a:solidFill>
              </a:rPr>
              <a:t>Input:</a:t>
            </a:r>
            <a:r>
              <a:rPr lang="en-US" sz="2800" dirty="0">
                <a:solidFill>
                  <a:srgbClr val="00B050"/>
                </a:solidFill>
              </a:rPr>
              <a:t> </a:t>
            </a:r>
            <a:r>
              <a:rPr lang="en-US" sz="1800" dirty="0"/>
              <a:t>in the input page we have used two separate</a:t>
            </a:r>
            <a:r>
              <a:rPr lang="en-US" sz="1800" b="1" dirty="0"/>
              <a:t> </a:t>
            </a:r>
            <a:r>
              <a:rPr lang="en-US" sz="1800" b="1" dirty="0" err="1"/>
              <a:t>jpanel</a:t>
            </a:r>
            <a:r>
              <a:rPr lang="en-US" sz="1800" dirty="0"/>
              <a:t> in one </a:t>
            </a:r>
            <a:r>
              <a:rPr lang="en-US" sz="1800" b="1" dirty="0" err="1"/>
              <a:t>jframe</a:t>
            </a:r>
            <a:r>
              <a:rPr lang="en-US" sz="1800" dirty="0"/>
              <a:t> . One</a:t>
            </a:r>
            <a:r>
              <a:rPr lang="en-US" sz="1800" b="1" dirty="0"/>
              <a:t> </a:t>
            </a:r>
            <a:r>
              <a:rPr lang="en-US" sz="1800" b="1" dirty="0" err="1"/>
              <a:t>jpanel</a:t>
            </a:r>
            <a:r>
              <a:rPr lang="en-US" sz="1800" dirty="0"/>
              <a:t> is for taking input for theory courses and another </a:t>
            </a:r>
            <a:r>
              <a:rPr lang="en-US" sz="1800" b="1" dirty="0" err="1"/>
              <a:t>jpanel</a:t>
            </a:r>
            <a:r>
              <a:rPr lang="en-US" sz="1800" dirty="0"/>
              <a:t> is for used for taking input for sessional courses. User  will choose course name from the </a:t>
            </a:r>
            <a:r>
              <a:rPr lang="en-US" sz="1800" b="1" dirty="0"/>
              <a:t>course name</a:t>
            </a:r>
            <a:r>
              <a:rPr lang="en-US" sz="1800" dirty="0"/>
              <a:t> </a:t>
            </a:r>
            <a:r>
              <a:rPr lang="en-US" sz="1800" b="1" dirty="0"/>
              <a:t>combo box</a:t>
            </a:r>
            <a:r>
              <a:rPr lang="en-US" sz="1800" dirty="0"/>
              <a:t> as well as </a:t>
            </a:r>
            <a:r>
              <a:rPr lang="en-US" sz="1800" b="1" dirty="0"/>
              <a:t>credit</a:t>
            </a:r>
            <a:r>
              <a:rPr lang="en-US" sz="1800" dirty="0"/>
              <a:t> . This procedure is followed for both theory and sessional. </a:t>
            </a:r>
            <a:br>
              <a:rPr lang="en-US" sz="1800" dirty="0"/>
            </a:br>
            <a:endParaRPr lang="en-US" sz="1800" dirty="0"/>
          </a:p>
        </p:txBody>
      </p:sp>
      <p:pic>
        <p:nvPicPr>
          <p:cNvPr id="6" name="Content Placeholder 5"/>
          <p:cNvPicPr>
            <a:picLocks noGrp="1" noChangeAspect="1"/>
          </p:cNvPicPr>
          <p:nvPr>
            <p:ph idx="1"/>
          </p:nvPr>
        </p:nvPicPr>
        <p:blipFill>
          <a:blip r:embed="rId2"/>
          <a:stretch>
            <a:fillRect/>
          </a:stretch>
        </p:blipFill>
        <p:spPr>
          <a:xfrm>
            <a:off x="533400" y="1700212"/>
            <a:ext cx="7467599" cy="4776788"/>
          </a:xfrm>
          <a:prstGeom prst="rect">
            <a:avLst/>
          </a:prstGeom>
        </p:spPr>
      </p:pic>
    </p:spTree>
    <p:extLst>
      <p:ext uri="{BB962C8B-B14F-4D97-AF65-F5344CB8AC3E}">
        <p14:creationId xmlns:p14="http://schemas.microsoft.com/office/powerpoint/2010/main" val="43478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solidFill>
                  <a:srgbClr val="0070C0"/>
                </a:solidFill>
              </a:rPr>
              <a:t>Swing Components</a:t>
            </a:r>
            <a:br>
              <a:rPr lang="en-US" sz="2800" dirty="0">
                <a:solidFill>
                  <a:srgbClr val="0070C0"/>
                </a:solidFill>
              </a:rPr>
            </a:br>
            <a:endParaRPr lang="en-US" sz="2800" dirty="0">
              <a:solidFill>
                <a:srgbClr val="0070C0"/>
              </a:solidFill>
            </a:endParaRPr>
          </a:p>
        </p:txBody>
      </p:sp>
      <p:sp>
        <p:nvSpPr>
          <p:cNvPr id="3" name="Content Placeholder 2"/>
          <p:cNvSpPr>
            <a:spLocks noGrp="1"/>
          </p:cNvSpPr>
          <p:nvPr>
            <p:ph idx="1"/>
          </p:nvPr>
        </p:nvSpPr>
        <p:spPr/>
        <p:txBody>
          <a:bodyPr/>
          <a:lstStyle/>
          <a:p>
            <a:r>
              <a:rPr lang="en-US" b="1" dirty="0" err="1">
                <a:solidFill>
                  <a:srgbClr val="00B050"/>
                </a:solidFill>
              </a:rPr>
              <a:t>javax.swing.JComboBox</a:t>
            </a:r>
            <a:r>
              <a:rPr lang="en-US" b="1" dirty="0">
                <a:solidFill>
                  <a:srgbClr val="00B050"/>
                </a:solidFill>
              </a:rPr>
              <a:t> :</a:t>
            </a:r>
            <a:r>
              <a:rPr lang="en-US" dirty="0">
                <a:solidFill>
                  <a:srgbClr val="00B050"/>
                </a:solidFill>
              </a:rPr>
              <a:t> </a:t>
            </a:r>
            <a:r>
              <a:rPr lang="en-US" b="1" dirty="0"/>
              <a:t>Theory course Name, Credit</a:t>
            </a:r>
            <a:endParaRPr lang="en-US" dirty="0"/>
          </a:p>
          <a:p>
            <a:r>
              <a:rPr lang="en-US" b="1" dirty="0" err="1">
                <a:solidFill>
                  <a:srgbClr val="00B050"/>
                </a:solidFill>
              </a:rPr>
              <a:t>javax.swing.JTextField</a:t>
            </a:r>
            <a:r>
              <a:rPr lang="en-US" b="1" dirty="0">
                <a:solidFill>
                  <a:srgbClr val="00B050"/>
                </a:solidFill>
              </a:rPr>
              <a:t> :</a:t>
            </a:r>
            <a:r>
              <a:rPr lang="en-US" dirty="0">
                <a:solidFill>
                  <a:srgbClr val="00B050"/>
                </a:solidFill>
              </a:rPr>
              <a:t> </a:t>
            </a:r>
            <a:r>
              <a:rPr lang="en-US" b="1" dirty="0"/>
              <a:t>Theory course marks</a:t>
            </a:r>
          </a:p>
          <a:p>
            <a:pPr marL="114300" indent="0">
              <a:buNone/>
            </a:pPr>
            <a:endParaRPr lang="en-US" dirty="0"/>
          </a:p>
          <a:p>
            <a:r>
              <a:rPr lang="en-US" b="1" dirty="0" err="1">
                <a:solidFill>
                  <a:srgbClr val="00B050"/>
                </a:solidFill>
              </a:rPr>
              <a:t>javax.swing.JComboBox</a:t>
            </a:r>
            <a:r>
              <a:rPr lang="en-US" b="1" dirty="0">
                <a:solidFill>
                  <a:srgbClr val="00B050"/>
                </a:solidFill>
              </a:rPr>
              <a:t> :</a:t>
            </a:r>
            <a:r>
              <a:rPr lang="en-US" dirty="0"/>
              <a:t> </a:t>
            </a:r>
            <a:r>
              <a:rPr lang="en-US" b="1" dirty="0"/>
              <a:t>Sessional Course Name, Credit</a:t>
            </a:r>
            <a:endParaRPr lang="en-US" dirty="0"/>
          </a:p>
          <a:p>
            <a:r>
              <a:rPr lang="en-US" b="1" dirty="0" err="1">
                <a:solidFill>
                  <a:srgbClr val="00B050"/>
                </a:solidFill>
              </a:rPr>
              <a:t>javax.swing.JTextField</a:t>
            </a:r>
            <a:r>
              <a:rPr lang="en-US" b="1" dirty="0">
                <a:solidFill>
                  <a:srgbClr val="00B050"/>
                </a:solidFill>
              </a:rPr>
              <a:t> :</a:t>
            </a:r>
            <a:r>
              <a:rPr lang="en-US" dirty="0">
                <a:solidFill>
                  <a:srgbClr val="00B050"/>
                </a:solidFill>
              </a:rPr>
              <a:t> </a:t>
            </a:r>
            <a:r>
              <a:rPr lang="en-US" b="1" dirty="0"/>
              <a:t>Sessional Marks</a:t>
            </a:r>
          </a:p>
          <a:p>
            <a:pPr marL="114300" indent="0">
              <a:buNone/>
            </a:pPr>
            <a:endParaRPr lang="en-US" dirty="0"/>
          </a:p>
          <a:p>
            <a:r>
              <a:rPr lang="en-US" b="1" dirty="0" err="1">
                <a:solidFill>
                  <a:srgbClr val="00B050"/>
                </a:solidFill>
              </a:rPr>
              <a:t>javax.swing.JScrollBar</a:t>
            </a:r>
            <a:r>
              <a:rPr lang="en-US" b="1" dirty="0">
                <a:solidFill>
                  <a:srgbClr val="00B050"/>
                </a:solidFill>
              </a:rPr>
              <a:t> :</a:t>
            </a:r>
            <a:r>
              <a:rPr lang="en-US" dirty="0">
                <a:solidFill>
                  <a:srgbClr val="00B050"/>
                </a:solidFill>
              </a:rPr>
              <a:t> </a:t>
            </a:r>
            <a:r>
              <a:rPr lang="en-US" b="1" dirty="0"/>
              <a:t>we used to scroll the page to go from top to bottom or go left to right</a:t>
            </a:r>
            <a:r>
              <a:rPr lang="en-US" dirty="0"/>
              <a:t>.</a:t>
            </a:r>
          </a:p>
          <a:p>
            <a:endParaRPr lang="en-US" dirty="0"/>
          </a:p>
        </p:txBody>
      </p:sp>
    </p:spTree>
    <p:extLst>
      <p:ext uri="{BB962C8B-B14F-4D97-AF65-F5344CB8AC3E}">
        <p14:creationId xmlns:p14="http://schemas.microsoft.com/office/powerpoint/2010/main" val="268015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u="sng" dirty="0">
                <a:solidFill>
                  <a:srgbClr val="002060"/>
                </a:solidFill>
              </a:rPr>
              <a:t>MODULES – 02. JFrame Connections </a:t>
            </a:r>
            <a:br>
              <a:rPr lang="en-US" sz="2400" dirty="0"/>
            </a:br>
            <a:endParaRPr lang="en-US" sz="2400" dirty="0"/>
          </a:p>
        </p:txBody>
      </p:sp>
      <p:sp>
        <p:nvSpPr>
          <p:cNvPr id="3" name="Content Placeholder 2"/>
          <p:cNvSpPr>
            <a:spLocks noGrp="1"/>
          </p:cNvSpPr>
          <p:nvPr>
            <p:ph idx="1"/>
          </p:nvPr>
        </p:nvSpPr>
        <p:spPr/>
        <p:txBody>
          <a:bodyPr>
            <a:normAutofit/>
          </a:bodyPr>
          <a:lstStyle/>
          <a:p>
            <a:pPr marL="114300" indent="0">
              <a:buNone/>
            </a:pPr>
            <a:r>
              <a:rPr lang="en-US" b="1" dirty="0"/>
              <a:t>JFrame</a:t>
            </a:r>
            <a:r>
              <a:rPr lang="en-US" dirty="0"/>
              <a:t> is a top-level container that provides a window on the screen. In this module, we connected our </a:t>
            </a:r>
            <a:r>
              <a:rPr lang="en-US" b="1" dirty="0" err="1"/>
              <a:t>JFrames</a:t>
            </a:r>
            <a:r>
              <a:rPr lang="en-US" dirty="0"/>
              <a:t> with each other. And created a navigation. </a:t>
            </a:r>
          </a:p>
          <a:p>
            <a:pPr marL="11430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6858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77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a:bodyPr>
          <a:lstStyle/>
          <a:p>
            <a:pPr marL="114300" lv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467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81400"/>
            <a:ext cx="7086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04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solidFill>
                  <a:srgbClr val="002060"/>
                </a:solidFill>
              </a:rPr>
              <a:t>MODULES – 03.  Java Coding Completion for input</a:t>
            </a:r>
            <a:endParaRPr lang="en-US" sz="2400" u="sng" dirty="0">
              <a:solidFill>
                <a:srgbClr val="00206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4368" y="2057400"/>
            <a:ext cx="6945664" cy="4343400"/>
          </a:xfrm>
          <a:prstGeom prst="rect">
            <a:avLst/>
          </a:prstGeom>
        </p:spPr>
      </p:pic>
      <p:sp>
        <p:nvSpPr>
          <p:cNvPr id="5" name="TextBox 4"/>
          <p:cNvSpPr txBox="1"/>
          <p:nvPr/>
        </p:nvSpPr>
        <p:spPr>
          <a:xfrm>
            <a:off x="1676400" y="1567934"/>
            <a:ext cx="4953000" cy="369332"/>
          </a:xfrm>
          <a:prstGeom prst="rect">
            <a:avLst/>
          </a:prstGeom>
          <a:noFill/>
        </p:spPr>
        <p:txBody>
          <a:bodyPr wrap="square" rtlCol="0">
            <a:spAutoFit/>
          </a:bodyPr>
          <a:lstStyle/>
          <a:p>
            <a:pPr algn="ctr"/>
            <a:r>
              <a:rPr lang="en-US" b="1" u="sng" dirty="0"/>
              <a:t>Input Given For Theory Courses:</a:t>
            </a:r>
            <a:endParaRPr lang="en-US" dirty="0"/>
          </a:p>
        </p:txBody>
      </p:sp>
    </p:spTree>
    <p:extLst>
      <p:ext uri="{BB962C8B-B14F-4D97-AF65-F5344CB8AC3E}">
        <p14:creationId xmlns:p14="http://schemas.microsoft.com/office/powerpoint/2010/main" val="91126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u="sng" dirty="0"/>
              <a:t>Input Given For Sessional Courses:</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78076" y="1600200"/>
            <a:ext cx="6978247" cy="4800600"/>
          </a:xfrm>
          <a:prstGeom prst="rect">
            <a:avLst/>
          </a:prstGeom>
        </p:spPr>
      </p:pic>
    </p:spTree>
    <p:extLst>
      <p:ext uri="{BB962C8B-B14F-4D97-AF65-F5344CB8AC3E}">
        <p14:creationId xmlns:p14="http://schemas.microsoft.com/office/powerpoint/2010/main" val="385348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solidFill>
                  <a:srgbClr val="00B050"/>
                </a:solidFill>
              </a:rPr>
              <a:t>Contents</a:t>
            </a:r>
          </a:p>
        </p:txBody>
      </p:sp>
      <p:sp>
        <p:nvSpPr>
          <p:cNvPr id="3" name="Content Placeholder 2"/>
          <p:cNvSpPr>
            <a:spLocks noGrp="1"/>
          </p:cNvSpPr>
          <p:nvPr>
            <p:ph idx="1"/>
          </p:nvPr>
        </p:nvSpPr>
        <p:spPr/>
        <p:txBody>
          <a:bodyPr/>
          <a:lstStyle/>
          <a:p>
            <a:r>
              <a:rPr lang="en-US" sz="2800" b="1" dirty="0">
                <a:solidFill>
                  <a:srgbClr val="002060"/>
                </a:solidFill>
              </a:rPr>
              <a:t>Introduction</a:t>
            </a:r>
          </a:p>
          <a:p>
            <a:r>
              <a:rPr lang="en-US" sz="2800" b="1" dirty="0">
                <a:solidFill>
                  <a:srgbClr val="002060"/>
                </a:solidFill>
              </a:rPr>
              <a:t>Applications</a:t>
            </a:r>
          </a:p>
          <a:p>
            <a:r>
              <a:rPr lang="en-US" sz="2800" b="1" dirty="0">
                <a:solidFill>
                  <a:srgbClr val="002060"/>
                </a:solidFill>
              </a:rPr>
              <a:t>Motivations</a:t>
            </a:r>
          </a:p>
          <a:p>
            <a:r>
              <a:rPr lang="en-US" sz="2800" b="1" dirty="0">
                <a:solidFill>
                  <a:srgbClr val="002060"/>
                </a:solidFill>
              </a:rPr>
              <a:t>Module</a:t>
            </a:r>
          </a:p>
          <a:p>
            <a:r>
              <a:rPr lang="en-US" sz="2800" b="1" dirty="0">
                <a:solidFill>
                  <a:srgbClr val="002060"/>
                </a:solidFill>
              </a:rPr>
              <a:t>Flowchart</a:t>
            </a:r>
          </a:p>
          <a:p>
            <a:r>
              <a:rPr lang="en-US" sz="2800" b="1" dirty="0">
                <a:solidFill>
                  <a:srgbClr val="002060"/>
                </a:solidFill>
              </a:rPr>
              <a:t>Conclusion</a:t>
            </a:r>
          </a:p>
          <a:p>
            <a:endParaRPr lang="en-US" dirty="0"/>
          </a:p>
        </p:txBody>
      </p:sp>
    </p:spTree>
    <p:extLst>
      <p:ext uri="{BB962C8B-B14F-4D97-AF65-F5344CB8AC3E}">
        <p14:creationId xmlns:p14="http://schemas.microsoft.com/office/powerpoint/2010/main" val="2020624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533399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38201"/>
            <a:ext cx="4724400"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455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u="sng" dirty="0">
                <a:solidFill>
                  <a:srgbClr val="C00000"/>
                </a:solidFill>
              </a:rPr>
              <a:t>MODULE – 04. Final Output:</a:t>
            </a:r>
            <a:br>
              <a:rPr lang="en-US" sz="2400" dirty="0"/>
            </a:b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7620000" cy="363406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57200" y="4724400"/>
            <a:ext cx="7625080" cy="1344930"/>
          </a:xfrm>
          <a:prstGeom prst="rect">
            <a:avLst/>
          </a:prstGeom>
        </p:spPr>
      </p:pic>
    </p:spTree>
    <p:extLst>
      <p:ext uri="{BB962C8B-B14F-4D97-AF65-F5344CB8AC3E}">
        <p14:creationId xmlns:p14="http://schemas.microsoft.com/office/powerpoint/2010/main" val="271821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Equation &amp;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7620000" cy="914400"/>
              </a:xfrm>
            </p:spPr>
            <p:txBody>
              <a:bodyPr>
                <a:normAutofit fontScale="70000" lnSpcReduction="20000"/>
              </a:bodyPr>
              <a:lstStyle/>
              <a:p>
                <a:r>
                  <a:rPr lang="en-US" dirty="0"/>
                  <a:t> </a:t>
                </a:r>
              </a:p>
              <a:p>
                <a:r>
                  <a:rPr lang="en-US" b="1" dirty="0" err="1"/>
                  <a:t>Total_Credit</a:t>
                </a:r>
                <a:r>
                  <a:rPr lang="en-US" b="1" dirty="0"/>
                  <a:t> = </a:t>
                </a:r>
                <a14:m>
                  <m:oMath xmlns:m="http://schemas.openxmlformats.org/officeDocument/2006/math">
                    <m:nary>
                      <m:naryPr>
                        <m:chr m:val="∑"/>
                        <m:limLoc m:val="undOvr"/>
                        <m:ctrlPr>
                          <a:rPr lang="en-US" b="1" i="1">
                            <a:latin typeface="Cambria Math" panose="02040503050406030204" pitchFamily="18" charset="0"/>
                          </a:rPr>
                        </m:ctrlPr>
                      </m:naryPr>
                      <m:sub>
                        <m:r>
                          <a:rPr lang="en-US" b="1" i="1">
                            <a:latin typeface="Cambria Math" panose="02040503050406030204" pitchFamily="18" charset="0"/>
                          </a:rPr>
                          <m:t>𝒊</m:t>
                        </m:r>
                      </m:sub>
                      <m:sup>
                        <m:r>
                          <a:rPr lang="en-US" b="1" i="1">
                            <a:latin typeface="Cambria Math" panose="02040503050406030204" pitchFamily="18" charset="0"/>
                          </a:rPr>
                          <m:t>𝒏</m:t>
                        </m:r>
                      </m:sup>
                      <m:e>
                        <m:r>
                          <a:rPr lang="en-US" b="1" i="1">
                            <a:latin typeface="Cambria Math" panose="02040503050406030204" pitchFamily="18" charset="0"/>
                          </a:rPr>
                          <m:t>𝒄𝒓𝒆𝒅𝒊𝒕</m:t>
                        </m:r>
                        <m:r>
                          <a:rPr lang="en-US" b="1" i="1">
                            <a:latin typeface="Cambria Math" panose="02040503050406030204" pitchFamily="18" charset="0"/>
                          </a:rPr>
                          <m:t>_</m:t>
                        </m:r>
                        <m:r>
                          <a:rPr lang="en-US" b="1" i="1">
                            <a:latin typeface="Cambria Math" panose="02040503050406030204" pitchFamily="18" charset="0"/>
                          </a:rPr>
                          <m:t>𝒕𝒂𝒌𝒆𝒏</m:t>
                        </m:r>
                        <m:r>
                          <a:rPr lang="en-US" b="1" i="1">
                            <a:latin typeface="Cambria Math" panose="02040503050406030204" pitchFamily="18" charset="0"/>
                          </a:rPr>
                          <m:t>[</m:t>
                        </m:r>
                        <m:r>
                          <a:rPr lang="en-US" b="1" i="1">
                            <a:latin typeface="Cambria Math" panose="02040503050406030204" pitchFamily="18" charset="0"/>
                          </a:rPr>
                          <m:t>𝒊</m:t>
                        </m:r>
                        <m:r>
                          <a:rPr lang="en-US" b="1" i="1">
                            <a:latin typeface="Cambria Math" panose="02040503050406030204" pitchFamily="18" charset="0"/>
                          </a:rPr>
                          <m:t>]</m:t>
                        </m:r>
                      </m:e>
                    </m:nary>
                  </m:oMath>
                </a14:m>
                <a:endParaRPr lang="en-US" dirty="0"/>
              </a:p>
              <a:p>
                <a:r>
                  <a:rPr lang="en-US" b="1" dirty="0" err="1"/>
                  <a:t>Final_CGPA</a:t>
                </a:r>
                <a:r>
                  <a:rPr lang="en-US" b="1" dirty="0"/>
                  <a:t> = </a:t>
                </a:r>
                <a14:m>
                  <m:oMath xmlns:m="http://schemas.openxmlformats.org/officeDocument/2006/math">
                    <m:f>
                      <m:fPr>
                        <m:ctrlPr>
                          <a:rPr lang="en-US" b="1" i="1">
                            <a:latin typeface="Cambria Math" panose="02040503050406030204" pitchFamily="18" charset="0"/>
                          </a:rPr>
                        </m:ctrlPr>
                      </m:fPr>
                      <m:num>
                        <m:d>
                          <m:dPr>
                            <m:ctrlPr>
                              <a:rPr lang="en-US" b="1" i="1">
                                <a:latin typeface="Cambria Math" panose="02040503050406030204" pitchFamily="18" charset="0"/>
                              </a:rPr>
                            </m:ctrlPr>
                          </m:dPr>
                          <m:e>
                            <m:nary>
                              <m:naryPr>
                                <m:chr m:val="∑"/>
                                <m:limLoc m:val="undOvr"/>
                                <m:ctrlPr>
                                  <a:rPr lang="en-US" b="1" i="1">
                                    <a:latin typeface="Cambria Math" panose="02040503050406030204" pitchFamily="18" charset="0"/>
                                  </a:rPr>
                                </m:ctrlPr>
                              </m:naryPr>
                              <m:sub>
                                <m:r>
                                  <a:rPr lang="en-US" b="1" i="1">
                                    <a:latin typeface="Cambria Math" panose="02040503050406030204" pitchFamily="18" charset="0"/>
                                  </a:rPr>
                                  <m:t>𝒊</m:t>
                                </m:r>
                              </m:sub>
                              <m:sup>
                                <m:r>
                                  <a:rPr lang="en-US" b="1" i="1">
                                    <a:latin typeface="Cambria Math" panose="02040503050406030204" pitchFamily="18" charset="0"/>
                                  </a:rPr>
                                  <m:t>𝒏</m:t>
                                </m:r>
                              </m:sup>
                              <m:e>
                                <m:r>
                                  <a:rPr lang="en-US" b="1" i="1">
                                    <a:latin typeface="Cambria Math" panose="02040503050406030204" pitchFamily="18" charset="0"/>
                                  </a:rPr>
                                  <m:t>𝒄𝒓𝒆𝒅𝒊𝒕</m:t>
                                </m:r>
                                <m:r>
                                  <a:rPr lang="en-US" b="1" i="1">
                                    <a:latin typeface="Cambria Math" panose="02040503050406030204" pitchFamily="18" charset="0"/>
                                  </a:rPr>
                                  <m:t>_</m:t>
                                </m:r>
                                <m:r>
                                  <a:rPr lang="en-US" b="1" i="1">
                                    <a:latin typeface="Cambria Math" panose="02040503050406030204" pitchFamily="18" charset="0"/>
                                  </a:rPr>
                                  <m:t>𝒕𝒂𝒌𝒆𝒏</m:t>
                                </m:r>
                                <m:d>
                                  <m:dPr>
                                    <m:begChr m:val="["/>
                                    <m:endChr m:val="]"/>
                                    <m:ctrlPr>
                                      <a:rPr lang="en-US" b="1" i="1">
                                        <a:latin typeface="Cambria Math" panose="02040503050406030204" pitchFamily="18" charset="0"/>
                                      </a:rPr>
                                    </m:ctrlPr>
                                  </m:dPr>
                                  <m:e>
                                    <m:r>
                                      <a:rPr lang="en-US" b="1" i="1">
                                        <a:latin typeface="Cambria Math" panose="02040503050406030204" pitchFamily="18" charset="0"/>
                                      </a:rPr>
                                      <m:t>𝒊</m:t>
                                    </m:r>
                                  </m:e>
                                </m:d>
                                <m:r>
                                  <a:rPr lang="en-US" b="1" i="1">
                                    <a:latin typeface="Cambria Math" panose="02040503050406030204" pitchFamily="18" charset="0"/>
                                  </a:rPr>
                                  <m:t>∗ </m:t>
                                </m:r>
                                <m:r>
                                  <a:rPr lang="en-US" b="1" i="1">
                                    <a:latin typeface="Cambria Math" panose="02040503050406030204" pitchFamily="18" charset="0"/>
                                  </a:rPr>
                                  <m:t>𝒈𝒓𝒂𝒅𝒆</m:t>
                                </m:r>
                                <m:r>
                                  <a:rPr lang="en-US" b="1" i="1">
                                    <a:latin typeface="Cambria Math" panose="02040503050406030204" pitchFamily="18" charset="0"/>
                                  </a:rPr>
                                  <m:t>_</m:t>
                                </m:r>
                              </m:e>
                            </m:nary>
                            <m:r>
                              <a:rPr lang="en-US" b="1" i="1">
                                <a:latin typeface="Cambria Math" panose="02040503050406030204" pitchFamily="18" charset="0"/>
                              </a:rPr>
                              <m:t>𝒐𝒃𝒕𝒂𝒊𝒏𝒆𝒅</m:t>
                            </m:r>
                            <m:d>
                              <m:dPr>
                                <m:begChr m:val="["/>
                                <m:endChr m:val="]"/>
                                <m:ctrlPr>
                                  <a:rPr lang="en-US" b="1" i="1">
                                    <a:latin typeface="Cambria Math" panose="02040503050406030204" pitchFamily="18" charset="0"/>
                                  </a:rPr>
                                </m:ctrlPr>
                              </m:dPr>
                              <m:e>
                                <m:r>
                                  <a:rPr lang="en-US" b="1" i="1">
                                    <a:latin typeface="Cambria Math" panose="02040503050406030204" pitchFamily="18" charset="0"/>
                                  </a:rPr>
                                  <m:t>𝒊</m:t>
                                </m:r>
                              </m:e>
                            </m:d>
                          </m:e>
                        </m:d>
                      </m:num>
                      <m:den>
                        <m:r>
                          <a:rPr lang="en-US" b="1" i="1">
                            <a:latin typeface="Cambria Math" panose="02040503050406030204" pitchFamily="18" charset="0"/>
                          </a:rPr>
                          <m:t>𝑻𝒐𝒕𝒂𝒍</m:t>
                        </m:r>
                        <m:r>
                          <a:rPr lang="en-US" b="1" i="1">
                            <a:latin typeface="Cambria Math" panose="02040503050406030204" pitchFamily="18" charset="0"/>
                          </a:rPr>
                          <m:t>_</m:t>
                        </m:r>
                        <m:r>
                          <a:rPr lang="en-US" b="1" i="1">
                            <a:latin typeface="Cambria Math" panose="02040503050406030204" pitchFamily="18" charset="0"/>
                          </a:rPr>
                          <m:t>𝑪𝒓𝒆𝒅𝒊𝒕</m:t>
                        </m:r>
                      </m:den>
                    </m:f>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7620000" cy="914400"/>
              </a:xfrm>
              <a:blipFill rotWithShape="1">
                <a:blip r:embed="rId2"/>
                <a:stretch>
                  <a:fillRect t="-18667" b="-2866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62000" y="2276056"/>
            <a:ext cx="4419600" cy="2143544"/>
          </a:xfrm>
          <a:prstGeom prst="rect">
            <a:avLst/>
          </a:prstGeom>
        </p:spPr>
      </p:pic>
      <p:pic>
        <p:nvPicPr>
          <p:cNvPr id="5" name="Picture 4"/>
          <p:cNvPicPr>
            <a:picLocks noChangeAspect="1"/>
          </p:cNvPicPr>
          <p:nvPr/>
        </p:nvPicPr>
        <p:blipFill>
          <a:blip r:embed="rId4"/>
          <a:stretch>
            <a:fillRect/>
          </a:stretch>
        </p:blipFill>
        <p:spPr>
          <a:xfrm>
            <a:off x="1066800" y="4485856"/>
            <a:ext cx="4419600" cy="2149477"/>
          </a:xfrm>
          <a:prstGeom prst="rect">
            <a:avLst/>
          </a:prstGeom>
        </p:spPr>
      </p:pic>
    </p:spTree>
    <p:extLst>
      <p:ext uri="{BB962C8B-B14F-4D97-AF65-F5344CB8AC3E}">
        <p14:creationId xmlns:p14="http://schemas.microsoft.com/office/powerpoint/2010/main" val="283039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7030A0"/>
                </a:solidFill>
              </a:rPr>
              <a:t>Conclusion</a:t>
            </a:r>
            <a:r>
              <a:rPr lang="en-US" b="1" u="sng" dirty="0"/>
              <a:t> </a:t>
            </a:r>
            <a:br>
              <a:rPr lang="en-US" dirty="0"/>
            </a:br>
            <a:endParaRPr lang="en-US" dirty="0"/>
          </a:p>
        </p:txBody>
      </p:sp>
      <p:sp>
        <p:nvSpPr>
          <p:cNvPr id="3" name="Content Placeholder 2"/>
          <p:cNvSpPr>
            <a:spLocks noGrp="1"/>
          </p:cNvSpPr>
          <p:nvPr>
            <p:ph idx="1"/>
          </p:nvPr>
        </p:nvSpPr>
        <p:spPr/>
        <p:txBody>
          <a:bodyPr/>
          <a:lstStyle/>
          <a:p>
            <a:r>
              <a:rPr lang="en-US" dirty="0"/>
              <a:t>Our CGPA calculator will hopefully help a lot of students to calculate their CGPA without any tire. In near future we are planning to add some more feature. While designing this software, we learned how to use multiples </a:t>
            </a:r>
            <a:r>
              <a:rPr lang="en-US" dirty="0" err="1"/>
              <a:t>jframe</a:t>
            </a:r>
            <a:r>
              <a:rPr lang="en-US" dirty="0"/>
              <a:t> and use them to design a layout. We understood the logic behind taking input from text field and how to send data from one </a:t>
            </a:r>
            <a:r>
              <a:rPr lang="en-US" dirty="0" err="1"/>
              <a:t>jframe</a:t>
            </a:r>
            <a:r>
              <a:rPr lang="en-US" dirty="0"/>
              <a:t> to another </a:t>
            </a:r>
            <a:r>
              <a:rPr lang="en-US" dirty="0" err="1"/>
              <a:t>jframe</a:t>
            </a:r>
            <a:r>
              <a:rPr lang="en-US" dirty="0"/>
              <a:t>. And obviously how to show the data in different output format as well as changing color of the text, background etc. Finally, it was a very interesting and educative project so far. We really enjoyed it. </a:t>
            </a:r>
          </a:p>
          <a:p>
            <a:endParaRPr lang="en-US" dirty="0"/>
          </a:p>
        </p:txBody>
      </p:sp>
    </p:spTree>
    <p:extLst>
      <p:ext uri="{BB962C8B-B14F-4D97-AF65-F5344CB8AC3E}">
        <p14:creationId xmlns:p14="http://schemas.microsoft.com/office/powerpoint/2010/main" val="245323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3840162"/>
          </a:xfrm>
        </p:spPr>
        <p:txBody>
          <a:bodyPr/>
          <a:lstStyle/>
          <a:p>
            <a:endParaRPr lang="en-US"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7620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60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b="1" dirty="0">
                <a:solidFill>
                  <a:srgbClr val="00B0F0"/>
                </a:solidFill>
              </a:rPr>
            </a:br>
            <a:r>
              <a:rPr lang="en-US" b="1" dirty="0">
                <a:solidFill>
                  <a:srgbClr val="00B0F0"/>
                </a:solidFill>
              </a:rPr>
              <a:t>Introduction</a:t>
            </a:r>
            <a:br>
              <a:rPr lang="en-US" dirty="0"/>
            </a:br>
            <a:endParaRPr lang="en-US" dirty="0"/>
          </a:p>
        </p:txBody>
      </p:sp>
      <p:sp>
        <p:nvSpPr>
          <p:cNvPr id="3" name="Content Placeholder 2"/>
          <p:cNvSpPr>
            <a:spLocks noGrp="1"/>
          </p:cNvSpPr>
          <p:nvPr>
            <p:ph idx="1"/>
          </p:nvPr>
        </p:nvSpPr>
        <p:spPr/>
        <p:txBody>
          <a:bodyPr/>
          <a:lstStyle/>
          <a:p>
            <a:r>
              <a:rPr lang="en-US" dirty="0"/>
              <a:t>CGPA calculator is a software designed for calculating the CGPA of students.</a:t>
            </a:r>
          </a:p>
          <a:p>
            <a:r>
              <a:rPr lang="en-US" dirty="0"/>
              <a:t> Once they provide necessary information to use this software they will be able log into the system. But if they don’t have an account, we kept an option to sign up.  Also software users or visitors  can visit our site without logging in. </a:t>
            </a:r>
          </a:p>
          <a:p>
            <a:r>
              <a:rPr lang="en-US" dirty="0"/>
              <a:t>So, we have added a guest mode option as well by clicking on which, one visitor can directly using this software.</a:t>
            </a:r>
          </a:p>
        </p:txBody>
      </p:sp>
    </p:spTree>
    <p:extLst>
      <p:ext uri="{BB962C8B-B14F-4D97-AF65-F5344CB8AC3E}">
        <p14:creationId xmlns:p14="http://schemas.microsoft.com/office/powerpoint/2010/main" val="414878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b="1" dirty="0"/>
            </a:br>
            <a:r>
              <a:rPr lang="en-US" b="1" dirty="0">
                <a:solidFill>
                  <a:srgbClr val="00B0F0"/>
                </a:solidFill>
              </a:rPr>
              <a:t>Applications</a:t>
            </a:r>
            <a:br>
              <a:rPr lang="en-US" dirty="0"/>
            </a:br>
            <a:endParaRPr lang="en-US" dirty="0"/>
          </a:p>
        </p:txBody>
      </p:sp>
      <p:sp>
        <p:nvSpPr>
          <p:cNvPr id="3" name="Content Placeholder 2"/>
          <p:cNvSpPr>
            <a:spLocks noGrp="1"/>
          </p:cNvSpPr>
          <p:nvPr>
            <p:ph idx="1"/>
          </p:nvPr>
        </p:nvSpPr>
        <p:spPr/>
        <p:txBody>
          <a:bodyPr/>
          <a:lstStyle/>
          <a:p>
            <a:r>
              <a:rPr lang="en-US" dirty="0"/>
              <a:t>The main purpose of our CGPA calculator is to help the students to calculate CGPA by entering their marks and course info. Normally one has to manually decide the percentage of marks he got in total and then would need to find the grade. This software overcome these limitations.</a:t>
            </a:r>
          </a:p>
        </p:txBody>
      </p:sp>
    </p:spTree>
    <p:extLst>
      <p:ext uri="{BB962C8B-B14F-4D97-AF65-F5344CB8AC3E}">
        <p14:creationId xmlns:p14="http://schemas.microsoft.com/office/powerpoint/2010/main" val="25083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F0"/>
                </a:solidFill>
              </a:rPr>
              <a:t>Motivations</a:t>
            </a:r>
            <a:br>
              <a:rPr lang="en-US" dirty="0"/>
            </a:br>
            <a:endParaRPr lang="en-US" dirty="0"/>
          </a:p>
        </p:txBody>
      </p:sp>
      <p:sp>
        <p:nvSpPr>
          <p:cNvPr id="3" name="Content Placeholder 2"/>
          <p:cNvSpPr>
            <a:spLocks noGrp="1"/>
          </p:cNvSpPr>
          <p:nvPr>
            <p:ph idx="1"/>
          </p:nvPr>
        </p:nvSpPr>
        <p:spPr/>
        <p:txBody>
          <a:bodyPr/>
          <a:lstStyle/>
          <a:p>
            <a:r>
              <a:rPr lang="en-US" dirty="0"/>
              <a:t>Calculating the grade of a student is very necessary for any academic system. </a:t>
            </a:r>
          </a:p>
          <a:p>
            <a:r>
              <a:rPr lang="en-US" dirty="0"/>
              <a:t>Sometimes it is required to input the marks and see the grades. In other cases total CGPA may also be demanded. So our system was designed keeping that idea in mind that sometimes some students or any academic admin may input only the marks of the courses and as a result of that they may want to see the grade of the courses along with the total CGPA. </a:t>
            </a:r>
          </a:p>
        </p:txBody>
      </p:sp>
    </p:spTree>
    <p:extLst>
      <p:ext uri="{BB962C8B-B14F-4D97-AF65-F5344CB8AC3E}">
        <p14:creationId xmlns:p14="http://schemas.microsoft.com/office/powerpoint/2010/main" val="234928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b="1" u="sng" dirty="0"/>
            </a:br>
            <a:r>
              <a:rPr lang="en-US" b="1" u="sng" dirty="0">
                <a:solidFill>
                  <a:srgbClr val="00B0F0"/>
                </a:solidFill>
              </a:rPr>
              <a:t>MODULES</a:t>
            </a:r>
            <a:br>
              <a:rPr lang="en-US" dirty="0"/>
            </a:br>
            <a:endParaRPr lang="en-US" dirty="0"/>
          </a:p>
        </p:txBody>
      </p:sp>
      <p:sp>
        <p:nvSpPr>
          <p:cNvPr id="3" name="Content Placeholder 2"/>
          <p:cNvSpPr>
            <a:spLocks noGrp="1"/>
          </p:cNvSpPr>
          <p:nvPr>
            <p:ph idx="1"/>
          </p:nvPr>
        </p:nvSpPr>
        <p:spPr>
          <a:xfrm>
            <a:off x="457200" y="2061029"/>
            <a:ext cx="7620000" cy="4800600"/>
          </a:xfrm>
        </p:spPr>
        <p:txBody>
          <a:bodyPr/>
          <a:lstStyle/>
          <a:p>
            <a:r>
              <a:rPr lang="en-US" b="1" dirty="0">
                <a:solidFill>
                  <a:srgbClr val="C00000"/>
                </a:solidFill>
              </a:rPr>
              <a:t>UI Design and Layout</a:t>
            </a:r>
            <a:endParaRPr lang="en-US" dirty="0">
              <a:solidFill>
                <a:srgbClr val="C00000"/>
              </a:solidFill>
            </a:endParaRPr>
          </a:p>
          <a:p>
            <a:r>
              <a:rPr lang="en-US" b="1" dirty="0">
                <a:solidFill>
                  <a:srgbClr val="C00000"/>
                </a:solidFill>
              </a:rPr>
              <a:t>JFrame Connection</a:t>
            </a:r>
            <a:endParaRPr lang="en-US" dirty="0">
              <a:solidFill>
                <a:srgbClr val="C00000"/>
              </a:solidFill>
            </a:endParaRPr>
          </a:p>
          <a:p>
            <a:r>
              <a:rPr lang="en-US" b="1" dirty="0">
                <a:solidFill>
                  <a:srgbClr val="C00000"/>
                </a:solidFill>
              </a:rPr>
              <a:t>Java Coding Completion for input and result</a:t>
            </a:r>
            <a:endParaRPr lang="en-US" dirty="0">
              <a:solidFill>
                <a:srgbClr val="C00000"/>
              </a:solidFill>
            </a:endParaRPr>
          </a:p>
          <a:p>
            <a:r>
              <a:rPr lang="en-US" b="1" dirty="0">
                <a:solidFill>
                  <a:srgbClr val="C00000"/>
                </a:solidFill>
              </a:rPr>
              <a:t>Final Output </a:t>
            </a:r>
            <a:endParaRPr lang="en-US" dirty="0">
              <a:solidFill>
                <a:srgbClr val="C00000"/>
              </a:solidFill>
            </a:endParaRPr>
          </a:p>
          <a:p>
            <a:endParaRPr lang="en-US" dirty="0"/>
          </a:p>
        </p:txBody>
      </p:sp>
    </p:spTree>
    <p:extLst>
      <p:ext uri="{BB962C8B-B14F-4D97-AF65-F5344CB8AC3E}">
        <p14:creationId xmlns:p14="http://schemas.microsoft.com/office/powerpoint/2010/main" val="343197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dirty="0"/>
            </a:br>
            <a:r>
              <a:rPr lang="en-US" dirty="0"/>
              <a:t>                 </a:t>
            </a:r>
            <a:r>
              <a:rPr lang="en-US" b="1" dirty="0">
                <a:solidFill>
                  <a:srgbClr val="00B050"/>
                </a:solidFill>
              </a:rPr>
              <a:t>Flow Chart</a:t>
            </a:r>
            <a:br>
              <a:rPr lang="en-US" dirty="0"/>
            </a:br>
            <a:endParaRPr lang="en-US" dirty="0"/>
          </a:p>
        </p:txBody>
      </p:sp>
      <p:sp>
        <p:nvSpPr>
          <p:cNvPr id="3" name="Content Placeholder 2"/>
          <p:cNvSpPr>
            <a:spLocks noGrp="1"/>
          </p:cNvSpPr>
          <p:nvPr>
            <p:ph idx="1"/>
          </p:nvPr>
        </p:nvSpPr>
        <p:spPr/>
        <p:txBody>
          <a:bodyPr/>
          <a:lstStyle/>
          <a:p>
            <a:pPr marL="114300" indent="0">
              <a:buNone/>
            </a:pPr>
            <a:endParaRPr lang="en-US" dirty="0"/>
          </a:p>
        </p:txBody>
      </p:sp>
      <p:sp>
        <p:nvSpPr>
          <p:cNvPr id="4" name="Rectangle 3"/>
          <p:cNvSpPr/>
          <p:nvPr/>
        </p:nvSpPr>
        <p:spPr>
          <a:xfrm>
            <a:off x="1524000" y="2514600"/>
            <a:ext cx="21336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rgbClr val="002060"/>
                </a:solidFill>
              </a:rPr>
              <a:t>UI DESIGN AND LAYOUT</a:t>
            </a:r>
            <a:endParaRPr lang="en-US" sz="1600" dirty="0">
              <a:solidFill>
                <a:srgbClr val="002060"/>
              </a:solidFill>
            </a:endParaRPr>
          </a:p>
        </p:txBody>
      </p:sp>
      <p:sp>
        <p:nvSpPr>
          <p:cNvPr id="5" name="Rectangle 4"/>
          <p:cNvSpPr/>
          <p:nvPr/>
        </p:nvSpPr>
        <p:spPr>
          <a:xfrm>
            <a:off x="5638800" y="3048000"/>
            <a:ext cx="2133600" cy="76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rgbClr val="002060"/>
                </a:solidFill>
              </a:rPr>
              <a:t>JFrame Connections</a:t>
            </a:r>
            <a:r>
              <a:rPr lang="en-US" sz="1600" b="1" dirty="0">
                <a:solidFill>
                  <a:srgbClr val="00B050"/>
                </a:solidFill>
              </a:rPr>
              <a:t> </a:t>
            </a:r>
            <a:endParaRPr lang="en-US" sz="1600" dirty="0">
              <a:solidFill>
                <a:srgbClr val="00B050"/>
              </a:solidFill>
            </a:endParaRPr>
          </a:p>
        </p:txBody>
      </p:sp>
      <p:sp>
        <p:nvSpPr>
          <p:cNvPr id="6" name="Rectangle 5"/>
          <p:cNvSpPr/>
          <p:nvPr/>
        </p:nvSpPr>
        <p:spPr>
          <a:xfrm>
            <a:off x="5638800" y="4495800"/>
            <a:ext cx="21336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b="1" dirty="0">
                <a:solidFill>
                  <a:srgbClr val="002060"/>
                </a:solidFill>
              </a:rPr>
              <a:t>Java Coding Completion for input</a:t>
            </a:r>
            <a:endParaRPr lang="en-US" sz="1600" dirty="0">
              <a:solidFill>
                <a:srgbClr val="002060"/>
              </a:solidFill>
            </a:endParaRPr>
          </a:p>
        </p:txBody>
      </p:sp>
      <p:sp>
        <p:nvSpPr>
          <p:cNvPr id="7" name="Rectangle 6"/>
          <p:cNvSpPr/>
          <p:nvPr/>
        </p:nvSpPr>
        <p:spPr>
          <a:xfrm>
            <a:off x="1524000" y="5295900"/>
            <a:ext cx="2133600" cy="647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b="1" u="sng" dirty="0">
              <a:solidFill>
                <a:srgbClr val="00B050"/>
              </a:solidFill>
            </a:endParaRPr>
          </a:p>
          <a:p>
            <a:pPr algn="ctr"/>
            <a:r>
              <a:rPr lang="en-US" sz="1600" b="1" dirty="0">
                <a:solidFill>
                  <a:srgbClr val="002060"/>
                </a:solidFill>
              </a:rPr>
              <a:t>Final Output</a:t>
            </a:r>
            <a:br>
              <a:rPr lang="en-US" dirty="0"/>
            </a:br>
            <a:endParaRPr lang="en-US" dirty="0"/>
          </a:p>
        </p:txBody>
      </p:sp>
      <p:cxnSp>
        <p:nvCxnSpPr>
          <p:cNvPr id="9" name="Straight Arrow Connector 8"/>
          <p:cNvCxnSpPr>
            <a:stCxn id="4" idx="3"/>
          </p:cNvCxnSpPr>
          <p:nvPr/>
        </p:nvCxnSpPr>
        <p:spPr>
          <a:xfrm>
            <a:off x="3657600" y="28575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3"/>
          </p:cNvCxnSpPr>
          <p:nvPr/>
        </p:nvCxnSpPr>
        <p:spPr>
          <a:xfrm>
            <a:off x="3657600" y="28575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53200" y="2857500"/>
            <a:ext cx="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705600" y="38100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p:cNvCxnSpPr>
          <p:nvPr/>
        </p:nvCxnSpPr>
        <p:spPr>
          <a:xfrm>
            <a:off x="6705600" y="5257800"/>
            <a:ext cx="0" cy="361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7600" y="5619750"/>
            <a:ext cx="304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58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u="sng" dirty="0">
                <a:solidFill>
                  <a:srgbClr val="002060"/>
                </a:solidFill>
              </a:rPr>
              <a:t>MODULE – 01. UI DESIGN AND LAYOUT</a:t>
            </a:r>
            <a:br>
              <a:rPr lang="en-US" sz="3200" dirty="0"/>
            </a:br>
            <a:endParaRPr lang="en-US" sz="32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2176284"/>
            <a:ext cx="6781800" cy="4529316"/>
          </a:xfrm>
          <a:prstGeom prst="rect">
            <a:avLst/>
          </a:prstGeom>
        </p:spPr>
      </p:pic>
      <p:sp>
        <p:nvSpPr>
          <p:cNvPr id="6" name="TextBox 5"/>
          <p:cNvSpPr txBox="1"/>
          <p:nvPr/>
        </p:nvSpPr>
        <p:spPr>
          <a:xfrm>
            <a:off x="2209800" y="1371600"/>
            <a:ext cx="5410200" cy="369332"/>
          </a:xfrm>
          <a:prstGeom prst="rect">
            <a:avLst/>
          </a:prstGeom>
          <a:noFill/>
        </p:spPr>
        <p:txBody>
          <a:bodyPr wrap="square" rtlCol="0">
            <a:spAutoFit/>
          </a:bodyPr>
          <a:lstStyle/>
          <a:p>
            <a:endParaRPr lang="en-US" dirty="0"/>
          </a:p>
        </p:txBody>
      </p:sp>
      <p:sp>
        <p:nvSpPr>
          <p:cNvPr id="7" name="TextBox 6"/>
          <p:cNvSpPr txBox="1"/>
          <p:nvPr/>
        </p:nvSpPr>
        <p:spPr>
          <a:xfrm>
            <a:off x="630141" y="914400"/>
            <a:ext cx="7144969" cy="1261884"/>
          </a:xfrm>
          <a:prstGeom prst="rect">
            <a:avLst/>
          </a:prstGeom>
          <a:noFill/>
        </p:spPr>
        <p:txBody>
          <a:bodyPr wrap="none" rtlCol="0">
            <a:spAutoFit/>
          </a:bodyPr>
          <a:lstStyle/>
          <a:p>
            <a:pPr lvl="0" algn="just"/>
            <a:r>
              <a:rPr lang="en-US" sz="2800" b="1" u="sng" dirty="0">
                <a:solidFill>
                  <a:srgbClr val="C00000"/>
                </a:solidFill>
              </a:rPr>
              <a:t>Home:</a:t>
            </a:r>
            <a:r>
              <a:rPr lang="en-US" sz="2800" dirty="0">
                <a:solidFill>
                  <a:srgbClr val="C00000"/>
                </a:solidFill>
              </a:rPr>
              <a:t> </a:t>
            </a:r>
            <a:r>
              <a:rPr lang="en-US" sz="1600" dirty="0"/>
              <a:t>First option in the </a:t>
            </a:r>
            <a:r>
              <a:rPr lang="en-US" sz="1600" b="1" dirty="0"/>
              <a:t>menu bar</a:t>
            </a:r>
            <a:r>
              <a:rPr lang="en-US" sz="1600" dirty="0"/>
              <a:t> is our home page which has </a:t>
            </a:r>
            <a:r>
              <a:rPr lang="en-US" sz="1600" b="1" dirty="0"/>
              <a:t>two buttons</a:t>
            </a:r>
            <a:r>
              <a:rPr lang="en-US" sz="1600" dirty="0"/>
              <a:t>,</a:t>
            </a:r>
          </a:p>
          <a:p>
            <a:pPr lvl="0" algn="just"/>
            <a:r>
              <a:rPr lang="en-US" sz="1600" dirty="0"/>
              <a:t> one is for </a:t>
            </a:r>
            <a:r>
              <a:rPr lang="en-US" sz="1600" b="1" dirty="0"/>
              <a:t>sign in</a:t>
            </a:r>
            <a:r>
              <a:rPr lang="en-US" sz="1600" dirty="0"/>
              <a:t> and another is for </a:t>
            </a:r>
            <a:r>
              <a:rPr lang="en-US" sz="1600" b="1" dirty="0"/>
              <a:t>guest mode</a:t>
            </a:r>
            <a:r>
              <a:rPr lang="en-US" sz="1600" dirty="0"/>
              <a:t>. Sign In button is linked with sign in</a:t>
            </a:r>
          </a:p>
          <a:p>
            <a:pPr lvl="0" algn="just"/>
            <a:r>
              <a:rPr lang="en-US" sz="1600" dirty="0"/>
              <a:t> page and guest  mode is linked with input page .</a:t>
            </a:r>
          </a:p>
          <a:p>
            <a:pPr algn="just"/>
            <a:endParaRPr lang="en-US" sz="1600" dirty="0"/>
          </a:p>
        </p:txBody>
      </p:sp>
    </p:spTree>
    <p:extLst>
      <p:ext uri="{BB962C8B-B14F-4D97-AF65-F5344CB8AC3E}">
        <p14:creationId xmlns:p14="http://schemas.microsoft.com/office/powerpoint/2010/main" val="325692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477962"/>
          </a:xfrm>
        </p:spPr>
        <p:txBody>
          <a:bodyPr/>
          <a:lstStyle/>
          <a:p>
            <a:pPr lvl="0"/>
            <a:br>
              <a:rPr lang="en-US" sz="2400" b="1" u="sng" dirty="0">
                <a:solidFill>
                  <a:schemeClr val="tx1"/>
                </a:solidFill>
              </a:rPr>
            </a:br>
            <a:r>
              <a:rPr lang="en-US" sz="2400" b="1" u="sng" dirty="0">
                <a:solidFill>
                  <a:srgbClr val="7030A0"/>
                </a:solidFill>
              </a:rPr>
              <a:t>Services:</a:t>
            </a:r>
            <a:r>
              <a:rPr lang="en-US" sz="2400" dirty="0">
                <a:solidFill>
                  <a:srgbClr val="7030A0"/>
                </a:solidFill>
              </a:rPr>
              <a:t> </a:t>
            </a:r>
            <a:r>
              <a:rPr lang="en-US" sz="1600" dirty="0">
                <a:solidFill>
                  <a:schemeClr val="tx1"/>
                </a:solidFill>
              </a:rPr>
              <a:t>This page briefly describes about the service that a user can get from our software.</a:t>
            </a:r>
            <a:br>
              <a:rPr lang="en-US" sz="2400" dirty="0">
                <a:solidFill>
                  <a:schemeClr val="tx1"/>
                </a:solidFill>
              </a:rPr>
            </a:br>
            <a:br>
              <a:rPr lang="en-US" sz="2400" dirty="0">
                <a:solidFill>
                  <a:schemeClr val="tx1"/>
                </a:solidFill>
              </a:rPr>
            </a:br>
            <a:r>
              <a:rPr lang="en-US" sz="2400" b="1" u="sng" dirty="0">
                <a:solidFill>
                  <a:srgbClr val="7030A0"/>
                </a:solidFill>
              </a:rPr>
              <a:t>Contact:</a:t>
            </a:r>
            <a:r>
              <a:rPr lang="en-US" sz="2400" dirty="0">
                <a:solidFill>
                  <a:srgbClr val="7030A0"/>
                </a:solidFill>
              </a:rPr>
              <a:t> </a:t>
            </a:r>
            <a:r>
              <a:rPr lang="en-US" sz="1600" dirty="0">
                <a:solidFill>
                  <a:schemeClr val="tx1"/>
                </a:solidFill>
              </a:rPr>
              <a:t>From this </a:t>
            </a:r>
            <a:r>
              <a:rPr lang="en-US" sz="1600" b="1" dirty="0" err="1">
                <a:solidFill>
                  <a:schemeClr val="tx1"/>
                </a:solidFill>
              </a:rPr>
              <a:t>JPanel</a:t>
            </a:r>
            <a:r>
              <a:rPr lang="en-US" sz="2400" dirty="0">
                <a:solidFill>
                  <a:schemeClr val="tx1"/>
                </a:solidFill>
              </a:rPr>
              <a:t> </a:t>
            </a:r>
            <a:r>
              <a:rPr lang="en-US" sz="1600" dirty="0">
                <a:solidFill>
                  <a:schemeClr val="tx1"/>
                </a:solidFill>
              </a:rPr>
              <a:t>user can see who we are in the backend who designed this software for user’s service.</a:t>
            </a:r>
            <a:br>
              <a:rPr lang="en-US" sz="2400" dirty="0">
                <a:solidFill>
                  <a:schemeClr val="tx1"/>
                </a:solidFill>
              </a:rPr>
            </a:br>
            <a:br>
              <a:rPr lang="en-US" sz="2400" dirty="0">
                <a:solidFill>
                  <a:schemeClr val="tx1"/>
                </a:solidFill>
              </a:rPr>
            </a:br>
            <a:endParaRPr lang="en-US" sz="2400" dirty="0">
              <a:solidFill>
                <a:schemeClr val="tx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400" y="2438400"/>
            <a:ext cx="4191000" cy="4038600"/>
          </a:xfrm>
          <a:prstGeom prst="rect">
            <a:avLst/>
          </a:prstGeom>
        </p:spPr>
      </p:pic>
      <p:pic>
        <p:nvPicPr>
          <p:cNvPr id="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4419600" y="2438400"/>
            <a:ext cx="3962400" cy="4038600"/>
          </a:xfrm>
          <a:prstGeom prst="rect">
            <a:avLst/>
          </a:prstGeom>
        </p:spPr>
      </p:pic>
    </p:spTree>
    <p:extLst>
      <p:ext uri="{BB962C8B-B14F-4D97-AF65-F5344CB8AC3E}">
        <p14:creationId xmlns:p14="http://schemas.microsoft.com/office/powerpoint/2010/main" val="3096097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New-Microsoft-PowerPoint-Presentation</Template>
  <TotalTime>1</TotalTime>
  <Words>1059</Words>
  <Application>Microsoft Office PowerPoint</Application>
  <PresentationFormat>On-screen Show (4:3)</PresentationFormat>
  <Paragraphs>88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vt:lpstr>
      <vt:lpstr>Cambria Math</vt:lpstr>
      <vt:lpstr>Imprint MT Shadow</vt:lpstr>
      <vt:lpstr>Adjacency</vt:lpstr>
      <vt:lpstr> Project Name Student’s CGPA Calculator Software </vt:lpstr>
      <vt:lpstr>Contents</vt:lpstr>
      <vt:lpstr> Introduction </vt:lpstr>
      <vt:lpstr> Applications </vt:lpstr>
      <vt:lpstr>Motivations </vt:lpstr>
      <vt:lpstr> MODULES </vt:lpstr>
      <vt:lpstr>                   Flow Chart </vt:lpstr>
      <vt:lpstr>MODULE – 01. UI DESIGN AND LAYOUT </vt:lpstr>
      <vt:lpstr> Services: This page briefly describes about the service that a user can get from our software.  Contact: From this JPanel user can see who we are in the backend who designed this software for user’s service.  </vt:lpstr>
      <vt:lpstr>About: This JPanel describes about the software and the description of backend team.  Help: This is final Jpanel in this page which is designed to help the user by giving them the step to calculate their CGPA. </vt:lpstr>
      <vt:lpstr>Log In: A user can log in to the software by giving the username or email along with the password. So for username and password we used two text fields. One confirmation button named ‘next’ and another ‘back’ button is used to go to the previous page.  Sign Up: If a user don’t have an account, then he/she have to sign up into the software. Giving the required information a user can complete the registration or sign up part.  For this ,We  use different  type of  swing components.’ Erase All’ button is used to erase all the information provided.  </vt:lpstr>
      <vt:lpstr>Swing Components</vt:lpstr>
      <vt:lpstr>Dialogue Box If any information is missing then a Dialogue Box will show error message that we didn’t give input to a text field.  </vt:lpstr>
      <vt:lpstr>Input: in the input page we have used two separate jpanel in one jframe . One jpanel is for taking input for theory courses and another jpanel is for used for taking input for sessional courses. User  will choose course name from the course name combo box as well as credit . This procedure is followed for both theory and sessional.  </vt:lpstr>
      <vt:lpstr>Swing Components </vt:lpstr>
      <vt:lpstr>MODULES – 02. JFrame Connections  </vt:lpstr>
      <vt:lpstr>PowerPoint Presentation</vt:lpstr>
      <vt:lpstr>MODULES – 03.  Java Coding Completion for input</vt:lpstr>
      <vt:lpstr>Input Given For Sessional Courses: </vt:lpstr>
      <vt:lpstr>PowerPoint Presentation</vt:lpstr>
      <vt:lpstr>MODULE – 04. Final Output: </vt:lpstr>
      <vt:lpstr>Equation &amp; Algorithm</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Name Student’s CGPA Calculator Software </dc:title>
  <dc:creator>REION</dc:creator>
  <cp:lastModifiedBy>Salman</cp:lastModifiedBy>
  <cp:revision>2</cp:revision>
  <dcterms:created xsi:type="dcterms:W3CDTF">2022-01-08T08:14:55Z</dcterms:created>
  <dcterms:modified xsi:type="dcterms:W3CDTF">2023-05-29T16:27:13Z</dcterms:modified>
</cp:coreProperties>
</file>