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6" r:id="rId4"/>
    <p:sldId id="263" r:id="rId5"/>
    <p:sldId id="264" r:id="rId6"/>
    <p:sldId id="265" r:id="rId7"/>
    <p:sldId id="270" r:id="rId8"/>
    <p:sldId id="272" r:id="rId9"/>
    <p:sldId id="271" r:id="rId10"/>
    <p:sldId id="273" r:id="rId11"/>
    <p:sldId id="267" r:id="rId12"/>
    <p:sldId id="275" r:id="rId13"/>
    <p:sldId id="276" r:id="rId14"/>
    <p:sldId id="277" r:id="rId15"/>
    <p:sldId id="268" r:id="rId16"/>
    <p:sldId id="278" r:id="rId17"/>
    <p:sldId id="279" r:id="rId18"/>
    <p:sldId id="269" r:id="rId19"/>
    <p:sldId id="289" r:id="rId20"/>
    <p:sldId id="291" r:id="rId21"/>
    <p:sldId id="292" r:id="rId22"/>
    <p:sldId id="293" r:id="rId23"/>
    <p:sldId id="294" r:id="rId24"/>
    <p:sldId id="295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24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16024-0190-402C-86E1-8B59CDFEA870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95074-8D23-4AEC-BDCE-AB65765B7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95074-8D23-4AEC-BDCE-AB65765B79A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 cstate="print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 cstate="print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05" y="44615"/>
            <a:ext cx="7772400" cy="194421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Capstone Project-1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1512168"/>
          </a:xfrm>
        </p:spPr>
        <p:txBody>
          <a:bodyPr/>
          <a:lstStyle/>
          <a:p>
            <a:r>
              <a:rPr lang="en-US" sz="3200" b="1" u="sng" dirty="0"/>
              <a:t>EDA on Hotel Booking Analysis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52755" y="3400425"/>
            <a:ext cx="29464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Team</a:t>
            </a:r>
          </a:p>
          <a:p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Praveen </a:t>
            </a:r>
            <a:r>
              <a:rPr lang="en-US" dirty="0" err="1"/>
              <a:t>Sikarwar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 err="1"/>
              <a:t>Punam</a:t>
            </a:r>
            <a:r>
              <a:rPr lang="en-US" dirty="0"/>
              <a:t> </a:t>
            </a:r>
            <a:r>
              <a:rPr lang="en-US" dirty="0" err="1"/>
              <a:t>Nagrale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Boncheruvu Teja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Rishi Chaturvedi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Kishor Kunal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" y="764540"/>
            <a:ext cx="8487410" cy="102997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457200" indent="-457200" algn="l">
              <a:buFont typeface="Wingdings" panose="05000000000000000000" charset="0"/>
              <a:buChar char="v"/>
            </a:pPr>
            <a:r>
              <a:rPr lang="en-US" sz="4000" b="1" u="sng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Exploratory Data Analysis (EDA)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185" y="1098550"/>
            <a:ext cx="8121015" cy="3712845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u="sng" dirty="0">
                <a:sym typeface="+mn-ea"/>
              </a:rPr>
              <a:t>EDA </a:t>
            </a:r>
            <a:r>
              <a:rPr lang="en-US" sz="2400" dirty="0">
                <a:sym typeface="+mn-ea"/>
              </a:rPr>
              <a:t> will be divided into following 2 analysis.</a:t>
            </a:r>
            <a:endParaRPr lang="en-US" sz="2400" dirty="0"/>
          </a:p>
          <a:p>
            <a:pPr algn="l"/>
            <a:r>
              <a:rPr lang="en-US" sz="2400" dirty="0">
                <a:sym typeface="+mn-ea"/>
              </a:rPr>
              <a:t>1.Univariate analysis</a:t>
            </a:r>
            <a:endParaRPr lang="en-US" sz="2400" dirty="0"/>
          </a:p>
          <a:p>
            <a:pPr algn="l"/>
            <a:r>
              <a:rPr lang="en-US" sz="2400" dirty="0">
                <a:sym typeface="+mn-ea"/>
              </a:rPr>
              <a:t>2.Bivariate analysis</a:t>
            </a:r>
            <a:endParaRPr lang="en-US" sz="2400" dirty="0"/>
          </a:p>
          <a:p>
            <a:pPr algn="l"/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85" y="996315"/>
            <a:ext cx="4121150" cy="5011420"/>
          </a:xfrm>
        </p:spPr>
        <p:txBody>
          <a:bodyPr/>
          <a:lstStyle/>
          <a:p>
            <a:pPr marL="109855" indent="0">
              <a:buNone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Conclusions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Maximum number of guests were from Portugal. i.e. more than 25000 guests.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After Portugal, GBR(Great Brittan),France and Spain are the countries from where most of the guests came.</a:t>
            </a:r>
          </a:p>
          <a:p>
            <a:pPr marL="109855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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215" y="26066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Country with more no. of guests</a:t>
            </a:r>
            <a:b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sz="2800" b="1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0" name="Picture 2" descr="C:\Users\punam\Pictures\dada science\Exploratory Data Analysis(EDA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9435" y="996231"/>
            <a:ext cx="4716016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11760"/>
            <a:ext cx="7807960" cy="863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 Revenue hotel type</a:t>
            </a:r>
            <a:br>
              <a:rPr lang="en-US" sz="2400" u="sng" dirty="0"/>
            </a:br>
            <a:endParaRPr lang="en-US" sz="2400" u="sn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705" y="1268730"/>
            <a:ext cx="4352290" cy="3365500"/>
          </a:xfrm>
        </p:spPr>
        <p:txBody>
          <a:bodyPr>
            <a:normAutofit/>
          </a:bodyPr>
          <a:lstStyle/>
          <a:p>
            <a:pPr marL="109855" indent="0" algn="l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City hotel has the highest ADR. That means city hotels are generating more revenues than the resort hotels. More the ADR more is the revenue.</a:t>
            </a:r>
          </a:p>
        </p:txBody>
      </p:sp>
      <p:pic>
        <p:nvPicPr>
          <p:cNvPr id="2051" name="Picture 3" descr="C:\Users\punam\Pictures\dada science\more reven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8366" y="504612"/>
            <a:ext cx="4788024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5725" y="74930"/>
            <a:ext cx="9000490" cy="40132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Month wise bookings of each hotel &amp; busiest month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4925" y="692785"/>
            <a:ext cx="3557905" cy="4835525"/>
          </a:xfrm>
        </p:spPr>
        <p:txBody>
          <a:bodyPr>
            <a:normAutofit fontScale="25000" lnSpcReduction="20000"/>
          </a:bodyPr>
          <a:lstStyle/>
          <a:p>
            <a:pPr marL="109855" indent="0" algn="l">
              <a:buNone/>
            </a:pPr>
            <a:r>
              <a:rPr lang="en-US" sz="9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sz="9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</a:p>
          <a:p>
            <a:pPr marL="395605" indent="-285750" algn="l">
              <a:buFont typeface="Wingdings" panose="05000000000000000000" charset="0"/>
              <a:buChar char="Ø"/>
            </a:pPr>
            <a:endParaRPr lang="en-US" sz="3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95605" indent="-285750" algn="l">
              <a:buFont typeface="Wingdings" panose="05000000000000000000" charset="0"/>
              <a:buChar char="Ø"/>
            </a:pPr>
            <a:endParaRPr lang="en-US" sz="3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95605" indent="-285750" algn="l">
              <a:buFont typeface="Wingdings" panose="05000000000000000000" charset="0"/>
              <a:buChar char="Ø"/>
            </a:pPr>
            <a:endParaRPr lang="en-US" sz="3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95605" indent="-285750" algn="l">
              <a:buFont typeface="Wingdings" panose="05000000000000000000" charset="0"/>
              <a:buChar char="Ø"/>
            </a:pPr>
            <a:endParaRPr lang="en-US" sz="3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95605" indent="-285750" algn="l">
              <a:buFont typeface="Wingdings" panose="05000000000000000000" charset="0"/>
              <a:buChar char="Ø"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month wise booking are as below:</a:t>
            </a: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August       11257</a:t>
            </a:r>
            <a:endParaRPr lang="en-US" sz="5335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July         10057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May           8355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April         7908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June          7765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March         7513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October       6934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September     6690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February      6098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December      5131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November      4995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January       4693</a:t>
            </a:r>
          </a:p>
          <a:p>
            <a:pPr marL="395605" indent="-28575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Busiest Month is August, which have highest Bookings.</a:t>
            </a:r>
          </a:p>
          <a:p>
            <a:pPr marL="109855" indent="0" algn="l">
              <a:buNone/>
            </a:pPr>
            <a:endParaRPr lang="en-US" sz="5335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5335" dirty="0"/>
          </a:p>
        </p:txBody>
      </p:sp>
      <p:pic>
        <p:nvPicPr>
          <p:cNvPr id="3074" name="Picture 2" descr="C:\Users\punam\Pictures\dada science\monthly bookings.png"/>
          <p:cNvPicPr>
            <a:picLocks noChangeAspect="1" noChangeArrowheads="1"/>
          </p:cNvPicPr>
          <p:nvPr/>
        </p:nvPicPr>
        <p:blipFill rotWithShape="1">
          <a:blip r:embed="rId2" cstate="print"/>
          <a:srcRect r="14943"/>
          <a:stretch/>
        </p:blipFill>
        <p:spPr bwMode="auto">
          <a:xfrm>
            <a:off x="3491865" y="410936"/>
            <a:ext cx="5617210" cy="46081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560" y="137160"/>
            <a:ext cx="7772400" cy="676275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Customers asking for car parking space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9705" y="1124585"/>
            <a:ext cx="5135880" cy="3985895"/>
          </a:xfrm>
        </p:spPr>
        <p:txBody>
          <a:bodyPr>
            <a:normAutofit/>
          </a:bodyPr>
          <a:lstStyle/>
          <a:p>
            <a:pPr marL="109855" indent="0" algn="l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More customers from resort hotels are asking for carparking space.</a:t>
            </a:r>
          </a:p>
        </p:txBody>
      </p:sp>
      <p:pic>
        <p:nvPicPr>
          <p:cNvPr id="3076" name="Picture 4" descr="C:\Users\punam\Pictures\dada science\1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4950" y="855345"/>
            <a:ext cx="3829050" cy="415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5" y="188595"/>
            <a:ext cx="9225280" cy="931545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Hotel with maximum booking in weekend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705" y="980440"/>
            <a:ext cx="5614670" cy="3795395"/>
          </a:xfrm>
        </p:spPr>
        <p:txBody>
          <a:bodyPr/>
          <a:lstStyle/>
          <a:p>
            <a:pPr marL="109855" indent="0" algn="l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1"/>
                </a:solidFill>
                <a:sym typeface="+mn-ea"/>
              </a:rPr>
              <a:t>City hotels have more bookings in weekend nights.</a:t>
            </a:r>
          </a:p>
        </p:txBody>
      </p:sp>
      <p:pic>
        <p:nvPicPr>
          <p:cNvPr id="4098" name="Picture 2" descr="C:\Users\punam\Pictures\dada science\Weekend bookings in each hotel.png"/>
          <p:cNvPicPr>
            <a:picLocks noChangeAspect="1" noChangeArrowheads="1"/>
          </p:cNvPicPr>
          <p:nvPr/>
        </p:nvPicPr>
        <p:blipFill rotWithShape="1">
          <a:blip r:embed="rId2" cstate="print"/>
          <a:srcRect r="15392"/>
          <a:stretch/>
        </p:blipFill>
        <p:spPr bwMode="auto">
          <a:xfrm>
            <a:off x="5796211" y="1412792"/>
            <a:ext cx="3168084" cy="2592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705" y="908685"/>
            <a:ext cx="3888105" cy="4091940"/>
          </a:xfrm>
        </p:spPr>
        <p:txBody>
          <a:bodyPr/>
          <a:lstStyle/>
          <a:p>
            <a:pPr marL="109855" indent="0">
              <a:buNone/>
            </a:pP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None/>
            </a:pP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BB( Bed &amp; Breakfast) is the most preferred type of meal by the guests.</a:t>
            </a: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Full Board i.e. FB is least preferred.</a:t>
            </a: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HB (Half Board) and SC(Self Catering) are equally preferred almost.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705" y="101600"/>
            <a:ext cx="7120255" cy="100901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Most preferred meal type</a:t>
            </a:r>
          </a:p>
        </p:txBody>
      </p:sp>
      <p:pic>
        <p:nvPicPr>
          <p:cNvPr id="4102" name="Picture 6" descr="C:\Users\punam\Pictures\dada science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811" y="1412622"/>
            <a:ext cx="5724127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358192"/>
            <a:ext cx="3523615" cy="3980180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City Hotels have more number of confirmed and are receiving more number of guests than Resort Hotels.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315" y="116205"/>
            <a:ext cx="8519795" cy="88646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Total bookings in each hotel type</a:t>
            </a:r>
          </a:p>
        </p:txBody>
      </p:sp>
      <p:pic>
        <p:nvPicPr>
          <p:cNvPr id="4100" name="Picture 4" descr="C:\Users\punam\Pictures\dada science\Confirmed bookings in each hot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97" y="1341289"/>
            <a:ext cx="4283968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15" y="692785"/>
            <a:ext cx="7687945" cy="664845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Total cancellations in each hotel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35" y="850265"/>
            <a:ext cx="4852035" cy="396113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More customers are cancelling their bookings in the city hotels as compared to resort hotels.</a:t>
            </a:r>
          </a:p>
        </p:txBody>
      </p:sp>
      <p:pic>
        <p:nvPicPr>
          <p:cNvPr id="4099" name="Picture 3" descr="C:\Users\punam\Pictures\dada science\Cancelled bookings in each hot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2043" y="1357377"/>
            <a:ext cx="3672408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nam\Pictures\dada science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5443" y="1713699"/>
            <a:ext cx="5562600" cy="30861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87624" y="908720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Total cancellations in each hotel type</a:t>
            </a:r>
            <a:endParaRPr lang="en-US" sz="2400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A1706F-6D7F-CB9C-2737-75E5C24ACB35}"/>
              </a:ext>
            </a:extLst>
          </p:cNvPr>
          <p:cNvSpPr txBox="1">
            <a:spLocks/>
          </p:cNvSpPr>
          <p:nvPr/>
        </p:nvSpPr>
        <p:spPr>
          <a:xfrm>
            <a:off x="251520" y="1358192"/>
            <a:ext cx="3523615" cy="3980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City hotels have higher cancellations than resort hotels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844824"/>
            <a:ext cx="72008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this project we will be </a:t>
            </a:r>
            <a:r>
              <a:rPr lang="en-US" sz="2000" dirty="0" err="1"/>
              <a:t>analysing</a:t>
            </a:r>
            <a:r>
              <a:rPr lang="en-US" sz="2000" dirty="0"/>
              <a:t> Hotel Booking data. This data set contains booking information for a city hotel and a resort hotel, and includes information such as when booking was made, length of stay, the number of adults, children or babies and number of available parking spaces.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Hotel industry is a very volatile industry and the bookings depends on above factors and many more.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main objective behind this project is to explore and </a:t>
            </a:r>
            <a:r>
              <a:rPr lang="en-US" sz="2000" dirty="0" err="1"/>
              <a:t>analyse</a:t>
            </a:r>
            <a:r>
              <a:rPr lang="en-US" sz="2000" dirty="0"/>
              <a:t> data to discover important factor that govern the bookings and give insights to hotel management, which can perform various campaigns to boost the business and performance.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3146" y="692696"/>
            <a:ext cx="7920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unam\Pictures\dada science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566816"/>
            <a:ext cx="4867275" cy="31146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39752" y="908720"/>
            <a:ext cx="5976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Hotel with higher lead time</a:t>
            </a:r>
            <a:endParaRPr lang="en-US" sz="2400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5EA53-0862-F4A8-9C72-4E90A5E5E546}"/>
              </a:ext>
            </a:extLst>
          </p:cNvPr>
          <p:cNvSpPr txBox="1">
            <a:spLocks/>
          </p:cNvSpPr>
          <p:nvPr/>
        </p:nvSpPr>
        <p:spPr>
          <a:xfrm>
            <a:off x="251520" y="1358192"/>
            <a:ext cx="3523615" cy="3980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City Hotels have higher lead time than resort hotels.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unam\Pictures\dada science\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5200" y="1628800"/>
            <a:ext cx="6192837" cy="33337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979712" y="620688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br>
              <a:rPr lang="en-US" sz="2400" dirty="0"/>
            </a:br>
            <a:r>
              <a:rPr lang="en-US" sz="24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Preferred stay in each hotel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00056E-2F95-5264-DA19-F4B56E6D119F}"/>
              </a:ext>
            </a:extLst>
          </p:cNvPr>
          <p:cNvSpPr txBox="1">
            <a:spLocks/>
          </p:cNvSpPr>
          <p:nvPr/>
        </p:nvSpPr>
        <p:spPr>
          <a:xfrm>
            <a:off x="251520" y="1358192"/>
            <a:ext cx="2520131" cy="3980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Preferred stay length is less than ‘7’ days.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unam\Pictures\dada science\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824037"/>
            <a:ext cx="6145213" cy="32099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19672" y="620688"/>
            <a:ext cx="7524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Agent wise bookings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30E0C-7EF5-FF54-87F9-14AB4FDA10C2}"/>
              </a:ext>
            </a:extLst>
          </p:cNvPr>
          <p:cNvSpPr txBox="1">
            <a:spLocks/>
          </p:cNvSpPr>
          <p:nvPr/>
        </p:nvSpPr>
        <p:spPr>
          <a:xfrm>
            <a:off x="251521" y="1358192"/>
            <a:ext cx="2376264" cy="3980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Agent ‘9.0’ is making more bookings.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1258072"/>
            <a:ext cx="846043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3568" y="453586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Preferred room type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1E98E-E18C-DE95-F307-9DC2D8B1FD6B}"/>
              </a:ext>
            </a:extLst>
          </p:cNvPr>
          <p:cNvSpPr txBox="1"/>
          <p:nvPr/>
        </p:nvSpPr>
        <p:spPr>
          <a:xfrm>
            <a:off x="5436096" y="453586"/>
            <a:ext cx="27363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More revenue generating room type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6323D79-2871-F76A-5083-379A058A6C9B}"/>
              </a:ext>
            </a:extLst>
          </p:cNvPr>
          <p:cNvSpPr txBox="1">
            <a:spLocks/>
          </p:cNvSpPr>
          <p:nvPr/>
        </p:nvSpPr>
        <p:spPr>
          <a:xfrm>
            <a:off x="449288" y="4797152"/>
            <a:ext cx="3672408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Most preferred room type is ‘A’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D585D82-D176-4C27-1FF4-7B900BA22014}"/>
              </a:ext>
            </a:extLst>
          </p:cNvPr>
          <p:cNvSpPr txBox="1">
            <a:spLocks/>
          </p:cNvSpPr>
          <p:nvPr/>
        </p:nvSpPr>
        <p:spPr>
          <a:xfrm>
            <a:off x="4578761" y="4774434"/>
            <a:ext cx="3672408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Most revenue generating room type is ‘G’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unam\Pictures\dada science\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00808"/>
            <a:ext cx="5954713" cy="325755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ED78B6-8EDC-C5CB-2AD8-29F429636AC1}"/>
              </a:ext>
            </a:extLst>
          </p:cNvPr>
          <p:cNvSpPr txBox="1"/>
          <p:nvPr/>
        </p:nvSpPr>
        <p:spPr>
          <a:xfrm>
            <a:off x="2627784" y="404664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Hotel type with higher chances of repeated customers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8812774-3843-82D8-A207-E454963A9C8A}"/>
              </a:ext>
            </a:extLst>
          </p:cNvPr>
          <p:cNvSpPr txBox="1">
            <a:spLocks/>
          </p:cNvSpPr>
          <p:nvPr/>
        </p:nvSpPr>
        <p:spPr>
          <a:xfrm>
            <a:off x="253592" y="1612431"/>
            <a:ext cx="2736304" cy="18722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Resort hotels have more chances of repeated customers.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sz="8800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8615" y="332740"/>
            <a:ext cx="83299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sz="28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So we will divide our work flow into following 3 steps.</a:t>
            </a: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>
              <a:solidFill>
                <a:srgbClr val="C00000"/>
              </a:solidFill>
            </a:endParaRPr>
          </a:p>
        </p:txBody>
      </p:sp>
      <p:pic>
        <p:nvPicPr>
          <p:cNvPr id="2" name="Picture 1" descr="Screenshot 2022-12-04 13010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24760"/>
            <a:ext cx="9144000" cy="1808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291" y="1557313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collecting data it’s important to understand your data. So we had hotel booking analysis data which had 119390 rows and 32 columns. So lets understand this 32 columns.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060848"/>
            <a:ext cx="40324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u="sng" dirty="0"/>
          </a:p>
          <a:p>
            <a:r>
              <a:rPr lang="en-US" sz="3200" u="sng" dirty="0"/>
              <a:t>Data Description</a:t>
            </a:r>
            <a:r>
              <a:rPr lang="en-US" sz="3200" dirty="0"/>
              <a:t>:-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660" y="3428881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hotel: Name of hotel ( City or Resort)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is_canceled</a:t>
            </a:r>
            <a:r>
              <a:rPr lang="en-US" dirty="0"/>
              <a:t>: Whether the booking is canceled or not (0 for no canceled and 1 for canceled)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lead_time</a:t>
            </a:r>
            <a:r>
              <a:rPr lang="en-US" dirty="0"/>
              <a:t>: time (in days) between booking transaction and actual arrival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arrival_date_year</a:t>
            </a:r>
            <a:r>
              <a:rPr lang="en-US" dirty="0"/>
              <a:t>: Year of arrival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arrival_date_month</a:t>
            </a:r>
            <a:r>
              <a:rPr lang="en-US" dirty="0"/>
              <a:t>: month of arrival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arrival_date_week_number</a:t>
            </a:r>
            <a:r>
              <a:rPr lang="en-US" dirty="0"/>
              <a:t>: week number of arrival date.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arrival_date_day_of_month</a:t>
            </a:r>
            <a:r>
              <a:rPr lang="en-US" dirty="0"/>
              <a:t>: Day of month of arrival date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stays_in_weekend_nights</a:t>
            </a:r>
            <a:r>
              <a:rPr lang="en-US" dirty="0"/>
              <a:t>: No. of weekend nights spent in a hotel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Stays_in_week_nights</a:t>
            </a:r>
            <a:r>
              <a:rPr lang="en-US" dirty="0"/>
              <a:t>: No. of weeknights spent in a hotel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467360" y="476885"/>
            <a:ext cx="75120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v"/>
            </a:pPr>
            <a:r>
              <a:rPr lang="en-US" sz="36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Collection and Understanding</a:t>
            </a:r>
            <a:endParaRPr lang="en-US" sz="36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36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adults: No. of adults in single booking record.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children: No. of children in single booking record.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babies: No. of babies in single booking record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meal: Type of meal chosen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country: Country of origin of customers (as mentioned by them)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market_segment</a:t>
            </a:r>
            <a:r>
              <a:rPr lang="en-US" dirty="0"/>
              <a:t> : What segment via booking was made and for what purpose.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distribution_channel</a:t>
            </a:r>
            <a:r>
              <a:rPr lang="en-US" dirty="0"/>
              <a:t>: Via which medium booking was made.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is_repeated_guest</a:t>
            </a:r>
            <a:r>
              <a:rPr lang="en-US" dirty="0"/>
              <a:t>: Whether the customer has made any booking before(0 for No and 1 for Yes)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previous_cancellations</a:t>
            </a:r>
            <a:r>
              <a:rPr lang="en-US" dirty="0"/>
              <a:t>: No. of previous canceled bookings.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previous_bookings_not_canceled</a:t>
            </a:r>
            <a:r>
              <a:rPr lang="en-US" dirty="0"/>
              <a:t>: No. of previous non-canceled bookings.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reserved_room_type</a:t>
            </a:r>
            <a:r>
              <a:rPr lang="en-US" dirty="0"/>
              <a:t>: Room type reserved by a customer.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assigned_room_type</a:t>
            </a:r>
            <a:r>
              <a:rPr lang="en-US" dirty="0"/>
              <a:t>: Room type assigned to the customer.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booking_changes</a:t>
            </a:r>
            <a:r>
              <a:rPr lang="en-US" dirty="0"/>
              <a:t>: No. of booking changes done by customers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deposit_type</a:t>
            </a:r>
            <a:r>
              <a:rPr lang="en-US" dirty="0"/>
              <a:t>: Type of deposit at the time of making a booking (No deposit/ Refundable/ No refund)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agent: Id of agent for booking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company: Id of the company making a booking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052736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days_in_waiting_list</a:t>
            </a:r>
            <a:r>
              <a:rPr lang="en-US" dirty="0"/>
              <a:t>: No. of days on waiting list.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customer_type</a:t>
            </a:r>
            <a:r>
              <a:rPr lang="en-US" dirty="0"/>
              <a:t>: Type of customer(Transient, Group, etc.)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: Average Daily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required_car_parking_spaces</a:t>
            </a:r>
            <a:r>
              <a:rPr lang="en-US" dirty="0"/>
              <a:t>: No. of car parking asked in booking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total_of_special_requests</a:t>
            </a:r>
            <a:r>
              <a:rPr lang="en-US" dirty="0"/>
              <a:t>: total no. of special request.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reservation_status</a:t>
            </a:r>
            <a:r>
              <a:rPr lang="en-US" dirty="0"/>
              <a:t>: Whether a customer has checked out or </a:t>
            </a:r>
            <a:r>
              <a:rPr lang="en-US" dirty="0" err="1"/>
              <a:t>canceled,or</a:t>
            </a:r>
            <a:r>
              <a:rPr lang="en-US" dirty="0"/>
              <a:t> not showed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reservation_status_date</a:t>
            </a:r>
            <a:r>
              <a:rPr lang="en-US" dirty="0"/>
              <a:t>: Date of making reservation status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950" y="2132330"/>
            <a:ext cx="4489450" cy="4374515"/>
          </a:xfrm>
        </p:spPr>
        <p:txBody>
          <a:bodyPr/>
          <a:lstStyle/>
          <a:p>
            <a:pPr marL="109855" indent="0" algn="l">
              <a:buFont typeface="Wingdings" panose="05000000000000000000" charset="0"/>
              <a:buNone/>
            </a:pPr>
            <a:r>
              <a:rPr lang="en-US" sz="18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copy as new DataFrame and remove duplicate out of this</a:t>
            </a:r>
            <a:endParaRPr lang="en-US" sz="1800" u="sng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After collection of Data, we got all the record about Hotel Type,Meal type ..etc</a:t>
            </a:r>
          </a:p>
          <a:p>
            <a:pPr algn="l">
              <a:buFont typeface="Wingdings" panose="05000000000000000000" charset="0"/>
              <a:buChar char="Ø"/>
            </a:pPr>
            <a:endParaRPr 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sz="18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Continue......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950" y="255905"/>
            <a:ext cx="8229600" cy="112141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charset="0"/>
              <a:buChar char="v"/>
            </a:pPr>
            <a:r>
              <a:rPr lang="en-US" b="1" u="sng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Cleaning &amp; Manipulation:</a:t>
            </a:r>
            <a:br>
              <a:rPr lang="en-US" b="1" u="sng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 b="1" u="sng"/>
          </a:p>
        </p:txBody>
      </p:sp>
      <p:pic>
        <p:nvPicPr>
          <p:cNvPr id="1027" name="Picture 3" descr="C:\Users\punam\Pictures\dada science\Data cleaning and manipul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1268730"/>
            <a:ext cx="4464685" cy="4373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705" y="1196340"/>
            <a:ext cx="4427855" cy="218694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cleaning helps to remove the redundant and useless data from the data set. 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endParaRPr lang="en-US" sz="1800"/>
          </a:p>
        </p:txBody>
      </p:sp>
      <p:pic>
        <p:nvPicPr>
          <p:cNvPr id="1028" name="Picture 4" descr="C:\Users\punam\Pictures\dada science\data clea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690" y="1052999"/>
            <a:ext cx="4536504" cy="3528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455"/>
            <a:ext cx="4429125" cy="452628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After creating a copy, we performed data cleaning by deleting the duplicate and null values from the copy data set.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u="sng">
                <a:solidFill>
                  <a:srgbClr val="C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Find out Null Values in Data</a:t>
            </a:r>
          </a:p>
        </p:txBody>
      </p:sp>
      <p:pic>
        <p:nvPicPr>
          <p:cNvPr id="1029" name="Picture 5" descr="C:\Users\punam\Pictures\dada science\#Columns having missing values.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0895" y="757555"/>
            <a:ext cx="4271645" cy="3726180"/>
          </a:xfrm>
          <a:prstGeom prst="rect">
            <a:avLst/>
          </a:prstGeom>
          <a:noFill/>
        </p:spPr>
      </p:pic>
      <p:pic>
        <p:nvPicPr>
          <p:cNvPr id="1030" name="Picture 6" descr="C:\Users\punam\Pictures\dada science\# Columns having missing values.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73" y="3284587"/>
            <a:ext cx="4176465" cy="1944216"/>
          </a:xfrm>
          <a:prstGeom prst="rect">
            <a:avLst/>
          </a:prstGeom>
          <a:noFill/>
        </p:spPr>
      </p:pic>
      <p:sp>
        <p:nvSpPr>
          <p:cNvPr id="4" name="Text Box 3"/>
          <p:cNvSpPr txBox="1"/>
          <p:nvPr/>
        </p:nvSpPr>
        <p:spPr>
          <a:xfrm>
            <a:off x="1765935" y="9156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1114</Words>
  <Application>Microsoft Office PowerPoint</Application>
  <PresentationFormat>On-screen Show (4:3)</PresentationFormat>
  <Paragraphs>162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Business Cooperate</vt:lpstr>
      <vt:lpstr>Capstone Project-1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 &amp; Manipulation: </vt:lpstr>
      <vt:lpstr>PowerPoint Presentation</vt:lpstr>
      <vt:lpstr>Find out Null Values in Data</vt:lpstr>
      <vt:lpstr>Exploratory Data Analysis (EDA) :</vt:lpstr>
      <vt:lpstr>Country with more no. of guests </vt:lpstr>
      <vt:lpstr>High Revenue hotel type </vt:lpstr>
      <vt:lpstr>Month wise bookings of each hotel &amp; busiest month</vt:lpstr>
      <vt:lpstr>Customers asking for car parking space</vt:lpstr>
      <vt:lpstr>Hotel with maximum booking in weekend</vt:lpstr>
      <vt:lpstr>Most preferred meal type</vt:lpstr>
      <vt:lpstr>Total bookings in each hotel type</vt:lpstr>
      <vt:lpstr>Total cancellations in each hotel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Project-1</dc:title>
  <dc:creator>punam</dc:creator>
  <cp:lastModifiedBy>Boncheruvu</cp:lastModifiedBy>
  <cp:revision>58</cp:revision>
  <dcterms:created xsi:type="dcterms:W3CDTF">2022-12-03T11:39:00Z</dcterms:created>
  <dcterms:modified xsi:type="dcterms:W3CDTF">2022-12-04T15:35:44Z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3400E73278564114A21544EA8CD82B91</vt:lpwstr>
  </property>
  <property fmtid="{D5CDD505-2E9C-101B-9397-08002B2CF9AE}" pid="3" name="KSOProductBuildVer">
    <vt:lpwstr>1033-11.2.0.11417</vt:lpwstr>
  </property>
</Properties>
</file>