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74" r:id="rId9"/>
    <p:sldId id="275" r:id="rId10"/>
    <p:sldId id="276" r:id="rId11"/>
    <p:sldId id="277" r:id="rId12"/>
    <p:sldId id="266" r:id="rId13"/>
    <p:sldId id="268" r:id="rId14"/>
    <p:sldId id="272" r:id="rId15"/>
    <p:sldId id="271" r:id="rId16"/>
    <p:sldId id="267" r:id="rId17"/>
    <p:sldId id="263" r:id="rId18"/>
    <p:sldId id="265" r:id="rId19"/>
    <p:sldId id="269" r:id="rId20"/>
    <p:sldId id="270" r:id="rId21"/>
    <p:sldId id="279" r:id="rId22"/>
    <p:sldId id="264"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397DD2-0345-4D10-9FFC-90D23EFDB2C3}" type="datetimeFigureOut">
              <a:rPr lang="en-US" smtClean="0"/>
              <a:t>8/19/2024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FF091-24CF-4623-B52C-859D49B072F3}" type="slidenum">
              <a:rPr lang="en-US" smtClean="0"/>
              <a:t>‹#›</a:t>
            </a:fld>
            <a:endParaRPr lang="en-US"/>
          </a:p>
        </p:txBody>
      </p:sp>
    </p:spTree>
    <p:extLst>
      <p:ext uri="{BB962C8B-B14F-4D97-AF65-F5344CB8AC3E}">
        <p14:creationId xmlns:p14="http://schemas.microsoft.com/office/powerpoint/2010/main" val="2931761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9FF091-24CF-4623-B52C-859D49B072F3}" type="slidenum">
              <a:rPr lang="en-US" smtClean="0"/>
              <a:t>2</a:t>
            </a:fld>
            <a:endParaRPr lang="en-US"/>
          </a:p>
        </p:txBody>
      </p:sp>
    </p:spTree>
    <p:extLst>
      <p:ext uri="{BB962C8B-B14F-4D97-AF65-F5344CB8AC3E}">
        <p14:creationId xmlns:p14="http://schemas.microsoft.com/office/powerpoint/2010/main" val="2619102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2507160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383891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323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4029041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596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1636770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4231159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135790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1069772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E6337A-74DD-418E-9947-E19E95FA1FA5}"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315520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E6337A-74DD-418E-9947-E19E95FA1FA5}"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207050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E6337A-74DD-418E-9947-E19E95FA1FA5}" type="datetimeFigureOut">
              <a:rPr lang="en-US" smtClean="0"/>
              <a:t>8/19/2024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42579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E6337A-74DD-418E-9947-E19E95FA1FA5}" type="datetimeFigureOut">
              <a:rPr lang="en-US" smtClean="0"/>
              <a:t>8/19/2024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2144588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E6337A-74DD-418E-9947-E19E95FA1FA5}" type="datetimeFigureOut">
              <a:rPr lang="en-US" smtClean="0"/>
              <a:t>8/19/2024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2715610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337A-74DD-418E-9947-E19E95FA1FA5}"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3457694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E6337A-74DD-418E-9947-E19E95FA1FA5}" type="datetimeFigureOut">
              <a:rPr lang="en-US" smtClean="0"/>
              <a:t>8/19/2024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EFD6A1-D74F-4EEB-91DB-F420CEB86A77}" type="slidenum">
              <a:rPr lang="en-US" smtClean="0"/>
              <a:t>‹#›</a:t>
            </a:fld>
            <a:endParaRPr lang="en-US"/>
          </a:p>
        </p:txBody>
      </p:sp>
    </p:spTree>
    <p:extLst>
      <p:ext uri="{BB962C8B-B14F-4D97-AF65-F5344CB8AC3E}">
        <p14:creationId xmlns:p14="http://schemas.microsoft.com/office/powerpoint/2010/main" val="358510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2E6337A-74DD-418E-9947-E19E95FA1FA5}" type="datetimeFigureOut">
              <a:rPr lang="en-US" smtClean="0"/>
              <a:t>8/19/2024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EFD6A1-D74F-4EEB-91DB-F420CEB86A77}" type="slidenum">
              <a:rPr lang="en-US" smtClean="0"/>
              <a:t>‹#›</a:t>
            </a:fld>
            <a:endParaRPr lang="en-US"/>
          </a:p>
        </p:txBody>
      </p:sp>
    </p:spTree>
    <p:extLst>
      <p:ext uri="{BB962C8B-B14F-4D97-AF65-F5344CB8AC3E}">
        <p14:creationId xmlns:p14="http://schemas.microsoft.com/office/powerpoint/2010/main" val="2931629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21386-CA0F-66F0-8A14-C8C71D9B9AAC}"/>
              </a:ext>
            </a:extLst>
          </p:cNvPr>
          <p:cNvSpPr>
            <a:spLocks noGrp="1"/>
          </p:cNvSpPr>
          <p:nvPr>
            <p:ph type="ctrTitle"/>
          </p:nvPr>
        </p:nvSpPr>
        <p:spPr>
          <a:xfrm>
            <a:off x="1068528" y="277155"/>
            <a:ext cx="7766936" cy="749212"/>
          </a:xfrm>
        </p:spPr>
        <p:txBody>
          <a:bodyPr/>
          <a:lstStyle/>
          <a:p>
            <a:pPr algn="ctr"/>
            <a:r>
              <a:rPr lang="en-US" sz="3600" dirty="0">
                <a:latin typeface="Times New Roman" panose="02020603050405020304" pitchFamily="18" charset="0"/>
                <a:cs typeface="Times New Roman" panose="02020603050405020304" pitchFamily="18" charset="0"/>
              </a:rPr>
              <a:t>Pawsitive Futures</a:t>
            </a:r>
          </a:p>
        </p:txBody>
      </p:sp>
      <p:sp>
        <p:nvSpPr>
          <p:cNvPr id="3" name="Subtitle 2">
            <a:extLst>
              <a:ext uri="{FF2B5EF4-FFF2-40B4-BE49-F238E27FC236}">
                <a16:creationId xmlns:a16="http://schemas.microsoft.com/office/drawing/2014/main" id="{2A31084B-A8A7-7E13-152B-C90BCE54E797}"/>
              </a:ext>
            </a:extLst>
          </p:cNvPr>
          <p:cNvSpPr>
            <a:spLocks noGrp="1"/>
          </p:cNvSpPr>
          <p:nvPr>
            <p:ph type="subTitle" idx="1"/>
          </p:nvPr>
        </p:nvSpPr>
        <p:spPr>
          <a:xfrm>
            <a:off x="956561" y="5366449"/>
            <a:ext cx="7766936" cy="1096899"/>
          </a:xfrm>
        </p:spPr>
        <p:txBody>
          <a:bodyPr>
            <a:noAutofit/>
          </a:bodyPr>
          <a:lstStyle/>
          <a:p>
            <a:pPr algn="ctr"/>
            <a:r>
              <a:rPr lang="en-US" sz="2000" dirty="0">
                <a:solidFill>
                  <a:schemeClr val="accent2"/>
                </a:solidFill>
                <a:latin typeface="Times New Roman" panose="02020603050405020304" pitchFamily="18" charset="0"/>
                <a:cs typeface="Times New Roman" panose="02020603050405020304" pitchFamily="18" charset="0"/>
              </a:rPr>
              <a:t>Presented By</a:t>
            </a:r>
          </a:p>
          <a:p>
            <a:pPr algn="ctr"/>
            <a:r>
              <a:rPr lang="en-US" sz="2000" dirty="0">
                <a:solidFill>
                  <a:schemeClr val="accent2"/>
                </a:solidFill>
                <a:latin typeface="Times New Roman" panose="02020603050405020304" pitchFamily="18" charset="0"/>
                <a:cs typeface="Times New Roman" panose="02020603050405020304" pitchFamily="18" charset="0"/>
              </a:rPr>
              <a:t>Group No.41</a:t>
            </a:r>
          </a:p>
          <a:p>
            <a:pPr algn="ctr"/>
            <a:r>
              <a:rPr lang="en-US" sz="2000" dirty="0">
                <a:solidFill>
                  <a:schemeClr val="accent2"/>
                </a:solidFill>
                <a:latin typeface="Times New Roman" panose="02020603050405020304" pitchFamily="18" charset="0"/>
                <a:cs typeface="Times New Roman" panose="02020603050405020304" pitchFamily="18" charset="0"/>
              </a:rPr>
              <a:t>Pratiksha Tambe &amp; Punam Salunkhe</a:t>
            </a:r>
          </a:p>
        </p:txBody>
      </p:sp>
      <p:pic>
        <p:nvPicPr>
          <p:cNvPr id="5" name="Picture 4">
            <a:extLst>
              <a:ext uri="{FF2B5EF4-FFF2-40B4-BE49-F238E27FC236}">
                <a16:creationId xmlns:a16="http://schemas.microsoft.com/office/drawing/2014/main" id="{7698EAD8-51FF-AE26-C4CF-109F8370C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0067" y="1139502"/>
            <a:ext cx="6079924" cy="4113812"/>
          </a:xfrm>
          <a:prstGeom prst="rect">
            <a:avLst/>
          </a:prstGeom>
        </p:spPr>
      </p:pic>
    </p:spTree>
    <p:extLst>
      <p:ext uri="{BB962C8B-B14F-4D97-AF65-F5344CB8AC3E}">
        <p14:creationId xmlns:p14="http://schemas.microsoft.com/office/powerpoint/2010/main" val="311157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0A371C4-6938-4E7F-C167-F5850D5E47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122" y="1438398"/>
            <a:ext cx="6279501" cy="5376943"/>
          </a:xfrm>
        </p:spPr>
      </p:pic>
      <p:sp>
        <p:nvSpPr>
          <p:cNvPr id="4" name="Title 1">
            <a:extLst>
              <a:ext uri="{FF2B5EF4-FFF2-40B4-BE49-F238E27FC236}">
                <a16:creationId xmlns:a16="http://schemas.microsoft.com/office/drawing/2014/main" id="{28D447F9-8E40-90E7-2961-7E81C85FEEB6}"/>
              </a:ext>
            </a:extLst>
          </p:cNvPr>
          <p:cNvSpPr txBox="1">
            <a:spLocks noGrp="1"/>
          </p:cNvSpPr>
          <p:nvPr>
            <p:ph type="title"/>
          </p:nvPr>
        </p:nvSpPr>
        <p:spPr>
          <a:xfrm>
            <a:off x="677863" y="609600"/>
            <a:ext cx="8596312" cy="9952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DFD level 1 diagram</a:t>
            </a:r>
          </a:p>
        </p:txBody>
      </p:sp>
    </p:spTree>
    <p:extLst>
      <p:ext uri="{BB962C8B-B14F-4D97-AF65-F5344CB8AC3E}">
        <p14:creationId xmlns:p14="http://schemas.microsoft.com/office/powerpoint/2010/main" val="4271166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2733660C-8105-7E18-71A4-07733B95F9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0017" y="1373003"/>
            <a:ext cx="6064898" cy="5149094"/>
          </a:xfrm>
        </p:spPr>
      </p:pic>
      <p:sp>
        <p:nvSpPr>
          <p:cNvPr id="4" name="Title 1">
            <a:extLst>
              <a:ext uri="{FF2B5EF4-FFF2-40B4-BE49-F238E27FC236}">
                <a16:creationId xmlns:a16="http://schemas.microsoft.com/office/drawing/2014/main" id="{C10F5720-747E-5744-2418-11A6E3ED8A4B}"/>
              </a:ext>
            </a:extLst>
          </p:cNvPr>
          <p:cNvSpPr txBox="1">
            <a:spLocks noGrp="1"/>
          </p:cNvSpPr>
          <p:nvPr>
            <p:ph type="title"/>
          </p:nvPr>
        </p:nvSpPr>
        <p:spPr>
          <a:xfrm>
            <a:off x="705856" y="609600"/>
            <a:ext cx="8596312" cy="8553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399834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F221-F691-B0A2-F851-AC63D3D1B652}"/>
              </a:ext>
            </a:extLst>
          </p:cNvPr>
          <p:cNvSpPr>
            <a:spLocks noGrp="1"/>
          </p:cNvSpPr>
          <p:nvPr>
            <p:ph type="title"/>
          </p:nvPr>
        </p:nvSpPr>
        <p:spPr>
          <a:xfrm>
            <a:off x="677334" y="609600"/>
            <a:ext cx="8596668" cy="799322"/>
          </a:xfrm>
        </p:spPr>
        <p:txBody>
          <a:bodyPr/>
          <a:lstStyle/>
          <a:p>
            <a:pPr algn="ctr"/>
            <a:r>
              <a:rPr lang="en-US" dirty="0">
                <a:latin typeface="Times New Roman" panose="02020603050405020304" pitchFamily="18" charset="0"/>
                <a:cs typeface="Times New Roman" panose="02020603050405020304" pitchFamily="18" charset="0"/>
              </a:rPr>
              <a:t>Screen Shots</a:t>
            </a:r>
            <a:endParaRPr lang="en-US" dirty="0"/>
          </a:p>
        </p:txBody>
      </p:sp>
      <p:pic>
        <p:nvPicPr>
          <p:cNvPr id="5" name="Content Placeholder 4">
            <a:extLst>
              <a:ext uri="{FF2B5EF4-FFF2-40B4-BE49-F238E27FC236}">
                <a16:creationId xmlns:a16="http://schemas.microsoft.com/office/drawing/2014/main" id="{ED28D942-0CB3-F466-66F4-0B56ECD16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679510"/>
            <a:ext cx="8596312" cy="4568890"/>
          </a:xfrm>
        </p:spPr>
      </p:pic>
    </p:spTree>
    <p:extLst>
      <p:ext uri="{BB962C8B-B14F-4D97-AF65-F5344CB8AC3E}">
        <p14:creationId xmlns:p14="http://schemas.microsoft.com/office/powerpoint/2010/main" val="926805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EEC4E7-4F46-D391-3E3A-9B151C021A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7508" y="602376"/>
            <a:ext cx="8269798" cy="5891730"/>
          </a:xfrm>
        </p:spPr>
      </p:pic>
    </p:spTree>
    <p:extLst>
      <p:ext uri="{BB962C8B-B14F-4D97-AF65-F5344CB8AC3E}">
        <p14:creationId xmlns:p14="http://schemas.microsoft.com/office/powerpoint/2010/main" val="3503228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085EE5-9222-F143-F1F2-448186D16F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0744" y="397102"/>
            <a:ext cx="8227231" cy="6059682"/>
          </a:xfrm>
        </p:spPr>
      </p:pic>
    </p:spTree>
    <p:extLst>
      <p:ext uri="{BB962C8B-B14F-4D97-AF65-F5344CB8AC3E}">
        <p14:creationId xmlns:p14="http://schemas.microsoft.com/office/powerpoint/2010/main" val="97717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C216DD-AD4D-D164-ED96-209CCD3706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3190" y="555723"/>
            <a:ext cx="8236794" cy="5677126"/>
          </a:xfrm>
        </p:spPr>
      </p:pic>
    </p:spTree>
    <p:extLst>
      <p:ext uri="{BB962C8B-B14F-4D97-AF65-F5344CB8AC3E}">
        <p14:creationId xmlns:p14="http://schemas.microsoft.com/office/powerpoint/2010/main" val="185397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A9DF2F-496C-305C-478E-F7E807B9E2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167" y="746448"/>
            <a:ext cx="8430825" cy="5654351"/>
          </a:xfrm>
        </p:spPr>
      </p:pic>
    </p:spTree>
    <p:extLst>
      <p:ext uri="{BB962C8B-B14F-4D97-AF65-F5344CB8AC3E}">
        <p14:creationId xmlns:p14="http://schemas.microsoft.com/office/powerpoint/2010/main" val="268225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FBC08BA-8129-8686-CA38-96F234C7E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838" y="438742"/>
            <a:ext cx="8596312" cy="6083356"/>
          </a:xfrm>
        </p:spPr>
      </p:pic>
    </p:spTree>
    <p:extLst>
      <p:ext uri="{BB962C8B-B14F-4D97-AF65-F5344CB8AC3E}">
        <p14:creationId xmlns:p14="http://schemas.microsoft.com/office/powerpoint/2010/main" val="1217787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A296E0-A7B6-AA93-51B2-747D3E9CF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212" y="537062"/>
            <a:ext cx="7479110" cy="5957044"/>
          </a:xfrm>
        </p:spPr>
      </p:pic>
    </p:spTree>
    <p:extLst>
      <p:ext uri="{BB962C8B-B14F-4D97-AF65-F5344CB8AC3E}">
        <p14:creationId xmlns:p14="http://schemas.microsoft.com/office/powerpoint/2010/main" val="3251497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C169D9-3BC4-C240-F8CC-C3738F25F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822" y="510983"/>
            <a:ext cx="8596312" cy="5880486"/>
          </a:xfrm>
        </p:spPr>
      </p:pic>
    </p:spTree>
    <p:extLst>
      <p:ext uri="{BB962C8B-B14F-4D97-AF65-F5344CB8AC3E}">
        <p14:creationId xmlns:p14="http://schemas.microsoft.com/office/powerpoint/2010/main" val="640572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6507-71E7-27A6-1B39-E7344340AA03}"/>
              </a:ext>
            </a:extLst>
          </p:cNvPr>
          <p:cNvSpPr>
            <a:spLocks noGrp="1"/>
          </p:cNvSpPr>
          <p:nvPr>
            <p:ph type="title"/>
          </p:nvPr>
        </p:nvSpPr>
        <p:spPr>
          <a:xfrm>
            <a:off x="677334" y="609600"/>
            <a:ext cx="8596668" cy="734008"/>
          </a:xfrm>
        </p:spPr>
        <p:txBody>
          <a:bodyPr>
            <a:normAutofit/>
          </a:bodyPr>
          <a:lstStyle/>
          <a:p>
            <a:pPr algn="ctr"/>
            <a:r>
              <a:rPr lang="en-US" dirty="0">
                <a:latin typeface="Times New Roman" panose="02020603050405020304" pitchFamily="18" charset="0"/>
                <a:cs typeface="Times New Roman" panose="02020603050405020304" pitchFamily="18" charset="0"/>
              </a:rPr>
              <a:t>Index</a:t>
            </a:r>
          </a:p>
        </p:txBody>
      </p:sp>
      <p:sp>
        <p:nvSpPr>
          <p:cNvPr id="3" name="Content Placeholder 2">
            <a:extLst>
              <a:ext uri="{FF2B5EF4-FFF2-40B4-BE49-F238E27FC236}">
                <a16:creationId xmlns:a16="http://schemas.microsoft.com/office/drawing/2014/main" id="{560CD799-A917-BBD8-E3C4-3CB933D9C16C}"/>
              </a:ext>
            </a:extLst>
          </p:cNvPr>
          <p:cNvSpPr>
            <a:spLocks noGrp="1"/>
          </p:cNvSpPr>
          <p:nvPr>
            <p:ph idx="1"/>
          </p:nvPr>
        </p:nvSpPr>
        <p:spPr>
          <a:xfrm>
            <a:off x="677334" y="1446245"/>
            <a:ext cx="8596668" cy="4595117"/>
          </a:xfrm>
        </p:spPr>
        <p:txBody>
          <a:bodyPr>
            <a:noAutofit/>
          </a:bodyPr>
          <a:lstStyle/>
          <a:p>
            <a:r>
              <a:rPr lang="en-US" sz="2000" dirty="0">
                <a:latin typeface="Times New Roman" panose="02020603050405020304" pitchFamily="18" charset="0"/>
                <a:cs typeface="Times New Roman" panose="02020603050405020304" pitchFamily="18" charset="0"/>
              </a:rPr>
              <a:t>Introduction</a:t>
            </a:r>
          </a:p>
          <a:p>
            <a:r>
              <a:rPr lang="en-US" sz="2000" dirty="0">
                <a:latin typeface="Times New Roman" panose="02020603050405020304" pitchFamily="18" charset="0"/>
                <a:cs typeface="Times New Roman" panose="02020603050405020304" pitchFamily="18" charset="0"/>
              </a:rPr>
              <a:t>Architecture</a:t>
            </a:r>
          </a:p>
          <a:p>
            <a:r>
              <a:rPr lang="en-US" sz="2000" dirty="0">
                <a:latin typeface="Times New Roman" panose="02020603050405020304" pitchFamily="18" charset="0"/>
                <a:cs typeface="Times New Roman" panose="02020603050405020304" pitchFamily="18" charset="0"/>
              </a:rPr>
              <a:t>Technology platform used for project</a:t>
            </a:r>
          </a:p>
          <a:p>
            <a:r>
              <a:rPr lang="en-US" sz="2000" dirty="0">
                <a:latin typeface="Times New Roman" panose="02020603050405020304" pitchFamily="18" charset="0"/>
                <a:cs typeface="Times New Roman" panose="02020603050405020304" pitchFamily="18" charset="0"/>
              </a:rPr>
              <a:t>User roles and responsibilities</a:t>
            </a:r>
          </a:p>
          <a:p>
            <a:r>
              <a:rPr lang="en-US" sz="2000" dirty="0">
                <a:latin typeface="Times New Roman" panose="02020603050405020304" pitchFamily="18" charset="0"/>
                <a:cs typeface="Times New Roman" panose="02020603050405020304" pitchFamily="18" charset="0"/>
              </a:rPr>
              <a:t>Future extensions or scope</a:t>
            </a:r>
          </a:p>
          <a:p>
            <a:r>
              <a:rPr lang="en-US" sz="2000" dirty="0">
                <a:latin typeface="Times New Roman" panose="02020603050405020304" pitchFamily="18" charset="0"/>
                <a:cs typeface="Times New Roman" panose="02020603050405020304" pitchFamily="18" charset="0"/>
              </a:rPr>
              <a:t>ER diagram</a:t>
            </a:r>
          </a:p>
          <a:p>
            <a:r>
              <a:rPr lang="en-US" sz="2000" dirty="0">
                <a:latin typeface="Times New Roman" panose="02020603050405020304" pitchFamily="18" charset="0"/>
                <a:cs typeface="Times New Roman" panose="02020603050405020304" pitchFamily="18" charset="0"/>
              </a:rPr>
              <a:t>DFD level 0 diagram</a:t>
            </a:r>
          </a:p>
          <a:p>
            <a:r>
              <a:rPr lang="en-US" sz="2000" dirty="0">
                <a:latin typeface="Times New Roman" panose="02020603050405020304" pitchFamily="18" charset="0"/>
                <a:cs typeface="Times New Roman" panose="02020603050405020304" pitchFamily="18" charset="0"/>
              </a:rPr>
              <a:t>DFD level 1 diagram</a:t>
            </a:r>
          </a:p>
          <a:p>
            <a:r>
              <a:rPr lang="en-US" sz="2000" dirty="0">
                <a:latin typeface="Times New Roman" panose="02020603050405020304" pitchFamily="18" charset="0"/>
                <a:cs typeface="Times New Roman" panose="02020603050405020304" pitchFamily="18" charset="0"/>
              </a:rPr>
              <a:t>Activity diagram</a:t>
            </a:r>
          </a:p>
          <a:p>
            <a:r>
              <a:rPr lang="en-US" sz="2000" dirty="0">
                <a:latin typeface="Times New Roman" panose="02020603050405020304" pitchFamily="18" charset="0"/>
                <a:cs typeface="Times New Roman" panose="02020603050405020304" pitchFamily="18" charset="0"/>
              </a:rPr>
              <a:t>Screen Shots</a:t>
            </a:r>
          </a:p>
          <a:p>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575451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858192-DC1D-F26E-1D9F-DAD5DD2610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1188" y="565053"/>
            <a:ext cx="7841514" cy="5779763"/>
          </a:xfrm>
        </p:spPr>
      </p:pic>
    </p:spTree>
    <p:extLst>
      <p:ext uri="{BB962C8B-B14F-4D97-AF65-F5344CB8AC3E}">
        <p14:creationId xmlns:p14="http://schemas.microsoft.com/office/powerpoint/2010/main" val="2825758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8842F3-39FC-8698-8EE7-B3258A8DAF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421" y="649029"/>
            <a:ext cx="8004257" cy="5574489"/>
          </a:xfrm>
        </p:spPr>
      </p:pic>
    </p:spTree>
    <p:extLst>
      <p:ext uri="{BB962C8B-B14F-4D97-AF65-F5344CB8AC3E}">
        <p14:creationId xmlns:p14="http://schemas.microsoft.com/office/powerpoint/2010/main" val="377839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E333-9A43-0B4A-A0C4-E4AEF6FD2D64}"/>
              </a:ext>
            </a:extLst>
          </p:cNvPr>
          <p:cNvSpPr>
            <a:spLocks noGrp="1"/>
          </p:cNvSpPr>
          <p:nvPr>
            <p:ph type="title"/>
          </p:nvPr>
        </p:nvSpPr>
        <p:spPr>
          <a:xfrm>
            <a:off x="677334" y="609600"/>
            <a:ext cx="8596668" cy="789992"/>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8744465-2F19-D0F1-85AB-167F45C01AA8}"/>
              </a:ext>
            </a:extLst>
          </p:cNvPr>
          <p:cNvSpPr>
            <a:spLocks noGrp="1"/>
          </p:cNvSpPr>
          <p:nvPr>
            <p:ph idx="1"/>
          </p:nvPr>
        </p:nvSpPr>
        <p:spPr>
          <a:xfrm>
            <a:off x="677334" y="1091682"/>
            <a:ext cx="8596668" cy="4455158"/>
          </a:xfrm>
        </p:spPr>
        <p:txBody>
          <a:bodyPr>
            <a:normAutofit/>
          </a:bodyPr>
          <a:lstStyle/>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Pet Adoption Project successfully connected many animals with caring families, increasing adoption rates and making the process easier. Through community efforts and partnerships with shelters, we helped create lasting bonds between pets and their new owners. Continued support will be key to helping more animals find their forever homes.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233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543A82-95F3-60AC-4088-A769ACA8BBD9}"/>
              </a:ext>
            </a:extLst>
          </p:cNvPr>
          <p:cNvSpPr txBox="1"/>
          <p:nvPr/>
        </p:nvSpPr>
        <p:spPr>
          <a:xfrm>
            <a:off x="2435290" y="2397967"/>
            <a:ext cx="6522098" cy="1569660"/>
          </a:xfrm>
          <a:prstGeom prst="rect">
            <a:avLst/>
          </a:prstGeom>
          <a:noFill/>
        </p:spPr>
        <p:txBody>
          <a:bodyPr wrap="square" rtlCol="0">
            <a:spAutoFit/>
          </a:bodyPr>
          <a:lstStyle/>
          <a:p>
            <a:pPr algn="ctr"/>
            <a:r>
              <a:rPr lang="en-US" sz="9600" dirty="0">
                <a:solidFill>
                  <a:schemeClr val="accent2"/>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830956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9B231-8084-6F09-0E4C-A270B91DD397}"/>
              </a:ext>
            </a:extLst>
          </p:cNvPr>
          <p:cNvSpPr>
            <a:spLocks noGrp="1"/>
          </p:cNvSpPr>
          <p:nvPr>
            <p:ph idx="1"/>
          </p:nvPr>
        </p:nvSpPr>
        <p:spPr>
          <a:xfrm>
            <a:off x="677334" y="1501190"/>
            <a:ext cx="8596668" cy="4110962"/>
          </a:xfrm>
        </p:spPr>
        <p:txBody>
          <a:bodyPr>
            <a:noAutofit/>
          </a:bodyPr>
          <a:lstStyle/>
          <a:p>
            <a:pPr algn="l"/>
            <a:r>
              <a:rPr lang="en-US" sz="2000" b="0" i="0" u="none" strike="noStrike" baseline="0" dirty="0">
                <a:latin typeface="Times New Roman" panose="02020603050405020304" pitchFamily="18" charset="0"/>
              </a:rPr>
              <a:t>Pawsitive Futures is a web portal application developed to enhance the pet adoption process, featuring three main modules: User, Shelter, and Admin. </a:t>
            </a:r>
          </a:p>
          <a:p>
            <a:pPr algn="l"/>
            <a:r>
              <a:rPr lang="en-US" sz="2000" b="0" i="0" u="none" strike="noStrike" baseline="0" dirty="0">
                <a:latin typeface="Times New Roman" panose="02020603050405020304" pitchFamily="18" charset="0"/>
              </a:rPr>
              <a:t>The User Module enables users to browse pet listings, submit adoption applications, and schedule appointments through a user-friendly interface. </a:t>
            </a:r>
          </a:p>
          <a:p>
            <a:pPr algn="l"/>
            <a:r>
              <a:rPr lang="en-US" sz="2000" b="0" i="0" u="none" strike="noStrike" baseline="0" dirty="0">
                <a:latin typeface="Times New Roman" panose="02020603050405020304" pitchFamily="18" charset="0"/>
              </a:rPr>
              <a:t>The Shelter Module allows shelters to efficiently manage pet listings, track applications, and coordinate appointments. </a:t>
            </a:r>
          </a:p>
          <a:p>
            <a:pPr algn="l"/>
            <a:r>
              <a:rPr lang="en-US" sz="2000" b="0" i="0" u="none" strike="noStrike" baseline="0" dirty="0">
                <a:latin typeface="Times New Roman" panose="02020603050405020304" pitchFamily="18" charset="0"/>
              </a:rPr>
              <a:t>The Admin Module provides comprehensive oversight of the platform, ensuring smooth operations and effective data management. </a:t>
            </a:r>
          </a:p>
          <a:p>
            <a:pPr algn="l"/>
            <a:r>
              <a:rPr lang="en-US" sz="2000" b="0" i="0" u="none" strike="noStrike" baseline="0" dirty="0">
                <a:latin typeface="Times New Roman" panose="02020603050405020304" pitchFamily="18" charset="0"/>
              </a:rPr>
              <a:t>The system includes secure payment processing for adoption fees. The application is developed using Spring Boot for backend services, React for the frontend, and MySQL for data management, ensuring a dynamic and effective user experience.</a:t>
            </a:r>
            <a:endParaRPr lang="en-US" sz="2000" dirty="0"/>
          </a:p>
        </p:txBody>
      </p:sp>
      <p:sp>
        <p:nvSpPr>
          <p:cNvPr id="4" name="Title 1">
            <a:extLst>
              <a:ext uri="{FF2B5EF4-FFF2-40B4-BE49-F238E27FC236}">
                <a16:creationId xmlns:a16="http://schemas.microsoft.com/office/drawing/2014/main" id="{04673BDD-1440-54B4-43E0-A8D9AEBB89D2}"/>
              </a:ext>
            </a:extLst>
          </p:cNvPr>
          <p:cNvSpPr txBox="1">
            <a:spLocks/>
          </p:cNvSpPr>
          <p:nvPr/>
        </p:nvSpPr>
        <p:spPr>
          <a:xfrm>
            <a:off x="677334" y="525621"/>
            <a:ext cx="8596668" cy="7340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0336500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7DB0-DF30-F2F8-B28B-4D773E491A4F}"/>
              </a:ext>
            </a:extLst>
          </p:cNvPr>
          <p:cNvSpPr>
            <a:spLocks noGrp="1"/>
          </p:cNvSpPr>
          <p:nvPr>
            <p:ph type="title"/>
          </p:nvPr>
        </p:nvSpPr>
        <p:spPr>
          <a:xfrm>
            <a:off x="677334" y="746448"/>
            <a:ext cx="8596668" cy="755781"/>
          </a:xfrm>
        </p:spPr>
        <p:txBody>
          <a:bodyPr/>
          <a:lstStyle/>
          <a:p>
            <a:pPr algn="ctr"/>
            <a:r>
              <a:rPr lang="en-US" dirty="0">
                <a:latin typeface="Times New Roman" panose="02020603050405020304" pitchFamily="18" charset="0"/>
                <a:cs typeface="Times New Roman" panose="02020603050405020304" pitchFamily="18" charset="0"/>
              </a:rPr>
              <a:t>Architecture</a:t>
            </a:r>
          </a:p>
        </p:txBody>
      </p:sp>
      <p:sp>
        <p:nvSpPr>
          <p:cNvPr id="3" name="Content Placeholder 2">
            <a:extLst>
              <a:ext uri="{FF2B5EF4-FFF2-40B4-BE49-F238E27FC236}">
                <a16:creationId xmlns:a16="http://schemas.microsoft.com/office/drawing/2014/main" id="{B639D930-260E-A377-F98D-2F16D59E8211}"/>
              </a:ext>
            </a:extLst>
          </p:cNvPr>
          <p:cNvSpPr>
            <a:spLocks noGrp="1"/>
          </p:cNvSpPr>
          <p:nvPr>
            <p:ph idx="1"/>
          </p:nvPr>
        </p:nvSpPr>
        <p:spPr>
          <a:xfrm>
            <a:off x="677334" y="1675393"/>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Backend (Spring boot):-Spring Boot is used to create a RESTful API that handles the business logic and data management for the application. It manages operations like user authentication, pet data retrieval, adoption request processing, and database interactions.</a:t>
            </a:r>
          </a:p>
          <a:p>
            <a:r>
              <a:rPr lang="en-US" sz="2000" dirty="0">
                <a:latin typeface="Times New Roman" panose="02020603050405020304" pitchFamily="18" charset="0"/>
                <a:cs typeface="Times New Roman" panose="02020603050405020304" pitchFamily="18" charset="0"/>
              </a:rPr>
              <a:t>Frontend (React): React is used to build the user interface. It interacts with the Spring Boot backend through API calls. The frontend handles rendering the pet listings, forms for adoption requests, and user interactions.</a:t>
            </a:r>
          </a:p>
        </p:txBody>
      </p:sp>
    </p:spTree>
    <p:extLst>
      <p:ext uri="{BB962C8B-B14F-4D97-AF65-F5344CB8AC3E}">
        <p14:creationId xmlns:p14="http://schemas.microsoft.com/office/powerpoint/2010/main" val="2991164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49EE-572B-30EF-3223-B4A0CCF067CA}"/>
              </a:ext>
            </a:extLst>
          </p:cNvPr>
          <p:cNvSpPr>
            <a:spLocks noGrp="1"/>
          </p:cNvSpPr>
          <p:nvPr>
            <p:ph type="title"/>
          </p:nvPr>
        </p:nvSpPr>
        <p:spPr>
          <a:xfrm>
            <a:off x="677334" y="609600"/>
            <a:ext cx="8596668" cy="720226"/>
          </a:xfrm>
        </p:spPr>
        <p:txBody>
          <a:bodyPr/>
          <a:lstStyle/>
          <a:p>
            <a:pPr algn="ctr"/>
            <a:r>
              <a:rPr lang="en-US" dirty="0">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B8AE64C9-9844-5BD8-36DC-5BEB16A7C8B3}"/>
              </a:ext>
            </a:extLst>
          </p:cNvPr>
          <p:cNvSpPr>
            <a:spLocks noGrp="1"/>
          </p:cNvSpPr>
          <p:nvPr>
            <p:ph idx="1"/>
          </p:nvPr>
        </p:nvSpPr>
        <p:spPr>
          <a:xfrm>
            <a:off x="677334" y="1647401"/>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Spring boot:-For backend development, including RESTful APIs and database management.</a:t>
            </a:r>
          </a:p>
          <a:p>
            <a:r>
              <a:rPr lang="en-US" sz="2000" dirty="0">
                <a:latin typeface="Times New Roman" panose="02020603050405020304" pitchFamily="18" charset="0"/>
                <a:cs typeface="Times New Roman" panose="02020603050405020304" pitchFamily="18" charset="0"/>
              </a:rPr>
              <a:t>React:-React is used for building responsive and interactive  user interface.</a:t>
            </a:r>
          </a:p>
          <a:p>
            <a:r>
              <a:rPr lang="en-US" sz="2000" dirty="0">
                <a:latin typeface="Times New Roman" panose="02020603050405020304" pitchFamily="18" charset="0"/>
                <a:cs typeface="Times New Roman" panose="02020603050405020304" pitchFamily="18" charset="0"/>
              </a:rPr>
              <a:t>MySQL database:-MySQL is used for storing user details, pet details, adoption requests, appointment details.</a:t>
            </a:r>
          </a:p>
        </p:txBody>
      </p:sp>
    </p:spTree>
    <p:extLst>
      <p:ext uri="{BB962C8B-B14F-4D97-AF65-F5344CB8AC3E}">
        <p14:creationId xmlns:p14="http://schemas.microsoft.com/office/powerpoint/2010/main" val="415326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8CFC25-2E48-634E-EE22-52C849538938}"/>
              </a:ext>
            </a:extLst>
          </p:cNvPr>
          <p:cNvPicPr>
            <a:picLocks noGrp="1" noChangeAspect="1"/>
          </p:cNvPicPr>
          <p:nvPr>
            <p:ph idx="1"/>
          </p:nvPr>
        </p:nvPicPr>
        <p:blipFill>
          <a:blip r:embed="rId2"/>
          <a:stretch>
            <a:fillRect/>
          </a:stretch>
        </p:blipFill>
        <p:spPr>
          <a:xfrm>
            <a:off x="4599007" y="1725094"/>
            <a:ext cx="1131765" cy="980783"/>
          </a:xfrm>
          <a:prstGeom prst="ellipse">
            <a:avLst/>
          </a:prstGeom>
          <a:ln w="190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id="{C4A5359E-9FBA-3E7B-D019-1F84A1092ED3}"/>
              </a:ext>
            </a:extLst>
          </p:cNvPr>
          <p:cNvPicPr>
            <a:picLocks noChangeAspect="1"/>
          </p:cNvPicPr>
          <p:nvPr/>
        </p:nvPicPr>
        <p:blipFill>
          <a:blip r:embed="rId3"/>
          <a:stretch>
            <a:fillRect/>
          </a:stretch>
        </p:blipFill>
        <p:spPr>
          <a:xfrm>
            <a:off x="1248575" y="1725093"/>
            <a:ext cx="1328402" cy="980783"/>
          </a:xfrm>
          <a:prstGeom prst="ellipse">
            <a:avLst/>
          </a:prstGeom>
          <a:ln w="1905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1" name="Picture 10">
            <a:extLst>
              <a:ext uri="{FF2B5EF4-FFF2-40B4-BE49-F238E27FC236}">
                <a16:creationId xmlns:a16="http://schemas.microsoft.com/office/drawing/2014/main" id="{0E78771C-5CC7-68BB-B493-30B493C7B0E7}"/>
              </a:ext>
            </a:extLst>
          </p:cNvPr>
          <p:cNvPicPr>
            <a:picLocks noChangeAspect="1"/>
          </p:cNvPicPr>
          <p:nvPr/>
        </p:nvPicPr>
        <p:blipFill>
          <a:blip r:embed="rId4"/>
          <a:stretch>
            <a:fillRect/>
          </a:stretch>
        </p:blipFill>
        <p:spPr>
          <a:xfrm>
            <a:off x="7454669" y="1730740"/>
            <a:ext cx="1328403" cy="1139097"/>
          </a:xfrm>
          <a:prstGeom prst="ellipse">
            <a:avLst/>
          </a:prstGeom>
          <a:ln w="1905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Rectangle 11">
            <a:extLst>
              <a:ext uri="{FF2B5EF4-FFF2-40B4-BE49-F238E27FC236}">
                <a16:creationId xmlns:a16="http://schemas.microsoft.com/office/drawing/2014/main" id="{5243D95C-662C-04FE-8676-DFA810BAD01D}"/>
              </a:ext>
            </a:extLst>
          </p:cNvPr>
          <p:cNvSpPr/>
          <p:nvPr/>
        </p:nvSpPr>
        <p:spPr>
          <a:xfrm>
            <a:off x="989045" y="3265714"/>
            <a:ext cx="1847461" cy="690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9CFA2C1-D8B0-8682-C642-6B57BEB1E4A6}"/>
              </a:ext>
            </a:extLst>
          </p:cNvPr>
          <p:cNvSpPr/>
          <p:nvPr/>
        </p:nvSpPr>
        <p:spPr>
          <a:xfrm>
            <a:off x="4241158" y="3265714"/>
            <a:ext cx="1847461" cy="690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C6F161-D44D-AC59-EB22-34DAC0A77C56}"/>
              </a:ext>
            </a:extLst>
          </p:cNvPr>
          <p:cNvSpPr/>
          <p:nvPr/>
        </p:nvSpPr>
        <p:spPr>
          <a:xfrm>
            <a:off x="7195139" y="3297698"/>
            <a:ext cx="1847461" cy="6904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BC59D6D-E40F-B3A2-8786-396EA0168AD0}"/>
              </a:ext>
            </a:extLst>
          </p:cNvPr>
          <p:cNvCxnSpPr>
            <a:cxnSpLocks/>
            <a:stCxn id="5" idx="2"/>
            <a:endCxn id="12" idx="0"/>
          </p:cNvCxnSpPr>
          <p:nvPr/>
        </p:nvCxnSpPr>
        <p:spPr>
          <a:xfrm>
            <a:off x="1912776" y="2705876"/>
            <a:ext cx="0" cy="559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A547D78-09AD-27CA-D965-DEEB69C5D4CD}"/>
              </a:ext>
            </a:extLst>
          </p:cNvPr>
          <p:cNvCxnSpPr>
            <a:cxnSpLocks/>
            <a:stCxn id="7" idx="2"/>
            <a:endCxn id="13" idx="0"/>
          </p:cNvCxnSpPr>
          <p:nvPr/>
        </p:nvCxnSpPr>
        <p:spPr>
          <a:xfrm flipH="1">
            <a:off x="5164889" y="2705877"/>
            <a:ext cx="1" cy="559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336E31-BBF5-7332-2DDA-4F429F114C27}"/>
              </a:ext>
            </a:extLst>
          </p:cNvPr>
          <p:cNvCxnSpPr>
            <a:cxnSpLocks/>
            <a:stCxn id="11" idx="2"/>
          </p:cNvCxnSpPr>
          <p:nvPr/>
        </p:nvCxnSpPr>
        <p:spPr>
          <a:xfrm>
            <a:off x="8118871" y="2869837"/>
            <a:ext cx="0" cy="395877"/>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5BD2BC0-8E6C-C11A-5DB3-357529C25DC7}"/>
              </a:ext>
            </a:extLst>
          </p:cNvPr>
          <p:cNvSpPr txBox="1"/>
          <p:nvPr/>
        </p:nvSpPr>
        <p:spPr>
          <a:xfrm>
            <a:off x="1551500" y="3426281"/>
            <a:ext cx="1328402" cy="369332"/>
          </a:xfrm>
          <a:prstGeom prst="rect">
            <a:avLst/>
          </a:prstGeom>
          <a:noFill/>
        </p:spPr>
        <p:txBody>
          <a:bodyPr wrap="square" rtlCol="0">
            <a:spAutoFit/>
          </a:bodyPr>
          <a:lstStyle/>
          <a:p>
            <a:pPr algn="just"/>
            <a:r>
              <a:rPr lang="en-US" dirty="0"/>
              <a:t>User</a:t>
            </a:r>
          </a:p>
        </p:txBody>
      </p:sp>
      <p:sp>
        <p:nvSpPr>
          <p:cNvPr id="29" name="TextBox 28">
            <a:extLst>
              <a:ext uri="{FF2B5EF4-FFF2-40B4-BE49-F238E27FC236}">
                <a16:creationId xmlns:a16="http://schemas.microsoft.com/office/drawing/2014/main" id="{CA9CCE1C-43F1-A864-1572-5328F7B0D72A}"/>
              </a:ext>
            </a:extLst>
          </p:cNvPr>
          <p:cNvSpPr txBox="1"/>
          <p:nvPr/>
        </p:nvSpPr>
        <p:spPr>
          <a:xfrm>
            <a:off x="4599007" y="3429000"/>
            <a:ext cx="1131763" cy="369332"/>
          </a:xfrm>
          <a:prstGeom prst="rect">
            <a:avLst/>
          </a:prstGeom>
          <a:noFill/>
        </p:spPr>
        <p:txBody>
          <a:bodyPr wrap="square" rtlCol="0">
            <a:spAutoFit/>
          </a:bodyPr>
          <a:lstStyle/>
          <a:p>
            <a:pPr algn="ctr"/>
            <a:r>
              <a:rPr lang="en-US" dirty="0"/>
              <a:t>Admin</a:t>
            </a:r>
          </a:p>
        </p:txBody>
      </p:sp>
      <p:sp>
        <p:nvSpPr>
          <p:cNvPr id="30" name="TextBox 29">
            <a:extLst>
              <a:ext uri="{FF2B5EF4-FFF2-40B4-BE49-F238E27FC236}">
                <a16:creationId xmlns:a16="http://schemas.microsoft.com/office/drawing/2014/main" id="{4E0E4EAC-A0E0-E79F-B1C5-CD64E9D2777E}"/>
              </a:ext>
            </a:extLst>
          </p:cNvPr>
          <p:cNvSpPr txBox="1"/>
          <p:nvPr/>
        </p:nvSpPr>
        <p:spPr>
          <a:xfrm>
            <a:off x="7582359" y="3426281"/>
            <a:ext cx="1073020" cy="369332"/>
          </a:xfrm>
          <a:prstGeom prst="rect">
            <a:avLst/>
          </a:prstGeom>
          <a:noFill/>
        </p:spPr>
        <p:txBody>
          <a:bodyPr wrap="square" rtlCol="0">
            <a:spAutoFit/>
          </a:bodyPr>
          <a:lstStyle/>
          <a:p>
            <a:pPr algn="ctr"/>
            <a:r>
              <a:rPr lang="en-US" dirty="0"/>
              <a:t>Shelter</a:t>
            </a:r>
          </a:p>
        </p:txBody>
      </p:sp>
      <p:cxnSp>
        <p:nvCxnSpPr>
          <p:cNvPr id="32" name="Straight Arrow Connector 31">
            <a:extLst>
              <a:ext uri="{FF2B5EF4-FFF2-40B4-BE49-F238E27FC236}">
                <a16:creationId xmlns:a16="http://schemas.microsoft.com/office/drawing/2014/main" id="{C216E79B-9182-4E00-49A5-EE15C11BD443}"/>
              </a:ext>
            </a:extLst>
          </p:cNvPr>
          <p:cNvCxnSpPr>
            <a:cxnSpLocks/>
          </p:cNvCxnSpPr>
          <p:nvPr/>
        </p:nvCxnSpPr>
        <p:spPr>
          <a:xfrm>
            <a:off x="1912774" y="3978833"/>
            <a:ext cx="0" cy="3505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7675A44-504D-DBF2-5D70-BF523D938E66}"/>
              </a:ext>
            </a:extLst>
          </p:cNvPr>
          <p:cNvCxnSpPr>
            <a:cxnSpLocks/>
            <a:stCxn id="13" idx="2"/>
          </p:cNvCxnSpPr>
          <p:nvPr/>
        </p:nvCxnSpPr>
        <p:spPr>
          <a:xfrm flipH="1">
            <a:off x="5164888" y="3956180"/>
            <a:ext cx="1" cy="37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B2CA68D-16B1-552B-7379-F90492404684}"/>
              </a:ext>
            </a:extLst>
          </p:cNvPr>
          <p:cNvCxnSpPr>
            <a:cxnSpLocks/>
          </p:cNvCxnSpPr>
          <p:nvPr/>
        </p:nvCxnSpPr>
        <p:spPr>
          <a:xfrm>
            <a:off x="8143433" y="3956180"/>
            <a:ext cx="0" cy="373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40AF1B7-626B-0F36-C713-205B97275A04}"/>
              </a:ext>
            </a:extLst>
          </p:cNvPr>
          <p:cNvSpPr txBox="1"/>
          <p:nvPr/>
        </p:nvSpPr>
        <p:spPr>
          <a:xfrm>
            <a:off x="522551" y="4404049"/>
            <a:ext cx="3004418"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 user is a visitor interested in adopting a pet. They can browse and search available pets, view detailed profiles, submit adoption requests, and manage their personal information and saved pets while tracking the status of their adoption requests.</a:t>
            </a:r>
          </a:p>
        </p:txBody>
      </p:sp>
      <p:sp>
        <p:nvSpPr>
          <p:cNvPr id="44" name="TextBox 43">
            <a:extLst>
              <a:ext uri="{FF2B5EF4-FFF2-40B4-BE49-F238E27FC236}">
                <a16:creationId xmlns:a16="http://schemas.microsoft.com/office/drawing/2014/main" id="{DCB9CE21-BDB0-1FCE-A2E8-B1A15D5F0A46}"/>
              </a:ext>
            </a:extLst>
          </p:cNvPr>
          <p:cNvSpPr txBox="1"/>
          <p:nvPr/>
        </p:nvSpPr>
        <p:spPr>
          <a:xfrm>
            <a:off x="3778898" y="4433914"/>
            <a:ext cx="2873813" cy="1569660"/>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admin manages the platform, ensuring smooth operations and data integrity. They handle user accounts, moderate content, maintain system performance.</a:t>
            </a:r>
          </a:p>
        </p:txBody>
      </p:sp>
      <p:sp>
        <p:nvSpPr>
          <p:cNvPr id="48" name="TextBox 47">
            <a:extLst>
              <a:ext uri="{FF2B5EF4-FFF2-40B4-BE49-F238E27FC236}">
                <a16:creationId xmlns:a16="http://schemas.microsoft.com/office/drawing/2014/main" id="{27927B1C-5BEF-1ABD-683D-420B372A2D95}"/>
              </a:ext>
            </a:extLst>
          </p:cNvPr>
          <p:cNvSpPr txBox="1"/>
          <p:nvPr/>
        </p:nvSpPr>
        <p:spPr>
          <a:xfrm>
            <a:off x="6904638" y="4416025"/>
            <a:ext cx="3209715" cy="2062103"/>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A shelter manages pet listings and the adoption process, creating profiles with detailed information, reviewing adoption requests, and updating pet statuses. They also communicate with potential adopters to provide information and arrange visits.</a:t>
            </a:r>
          </a:p>
        </p:txBody>
      </p:sp>
      <p:sp>
        <p:nvSpPr>
          <p:cNvPr id="3" name="Title 1">
            <a:extLst>
              <a:ext uri="{FF2B5EF4-FFF2-40B4-BE49-F238E27FC236}">
                <a16:creationId xmlns:a16="http://schemas.microsoft.com/office/drawing/2014/main" id="{9D0BF835-BCE6-140D-746E-DCAD5690A2AD}"/>
              </a:ext>
            </a:extLst>
          </p:cNvPr>
          <p:cNvSpPr txBox="1">
            <a:spLocks/>
          </p:cNvSpPr>
          <p:nvPr/>
        </p:nvSpPr>
        <p:spPr>
          <a:xfrm>
            <a:off x="677334" y="609600"/>
            <a:ext cx="8596668" cy="7202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User roles and responsibilities</a:t>
            </a:r>
          </a:p>
        </p:txBody>
      </p:sp>
    </p:spTree>
    <p:extLst>
      <p:ext uri="{BB962C8B-B14F-4D97-AF65-F5344CB8AC3E}">
        <p14:creationId xmlns:p14="http://schemas.microsoft.com/office/powerpoint/2010/main" val="375595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0A89E-8B30-9C7A-258C-8C9EEEC064EC}"/>
              </a:ext>
            </a:extLst>
          </p:cNvPr>
          <p:cNvSpPr>
            <a:spLocks noGrp="1"/>
          </p:cNvSpPr>
          <p:nvPr>
            <p:ph idx="1"/>
          </p:nvPr>
        </p:nvSpPr>
        <p:spPr>
          <a:xfrm>
            <a:off x="677334" y="1610076"/>
            <a:ext cx="8596668" cy="3880773"/>
          </a:xfrm>
        </p:spPr>
        <p:txBody>
          <a:bodyPr>
            <a:normAutofit/>
          </a:bodyPr>
          <a:lstStyle/>
          <a:p>
            <a:r>
              <a:rPr lang="en-US" sz="2000" dirty="0">
                <a:latin typeface="Times New Roman" panose="02020603050405020304" pitchFamily="18" charset="0"/>
                <a:cs typeface="Times New Roman" panose="02020603050405020304" pitchFamily="18" charset="0"/>
              </a:rPr>
              <a:t>Mobile App:</a:t>
            </a:r>
          </a:p>
          <a:p>
            <a:pPr marL="0" indent="0">
              <a:buNone/>
            </a:pPr>
            <a:r>
              <a:rPr lang="en-US" sz="2000" dirty="0">
                <a:latin typeface="Times New Roman" panose="02020603050405020304" pitchFamily="18" charset="0"/>
                <a:cs typeface="Times New Roman" panose="02020603050405020304" pitchFamily="18" charset="0"/>
              </a:rPr>
              <a:t>                  - Develop a mobile version of the application.</a:t>
            </a:r>
          </a:p>
          <a:p>
            <a:r>
              <a:rPr lang="en-US" sz="2000" dirty="0">
                <a:latin typeface="Times New Roman" panose="02020603050405020304" pitchFamily="18" charset="0"/>
                <a:cs typeface="Times New Roman" panose="02020603050405020304" pitchFamily="18" charset="0"/>
              </a:rPr>
              <a:t>Advanced Search:</a:t>
            </a:r>
          </a:p>
          <a:p>
            <a:pPr marL="0" indent="0">
              <a:buNone/>
            </a:pPr>
            <a:r>
              <a:rPr lang="en-US" sz="2000" dirty="0">
                <a:latin typeface="Times New Roman" panose="02020603050405020304" pitchFamily="18" charset="0"/>
                <a:cs typeface="Times New Roman" panose="02020603050405020304" pitchFamily="18" charset="0"/>
              </a:rPr>
              <a:t>                  - Add more filters and sorting options for pet searches.</a:t>
            </a:r>
          </a:p>
          <a:p>
            <a:r>
              <a:rPr lang="en-US" sz="2000" dirty="0">
                <a:latin typeface="Times New Roman" panose="02020603050405020304" pitchFamily="18" charset="0"/>
                <a:cs typeface="Times New Roman" panose="02020603050405020304" pitchFamily="18" charset="0"/>
              </a:rPr>
              <a:t>Notifications:</a:t>
            </a:r>
          </a:p>
          <a:p>
            <a:pPr marL="0" indent="0">
              <a:buNone/>
            </a:pPr>
            <a:r>
              <a:rPr lang="en-US" sz="2000" dirty="0">
                <a:latin typeface="Times New Roman" panose="02020603050405020304" pitchFamily="18" charset="0"/>
                <a:cs typeface="Times New Roman" panose="02020603050405020304" pitchFamily="18" charset="0"/>
              </a:rPr>
              <a:t>                  - Implement real-time notifications for adoption status updates.</a:t>
            </a:r>
          </a:p>
        </p:txBody>
      </p:sp>
      <p:sp>
        <p:nvSpPr>
          <p:cNvPr id="4" name="Title 1">
            <a:extLst>
              <a:ext uri="{FF2B5EF4-FFF2-40B4-BE49-F238E27FC236}">
                <a16:creationId xmlns:a16="http://schemas.microsoft.com/office/drawing/2014/main" id="{89381E2B-8A37-F190-CA97-992932D2A767}"/>
              </a:ext>
            </a:extLst>
          </p:cNvPr>
          <p:cNvSpPr txBox="1">
            <a:spLocks/>
          </p:cNvSpPr>
          <p:nvPr/>
        </p:nvSpPr>
        <p:spPr>
          <a:xfrm>
            <a:off x="677334" y="609600"/>
            <a:ext cx="8596668" cy="72022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Future extensions or scope</a:t>
            </a:r>
          </a:p>
        </p:txBody>
      </p:sp>
    </p:spTree>
    <p:extLst>
      <p:ext uri="{BB962C8B-B14F-4D97-AF65-F5344CB8AC3E}">
        <p14:creationId xmlns:p14="http://schemas.microsoft.com/office/powerpoint/2010/main" val="3401568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FB29972-2CEF-04D9-7FF5-52257D357B5D}"/>
              </a:ext>
            </a:extLst>
          </p:cNvPr>
          <p:cNvSpPr txBox="1">
            <a:spLocks noGrp="1"/>
          </p:cNvSpPr>
          <p:nvPr>
            <p:ph type="title"/>
          </p:nvPr>
        </p:nvSpPr>
        <p:spPr>
          <a:xfrm>
            <a:off x="677863" y="609600"/>
            <a:ext cx="8596312" cy="86463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ER diagram</a:t>
            </a:r>
          </a:p>
        </p:txBody>
      </p:sp>
      <p:pic>
        <p:nvPicPr>
          <p:cNvPr id="7" name="Content Placeholder 6">
            <a:extLst>
              <a:ext uri="{FF2B5EF4-FFF2-40B4-BE49-F238E27FC236}">
                <a16:creationId xmlns:a16="http://schemas.microsoft.com/office/drawing/2014/main" id="{C6A5602F-6BF2-7F45-FED6-74E74FBDFF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8922" y="1474236"/>
            <a:ext cx="7109927" cy="4774163"/>
          </a:xfrm>
        </p:spPr>
      </p:pic>
    </p:spTree>
    <p:extLst>
      <p:ext uri="{BB962C8B-B14F-4D97-AF65-F5344CB8AC3E}">
        <p14:creationId xmlns:p14="http://schemas.microsoft.com/office/powerpoint/2010/main" val="178210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5D7C2DF-BF82-823A-62F1-C99020A3ED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1949095"/>
            <a:ext cx="8596312" cy="3613959"/>
          </a:xfrm>
        </p:spPr>
      </p:pic>
      <p:sp>
        <p:nvSpPr>
          <p:cNvPr id="4" name="Title 1">
            <a:extLst>
              <a:ext uri="{FF2B5EF4-FFF2-40B4-BE49-F238E27FC236}">
                <a16:creationId xmlns:a16="http://schemas.microsoft.com/office/drawing/2014/main" id="{9B427C8F-C144-F3C9-AA73-FF6AB5C37924}"/>
              </a:ext>
            </a:extLst>
          </p:cNvPr>
          <p:cNvSpPr txBox="1">
            <a:spLocks noGrp="1"/>
          </p:cNvSpPr>
          <p:nvPr>
            <p:ph type="title"/>
          </p:nvPr>
        </p:nvSpPr>
        <p:spPr>
          <a:xfrm>
            <a:off x="677863" y="609600"/>
            <a:ext cx="8596312" cy="84597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latin typeface="Times New Roman" panose="02020603050405020304" pitchFamily="18" charset="0"/>
                <a:cs typeface="Times New Roman" panose="02020603050405020304" pitchFamily="18" charset="0"/>
              </a:rPr>
              <a:t>DFD level 0 diagram</a:t>
            </a:r>
          </a:p>
        </p:txBody>
      </p:sp>
    </p:spTree>
    <p:extLst>
      <p:ext uri="{BB962C8B-B14F-4D97-AF65-F5344CB8AC3E}">
        <p14:creationId xmlns:p14="http://schemas.microsoft.com/office/powerpoint/2010/main" val="42017150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468</TotalTime>
  <Words>540</Words>
  <Application>Microsoft Office PowerPoint</Application>
  <PresentationFormat>Widescreen</PresentationFormat>
  <Paragraphs>53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Times New Roman</vt:lpstr>
      <vt:lpstr>Trebuchet MS</vt:lpstr>
      <vt:lpstr>Wingdings 3</vt:lpstr>
      <vt:lpstr>Facet</vt:lpstr>
      <vt:lpstr>Pawsitive Futures</vt:lpstr>
      <vt:lpstr>Index</vt:lpstr>
      <vt:lpstr>PowerPoint Presentation</vt:lpstr>
      <vt:lpstr>Architecture</vt:lpstr>
      <vt:lpstr>Technology platform used for project</vt:lpstr>
      <vt:lpstr>PowerPoint Presentation</vt:lpstr>
      <vt:lpstr>PowerPoint Presentation</vt:lpstr>
      <vt:lpstr>ER diagram</vt:lpstr>
      <vt:lpstr>DFD level 0 diagram</vt:lpstr>
      <vt:lpstr>DFD level 1 diagram</vt:lpstr>
      <vt:lpstr>Activity diagram</vt:lpstr>
      <vt:lpstr>Screen 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Pawan Borse</dc:creator>
  <cp:lastModifiedBy>Pawan Borse</cp:lastModifiedBy>
  <cp:revision>22</cp:revision>
  <dcterms:created xsi:type="dcterms:W3CDTF">2024-08-18T09:43:09Z</dcterms:created>
  <dcterms:modified xsi:type="dcterms:W3CDTF">2024-08-19T11:59:03Z</dcterms:modified>
</cp:coreProperties>
</file>