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789520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2596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7773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85926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79806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7913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70645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458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46867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89976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2888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7759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Establishing a Just, Learning Culture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Barriers and Challenges</a:t>
            </a:r>
          </a:p>
          <a:p>
            <a:r>
              <a:rPr lang="en-US" dirty="0"/>
              <a:t>Puna Poudel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7" y="1444753"/>
            <a:ext cx="328457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9" y="1444752"/>
            <a:ext cx="3612294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just culture enhances learning, accountability, and safety.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Addressing barriers fosters trust and transparency.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Implementing structured strategies ensures sustainability and effectiveness.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404040"/>
                </a:solidFill>
              </a:rPr>
              <a:t>Humanistic Systems. (2023). Why Is It Just So Difficult? Barriers to 'Just Culture' in the Real World. Retrieved from https://humanisticsystems.com/2023/10/18/whyisitjustsodifficultbarrierstojustculture/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404040"/>
                </a:solidFill>
              </a:rPr>
              <a:t>Health Quality Council of Alberta (HQCA). (n.d.). Overcoming Barriers to a Just Culture. Retrieved from https://justculture.hqca.ca/overcomingbarrierstoajustculture/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404040"/>
                </a:solidFill>
              </a:rPr>
              <a:t>Just Culture Healthcare. (n.d.). Defining Just Culture. Retrieved from https://www.justculture.healthcare/definingjustculture/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33976D1-3430-450C-A978-87A9A6E8E7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D6AAC78-7D86-415A-ADC1-2B474807960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F2A658D9-F185-44F1-BA33-D50320D1D0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404040"/>
                </a:solidFill>
              </a:rPr>
              <a:t>A just culture promotes fairness, learning, and accountability.</a:t>
            </a:r>
          </a:p>
          <a:p>
            <a:r>
              <a:rPr lang="en-US">
                <a:solidFill>
                  <a:srgbClr val="404040"/>
                </a:solidFill>
              </a:rPr>
              <a:t>Encourages open reporting of mistakes without fear of punishment.</a:t>
            </a:r>
          </a:p>
          <a:p>
            <a:r>
              <a:rPr lang="en-US">
                <a:solidFill>
                  <a:srgbClr val="404040"/>
                </a:solidFill>
              </a:rPr>
              <a:t>This presentation explores key barriers to implementing a just culture and strategies to overcome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Barrier 1 – Blame Culture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Assigning personal blame discourages open reporting.</a:t>
            </a:r>
          </a:p>
          <a:p>
            <a:r>
              <a:rPr lang="en-US" dirty="0">
                <a:solidFill>
                  <a:schemeClr val="bg1"/>
                </a:solidFill>
              </a:rPr>
              <a:t> Employees fear punishment, leading to underreporting of incidents.</a:t>
            </a:r>
          </a:p>
          <a:p>
            <a:r>
              <a:rPr lang="en-US" dirty="0">
                <a:solidFill>
                  <a:schemeClr val="bg1"/>
                </a:solidFill>
              </a:rPr>
              <a:t> Organizations miss opportunities to identify systemic issues and make improvements.</a:t>
            </a:r>
          </a:p>
          <a:p>
            <a:r>
              <a:rPr lang="en-US" dirty="0">
                <a:solidFill>
                  <a:schemeClr val="bg1"/>
                </a:solidFill>
              </a:rPr>
              <a:t>(Source: justculture.hqca.ca)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Barrier 2 – Outcome Bias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Judging actions based on the outcome rather than intent.</a:t>
            </a:r>
          </a:p>
          <a:p>
            <a:r>
              <a:rPr lang="en-US" dirty="0">
                <a:solidFill>
                  <a:schemeClr val="bg1"/>
                </a:solidFill>
              </a:rPr>
              <a:t> Severe consequences may lead to harsher judgments.</a:t>
            </a:r>
          </a:p>
          <a:p>
            <a:r>
              <a:rPr lang="en-US" dirty="0">
                <a:solidFill>
                  <a:schemeClr val="bg1"/>
                </a:solidFill>
              </a:rPr>
              <a:t> Discourages individuals from reporting errors.</a:t>
            </a:r>
          </a:p>
          <a:p>
            <a:r>
              <a:rPr lang="en-US" dirty="0">
                <a:solidFill>
                  <a:schemeClr val="bg1"/>
                </a:solidFill>
              </a:rPr>
              <a:t>(Source: humanisticsystems.com)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Barrier 3 – Lack of Transparency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Unclear reporting mechanisms hinder openness.</a:t>
            </a:r>
          </a:p>
          <a:p>
            <a:r>
              <a:rPr lang="en-US" dirty="0">
                <a:solidFill>
                  <a:schemeClr val="bg1"/>
                </a:solidFill>
              </a:rPr>
              <a:t> Employees are unsure how reported errors will be used.</a:t>
            </a:r>
          </a:p>
          <a:p>
            <a:r>
              <a:rPr lang="en-US" dirty="0">
                <a:solidFill>
                  <a:schemeClr val="bg1"/>
                </a:solidFill>
              </a:rPr>
              <a:t> Fear of repercussions prevents proactive reporting.</a:t>
            </a:r>
          </a:p>
          <a:p>
            <a:r>
              <a:rPr lang="en-US" dirty="0">
                <a:solidFill>
                  <a:schemeClr val="bg1"/>
                </a:solidFill>
              </a:rPr>
              <a:t>(Source: justculture.hqca.ca)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tx1"/>
                </a:solidFill>
              </a:rPr>
              <a:t>Barrier 4 – Unrealistic Expectations of Perfection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Pressure to maintain flawless performance discourages learning.</a:t>
            </a:r>
          </a:p>
          <a:p>
            <a:r>
              <a:rPr lang="en-US" dirty="0">
                <a:solidFill>
                  <a:schemeClr val="bg1"/>
                </a:solidFill>
              </a:rPr>
              <a:t> Employees may feel ashamed or reluctant to report mistakes.</a:t>
            </a:r>
          </a:p>
          <a:p>
            <a:r>
              <a:rPr lang="en-US" dirty="0">
                <a:solidFill>
                  <a:schemeClr val="bg1"/>
                </a:solidFill>
              </a:rPr>
              <a:t> This mindset inhibits continuous improvement.</a:t>
            </a:r>
          </a:p>
          <a:p>
            <a:r>
              <a:rPr lang="en-US" dirty="0">
                <a:solidFill>
                  <a:schemeClr val="bg1"/>
                </a:solidFill>
              </a:rPr>
              <a:t>(Source: </a:t>
            </a:r>
            <a:r>
              <a:rPr lang="en-US" dirty="0" err="1">
                <a:solidFill>
                  <a:schemeClr val="bg1"/>
                </a:solidFill>
              </a:rPr>
              <a:t>justculture.healthcare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tx1"/>
                </a:solidFill>
              </a:rPr>
              <a:t>Barrier 5 – Regulatory and Legal Pressures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B403EBD-907E-4D59-98D4-A72CD1063C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Fear of litigation or regulatory punishment discourages open reporting.</a:t>
            </a:r>
          </a:p>
          <a:p>
            <a:r>
              <a:rPr lang="en-US" dirty="0">
                <a:solidFill>
                  <a:schemeClr val="bg1"/>
                </a:solidFill>
              </a:rPr>
              <a:t> Focus on individual blame rather than systemic improvements.</a:t>
            </a:r>
          </a:p>
          <a:p>
            <a:r>
              <a:rPr lang="en-US" dirty="0">
                <a:solidFill>
                  <a:schemeClr val="bg1"/>
                </a:solidFill>
              </a:rPr>
              <a:t> Prevents a culture of transparency and learning.</a:t>
            </a:r>
          </a:p>
          <a:p>
            <a:r>
              <a:rPr lang="en-US" dirty="0">
                <a:solidFill>
                  <a:schemeClr val="bg1"/>
                </a:solidFill>
              </a:rPr>
              <a:t>(Source: </a:t>
            </a:r>
            <a:r>
              <a:rPr lang="en-US" dirty="0" err="1">
                <a:solidFill>
                  <a:schemeClr val="bg1"/>
                </a:solidFill>
              </a:rPr>
              <a:t>justculture.healthcare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2AEFFFF2-9EB4-4B6C-B9F8-2BA3EF89A2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230262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D65299F-028F-4AFC-B46A-8DB33E20F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2302629" y="0"/>
            <a:ext cx="68413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BAC87F6E-526A-49B5-995D-42DB656594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38067" y="1443035"/>
            <a:ext cx="2978949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5654" y="1586484"/>
            <a:ext cx="2763774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Overcoming Barriers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771" y="1402080"/>
            <a:ext cx="3990522" cy="4053840"/>
          </a:xfrm>
        </p:spPr>
        <p:txBody>
          <a:bodyPr anchor="ctr">
            <a:normAutofit/>
          </a:bodyPr>
          <a:lstStyle/>
          <a:p>
            <a:r>
              <a:rPr dirty="0"/>
              <a:t> Leadership Commitment: Foster a culture that values learning over punishment.</a:t>
            </a:r>
          </a:p>
          <a:p>
            <a:r>
              <a:rPr dirty="0"/>
              <a:t> Clear Reporting Systems: Establish anonymous and nonpunitive reporting mechanisms.</a:t>
            </a:r>
          </a:p>
          <a:p>
            <a:r>
              <a:rPr dirty="0"/>
              <a:t> Consistent Policies: Standardize the approach to handling incidents.</a:t>
            </a:r>
          </a:p>
          <a:p>
            <a:r>
              <a:rPr dirty="0"/>
              <a:t> Education and Training: Teach employees the importance of a just culture.</a:t>
            </a:r>
          </a:p>
          <a:p>
            <a:r>
              <a:rPr dirty="0"/>
              <a:t>(Source: humanisticsystems.com)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7AD7C5BE-418C-4A44-91BF-28E411F75B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20090" y="1559052"/>
            <a:ext cx="7703820" cy="4347972"/>
          </a:xfrm>
          <a:prstGeom prst="rect">
            <a:avLst/>
          </a:prstGeom>
          <a:solidFill>
            <a:srgbClr val="FFFFFF"/>
          </a:solidFill>
          <a:ln w="31750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964692"/>
            <a:ext cx="5797296" cy="1188720"/>
          </a:xfrm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t>Visual Representation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2DC357E-6E38-204A-092E-23C92F0F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564" y="2611921"/>
            <a:ext cx="6985627" cy="2672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</TotalTime>
  <Words>402</Words>
  <Application>Microsoft Office PowerPoint</Application>
  <PresentationFormat>On-screen Show (4:3)</PresentationFormat>
  <Paragraphs>49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Parcel</vt:lpstr>
      <vt:lpstr>Establishing a Just, Learning Culture</vt:lpstr>
      <vt:lpstr>Introduction</vt:lpstr>
      <vt:lpstr>Barrier 1 – Blame Culture</vt:lpstr>
      <vt:lpstr>Barrier 2 – Outcome Bias</vt:lpstr>
      <vt:lpstr>Barrier 3 – Lack of Transparency</vt:lpstr>
      <vt:lpstr>Barrier 4 – Unrealistic Expectations of Perfection</vt:lpstr>
      <vt:lpstr>Barrier 5 – Regulatory and Legal Pressures</vt:lpstr>
      <vt:lpstr>Overcoming Barriers</vt:lpstr>
      <vt:lpstr>Visual Representation</vt:lpstr>
      <vt:lpstr>Conclusion</vt:lpstr>
      <vt:lpstr>References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Establishing a Just, Learning Culture</dc:title>
  <dc:creator>Puna_Poudel</dc:creator>
  <dc:description>generated using python-pptx</dc:description>
  <cp:lastModifiedBy>pp</cp:lastModifiedBy>
  <cp:revision>2</cp:revision>
  <dcterms:created xsi:type="dcterms:W3CDTF">2013-01-27T09:14:16Z</dcterms:created>
  <dcterms:modified xsi:type="dcterms:W3CDTF">2025-02-23T07:39:42Z</dcterms:modified>
</cp:coreProperties>
</file>