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88825"/>
  <p:notesSz cx="6858000" cy="9144000"/>
  <p:embeddedFontLst>
    <p:embeddedFont>
      <p:font typeface="Quattrocento Sans"/>
      <p:regular r:id="rId18"/>
      <p:bold r:id="rId19"/>
      <p:italic r:id="rId20"/>
      <p:boldItalic r:id="rId21"/>
    </p:embeddedFont>
    <p:embeddedFont>
      <p:font typeface="Arial Black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3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italic.fntdata"/><Relationship Id="rId11" Type="http://schemas.openxmlformats.org/officeDocument/2006/relationships/slide" Target="slides/slide6.xml"/><Relationship Id="rId22" Type="http://schemas.openxmlformats.org/officeDocument/2006/relationships/font" Target="fonts/ArialBlack-regular.fntdata"/><Relationship Id="rId10" Type="http://schemas.openxmlformats.org/officeDocument/2006/relationships/slide" Target="slides/slide5.xml"/><Relationship Id="rId21" Type="http://schemas.openxmlformats.org/officeDocument/2006/relationships/font" Target="fonts/Quattrocento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bold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34228b5667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g334228b566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g334228b5667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352579b07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g3352579b0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g3352579b07c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33f705f2f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333f705f2f0_0_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34085160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3340851605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>
            <p:ph idx="2" type="pic"/>
          </p:nvPr>
        </p:nvSpPr>
        <p:spPr>
          <a:xfrm>
            <a:off x="0" y="0"/>
            <a:ext cx="12188825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1893119" y="3312632"/>
            <a:ext cx="5785469" cy="2194996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0" spcFirstLastPara="1" rIns="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800"/>
              <a:buFont typeface="Quattrocento Sans"/>
              <a:buNone/>
              <a:defRPr b="0" sz="4800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893118" y="5688896"/>
            <a:ext cx="5760640" cy="76444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0" spcFirstLastPara="1" rIns="0" wrap="square" tIns="60925">
            <a:norm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  <a:defRPr sz="24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model2">
  <p:cSld name="slidemodel2">
    <p:bg>
      <p:bgPr>
        <a:gradFill>
          <a:gsLst>
            <a:gs pos="0">
              <a:srgbClr val="1181AE"/>
            </a:gs>
            <a:gs pos="55000">
              <a:srgbClr val="1181AE"/>
            </a:gs>
            <a:gs pos="100000">
              <a:srgbClr val="09547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type="title"/>
          </p:nvPr>
        </p:nvSpPr>
        <p:spPr>
          <a:xfrm>
            <a:off x="3217834" y="2870633"/>
            <a:ext cx="5930678" cy="711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lank">
  <p:cSld name="2_Blank"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2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12"/>
          <p:cNvSpPr txBox="1"/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Quattrocento Sans"/>
              <a:buNone/>
              <a:defRPr b="1" sz="360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3"/>
          <p:cNvSpPr/>
          <p:nvPr>
            <p:ph idx="2" type="pic"/>
          </p:nvPr>
        </p:nvSpPr>
        <p:spPr>
          <a:xfrm>
            <a:off x="6866051" y="1268759"/>
            <a:ext cx="4032448" cy="3463878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Quattrocento Sans"/>
              <a:buNone/>
              <a:defRPr b="1" sz="360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Quattrocento Sans"/>
              <a:buNone/>
              <a:defRPr b="1" sz="360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5"/>
          <p:cNvSpPr/>
          <p:nvPr>
            <p:ph idx="2" type="pic"/>
          </p:nvPr>
        </p:nvSpPr>
        <p:spPr>
          <a:xfrm>
            <a:off x="621804" y="1747779"/>
            <a:ext cx="3576769" cy="2040293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5"/>
          <p:cNvSpPr/>
          <p:nvPr>
            <p:ph idx="3" type="pic"/>
          </p:nvPr>
        </p:nvSpPr>
        <p:spPr>
          <a:xfrm>
            <a:off x="4312210" y="3801475"/>
            <a:ext cx="3576769" cy="2040293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5"/>
          <p:cNvSpPr/>
          <p:nvPr>
            <p:ph idx="4" type="pic"/>
          </p:nvPr>
        </p:nvSpPr>
        <p:spPr>
          <a:xfrm>
            <a:off x="8002615" y="1747779"/>
            <a:ext cx="3576769" cy="204029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r Portfolio">
  <p:cSld name="Our Portfolio">
    <p:bg>
      <p:bgPr>
        <a:solidFill>
          <a:schemeClr val="accen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6"/>
          <p:cNvSpPr txBox="1"/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b="1" sz="3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/>
          <p:nvPr>
            <p:ph idx="2" type="pic"/>
          </p:nvPr>
        </p:nvSpPr>
        <p:spPr>
          <a:xfrm>
            <a:off x="4168364" y="1484784"/>
            <a:ext cx="3672408" cy="1872208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6"/>
          <p:cNvSpPr/>
          <p:nvPr>
            <p:ph idx="3" type="pic"/>
          </p:nvPr>
        </p:nvSpPr>
        <p:spPr>
          <a:xfrm>
            <a:off x="8155826" y="1484784"/>
            <a:ext cx="3423558" cy="4248472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6"/>
          <p:cNvSpPr/>
          <p:nvPr>
            <p:ph idx="4" type="pic"/>
          </p:nvPr>
        </p:nvSpPr>
        <p:spPr>
          <a:xfrm>
            <a:off x="5752540" y="3645024"/>
            <a:ext cx="2088232" cy="208823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r Portfolio2">
  <p:cSld name="Our Portfolio2">
    <p:bg>
      <p:bgPr>
        <a:solidFill>
          <a:schemeClr val="accen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7"/>
          <p:cNvSpPr txBox="1"/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b="1" sz="3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/>
          <p:nvPr>
            <p:ph idx="2" type="pic"/>
          </p:nvPr>
        </p:nvSpPr>
        <p:spPr>
          <a:xfrm>
            <a:off x="586854" y="1484784"/>
            <a:ext cx="5349922" cy="1872208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7"/>
          <p:cNvSpPr/>
          <p:nvPr>
            <p:ph idx="3" type="pic"/>
          </p:nvPr>
        </p:nvSpPr>
        <p:spPr>
          <a:xfrm>
            <a:off x="6278114" y="1484784"/>
            <a:ext cx="5301270" cy="4248472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7"/>
          <p:cNvSpPr/>
          <p:nvPr>
            <p:ph idx="4" type="pic"/>
          </p:nvPr>
        </p:nvSpPr>
        <p:spPr>
          <a:xfrm>
            <a:off x="3848544" y="3645024"/>
            <a:ext cx="2088232" cy="2088232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7"/>
          <p:cNvSpPr/>
          <p:nvPr>
            <p:ph idx="5" type="pic"/>
          </p:nvPr>
        </p:nvSpPr>
        <p:spPr>
          <a:xfrm>
            <a:off x="586854" y="3645024"/>
            <a:ext cx="2866030" cy="208823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Full blank">
  <p:cSld name="1_Full blank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>
            <p:ph idx="2" type="pic"/>
          </p:nvPr>
        </p:nvSpPr>
        <p:spPr>
          <a:xfrm>
            <a:off x="621803" y="1124744"/>
            <a:ext cx="3024336" cy="3024336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8"/>
          <p:cNvSpPr/>
          <p:nvPr>
            <p:ph idx="3" type="pic"/>
          </p:nvPr>
        </p:nvSpPr>
        <p:spPr>
          <a:xfrm>
            <a:off x="4747446" y="1556791"/>
            <a:ext cx="1942055" cy="2304256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8"/>
          <p:cNvSpPr/>
          <p:nvPr>
            <p:ph idx="4" type="pic"/>
          </p:nvPr>
        </p:nvSpPr>
        <p:spPr>
          <a:xfrm>
            <a:off x="7162051" y="1556791"/>
            <a:ext cx="1942055" cy="2304256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8"/>
          <p:cNvSpPr/>
          <p:nvPr>
            <p:ph idx="5" type="pic"/>
          </p:nvPr>
        </p:nvSpPr>
        <p:spPr>
          <a:xfrm>
            <a:off x="9576655" y="1556791"/>
            <a:ext cx="1942055" cy="230425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blank">
  <p:cSld name="Full blank"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Full blank">
  <p:cSld name="2_Full blank">
    <p:bg>
      <p:bgPr>
        <a:solidFill>
          <a:schemeClr val="accen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/>
          <p:nvPr>
            <p:ph idx="2" type="pic"/>
          </p:nvPr>
        </p:nvSpPr>
        <p:spPr>
          <a:xfrm>
            <a:off x="0" y="0"/>
            <a:ext cx="12188825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0" spcFirstLastPara="1" rIns="0" wrap="square" tIns="60925">
            <a:normAutofit/>
          </a:bodyPr>
          <a:lstStyle>
            <a:lvl1pPr indent="-457200" lvl="0" marL="45720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0050" lvl="5" marL="27432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400050" lvl="6" marL="32004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400050" lvl="7" marL="36576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400050" lvl="8" marL="41148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incident.io/hubs/on-call/on-call-rotation-best-practices" TargetMode="External"/><Relationship Id="rId4" Type="http://schemas.openxmlformats.org/officeDocument/2006/relationships/hyperlink" Target="https://incident.io/hubs/on-call/on-call-rotation-best-practices" TargetMode="External"/><Relationship Id="rId10" Type="http://schemas.openxmlformats.org/officeDocument/2006/relationships/hyperlink" Target="https://www.squadcast.com/blog/a-detailed-guide-to-setting-up-effective-on-call-rotations" TargetMode="External"/><Relationship Id="rId9" Type="http://schemas.openxmlformats.org/officeDocument/2006/relationships/hyperlink" Target="https://www.squadcast.com/blog/a-detailed-guide-to-setting-up-effective-on-call-rotations" TargetMode="External"/><Relationship Id="rId5" Type="http://schemas.openxmlformats.org/officeDocument/2006/relationships/hyperlink" Target="https://www.pagerduty.com/resources/learn/call-rotations-schedules/" TargetMode="External"/><Relationship Id="rId6" Type="http://schemas.openxmlformats.org/officeDocument/2006/relationships/hyperlink" Target="https://www.pagerduty.com/resources/learn/call-rotations-schedules" TargetMode="External"/><Relationship Id="rId7" Type="http://schemas.openxmlformats.org/officeDocument/2006/relationships/hyperlink" Target="https://www.onpage.com/guide-to-facilitating-equitable-on-call-rotations/" TargetMode="External"/><Relationship Id="rId8" Type="http://schemas.openxmlformats.org/officeDocument/2006/relationships/hyperlink" Target="https://www.onpage.com/guide-to-facilitating-equitable-on-call-rotation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hyperlink" Target="mailto:prpoudel@my365.bellevue.edu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47000">
              <a:schemeClr val="lt1"/>
            </a:gs>
            <a:gs pos="90000">
              <a:srgbClr val="F2F2F2"/>
            </a:gs>
            <a:gs pos="100000">
              <a:srgbClr val="F2F2F2"/>
            </a:gs>
          </a:gsLst>
          <a:lin ang="2700000" scaled="0"/>
        </a:gra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type="ctrTitle"/>
          </p:nvPr>
        </p:nvSpPr>
        <p:spPr>
          <a:xfrm>
            <a:off x="2731319" y="3493173"/>
            <a:ext cx="7193400" cy="2195100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0" spcFirstLastPara="1" rIns="0" wrap="square" tIns="609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</a:pPr>
            <a:r>
              <a:rPr lang="en-US" sz="44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Pager Rotation Duties</a:t>
            </a:r>
            <a:endParaRPr/>
          </a:p>
        </p:txBody>
      </p:sp>
      <p:sp>
        <p:nvSpPr>
          <p:cNvPr id="78" name="Google Shape;78;p13"/>
          <p:cNvSpPr txBox="1"/>
          <p:nvPr>
            <p:ph idx="1" type="subTitle"/>
          </p:nvPr>
        </p:nvSpPr>
        <p:spPr>
          <a:xfrm>
            <a:off x="2731317" y="5688896"/>
            <a:ext cx="65151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0" spcFirstLastPara="1" rIns="0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en-US"/>
              <a:t>Puna Poudel</a:t>
            </a:r>
            <a:endParaRPr/>
          </a:p>
        </p:txBody>
      </p:sp>
      <p:grpSp>
        <p:nvGrpSpPr>
          <p:cNvPr id="79" name="Google Shape;79;p13"/>
          <p:cNvGrpSpPr/>
          <p:nvPr/>
        </p:nvGrpSpPr>
        <p:grpSpPr>
          <a:xfrm>
            <a:off x="8408167" y="4226665"/>
            <a:ext cx="3780658" cy="2631335"/>
            <a:chOff x="8408167" y="4226665"/>
            <a:chExt cx="3780658" cy="2631335"/>
          </a:xfrm>
        </p:grpSpPr>
        <p:sp>
          <p:nvSpPr>
            <p:cNvPr id="80" name="Google Shape;80;p13"/>
            <p:cNvSpPr/>
            <p:nvPr/>
          </p:nvSpPr>
          <p:spPr>
            <a:xfrm>
              <a:off x="9285171" y="5345802"/>
              <a:ext cx="1119137" cy="1270227"/>
            </a:xfrm>
            <a:custGeom>
              <a:rect b="b" l="l" r="r" t="t"/>
              <a:pathLst>
                <a:path extrusionOk="0" h="1519064" w="1338375">
                  <a:moveTo>
                    <a:pt x="0" y="1519065"/>
                  </a:moveTo>
                  <a:lnTo>
                    <a:pt x="0" y="795728"/>
                  </a:lnTo>
                  <a:lnTo>
                    <a:pt x="1338375" y="0"/>
                  </a:lnTo>
                  <a:lnTo>
                    <a:pt x="904412" y="1229691"/>
                  </a:lnTo>
                  <a:close/>
                </a:path>
              </a:pathLst>
            </a:custGeom>
            <a:solidFill>
              <a:srgbClr val="CA900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8408167" y="4619888"/>
              <a:ext cx="3780658" cy="2238112"/>
            </a:xfrm>
            <a:custGeom>
              <a:rect b="b" l="l" r="r" t="t"/>
              <a:pathLst>
                <a:path extrusionOk="0" h="2676557" w="4521287">
                  <a:moveTo>
                    <a:pt x="4521288" y="0"/>
                  </a:moveTo>
                  <a:lnTo>
                    <a:pt x="0" y="2676557"/>
                  </a:lnTo>
                  <a:lnTo>
                    <a:pt x="4521288" y="267655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9285171" y="5345802"/>
              <a:ext cx="1119137" cy="1270227"/>
            </a:xfrm>
            <a:custGeom>
              <a:rect b="b" l="l" r="r" t="t"/>
              <a:pathLst>
                <a:path extrusionOk="0" h="1519064" w="1338375">
                  <a:moveTo>
                    <a:pt x="0" y="795728"/>
                  </a:moveTo>
                  <a:lnTo>
                    <a:pt x="1338375" y="0"/>
                  </a:lnTo>
                  <a:lnTo>
                    <a:pt x="1338375" y="151906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10797531" y="4309958"/>
              <a:ext cx="820829" cy="946738"/>
            </a:xfrm>
            <a:custGeom>
              <a:rect b="b" l="l" r="r" t="t"/>
              <a:pathLst>
                <a:path extrusionOk="0" h="1132203" w="981629">
                  <a:moveTo>
                    <a:pt x="981630" y="564075"/>
                  </a:moveTo>
                  <a:lnTo>
                    <a:pt x="491877" y="848236"/>
                  </a:lnTo>
                  <a:lnTo>
                    <a:pt x="2316" y="1132204"/>
                  </a:lnTo>
                  <a:lnTo>
                    <a:pt x="1158" y="566006"/>
                  </a:lnTo>
                  <a:lnTo>
                    <a:pt x="0" y="0"/>
                  </a:lnTo>
                  <a:lnTo>
                    <a:pt x="490719" y="28203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11377519" y="4226665"/>
              <a:ext cx="400809" cy="462311"/>
            </a:xfrm>
            <a:custGeom>
              <a:rect b="b" l="l" r="r" t="t"/>
              <a:pathLst>
                <a:path extrusionOk="0" h="552878" w="479327">
                  <a:moveTo>
                    <a:pt x="0" y="277404"/>
                  </a:moveTo>
                  <a:lnTo>
                    <a:pt x="239181" y="138606"/>
                  </a:lnTo>
                  <a:lnTo>
                    <a:pt x="478170" y="0"/>
                  </a:lnTo>
                  <a:lnTo>
                    <a:pt x="478749" y="276439"/>
                  </a:lnTo>
                  <a:lnTo>
                    <a:pt x="479328" y="552878"/>
                  </a:lnTo>
                  <a:lnTo>
                    <a:pt x="239761" y="41504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10198011" y="4287198"/>
              <a:ext cx="400810" cy="462150"/>
            </a:xfrm>
            <a:custGeom>
              <a:rect b="b" l="l" r="r" t="t"/>
              <a:pathLst>
                <a:path extrusionOk="0" h="552685" w="479328">
                  <a:moveTo>
                    <a:pt x="0" y="277404"/>
                  </a:moveTo>
                  <a:lnTo>
                    <a:pt x="239181" y="138606"/>
                  </a:lnTo>
                  <a:lnTo>
                    <a:pt x="478170" y="0"/>
                  </a:lnTo>
                  <a:lnTo>
                    <a:pt x="478749" y="276439"/>
                  </a:lnTo>
                  <a:lnTo>
                    <a:pt x="479328" y="552685"/>
                  </a:lnTo>
                  <a:lnTo>
                    <a:pt x="239568" y="41504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86" name="Google Shape;86;p13"/>
          <p:cNvGrpSpPr/>
          <p:nvPr/>
        </p:nvGrpSpPr>
        <p:grpSpPr>
          <a:xfrm>
            <a:off x="0" y="0"/>
            <a:ext cx="4540469" cy="3417781"/>
            <a:chOff x="0" y="0"/>
            <a:chExt cx="5429945" cy="4087323"/>
          </a:xfrm>
        </p:grpSpPr>
        <p:sp>
          <p:nvSpPr>
            <p:cNvPr id="87" name="Google Shape;87;p13"/>
            <p:cNvSpPr/>
            <p:nvPr/>
          </p:nvSpPr>
          <p:spPr>
            <a:xfrm>
              <a:off x="1521573" y="438210"/>
              <a:ext cx="2363632" cy="1495513"/>
            </a:xfrm>
            <a:custGeom>
              <a:rect b="b" l="l" r="r" t="t"/>
              <a:pathLst>
                <a:path extrusionOk="0" h="1495513" w="2363632">
                  <a:moveTo>
                    <a:pt x="2228502" y="0"/>
                  </a:moveTo>
                  <a:lnTo>
                    <a:pt x="2363633" y="1188380"/>
                  </a:lnTo>
                  <a:lnTo>
                    <a:pt x="1077765" y="1495513"/>
                  </a:lnTo>
                  <a:lnTo>
                    <a:pt x="0" y="829704"/>
                  </a:lnTo>
                  <a:close/>
                </a:path>
              </a:pathLst>
            </a:custGeom>
            <a:solidFill>
              <a:srgbClr val="CA900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0" y="0"/>
              <a:ext cx="5429945" cy="3161870"/>
            </a:xfrm>
            <a:custGeom>
              <a:rect b="b" l="l" r="r" t="t"/>
              <a:pathLst>
                <a:path extrusionOk="0" h="3161870" w="5429945">
                  <a:moveTo>
                    <a:pt x="5429946" y="0"/>
                  </a:moveTo>
                  <a:lnTo>
                    <a:pt x="0" y="31618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412149" y="2599339"/>
              <a:ext cx="1236254" cy="1487984"/>
            </a:xfrm>
            <a:custGeom>
              <a:rect b="b" l="l" r="r" t="t"/>
              <a:pathLst>
                <a:path extrusionOk="0" h="1487984" w="1236254">
                  <a:moveTo>
                    <a:pt x="1236255" y="0"/>
                  </a:moveTo>
                  <a:lnTo>
                    <a:pt x="0" y="729128"/>
                  </a:lnTo>
                  <a:lnTo>
                    <a:pt x="1236255" y="148798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018083" y="3343331"/>
              <a:ext cx="598822" cy="743992"/>
            </a:xfrm>
            <a:custGeom>
              <a:rect b="b" l="l" r="r" t="t"/>
              <a:pathLst>
                <a:path extrusionOk="0" h="743992" w="598822">
                  <a:moveTo>
                    <a:pt x="0" y="0"/>
                  </a:moveTo>
                  <a:lnTo>
                    <a:pt x="0" y="743992"/>
                  </a:lnTo>
                  <a:lnTo>
                    <a:pt x="598823" y="37199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0" y="0"/>
              <a:ext cx="3885206" cy="2488532"/>
            </a:xfrm>
            <a:custGeom>
              <a:rect b="b" l="l" r="r" t="t"/>
              <a:pathLst>
                <a:path extrusionOk="0" h="2488532" w="3885206">
                  <a:moveTo>
                    <a:pt x="0" y="0"/>
                  </a:moveTo>
                  <a:lnTo>
                    <a:pt x="0" y="1103827"/>
                  </a:lnTo>
                  <a:lnTo>
                    <a:pt x="2398381" y="2488532"/>
                  </a:lnTo>
                  <a:lnTo>
                    <a:pt x="3885207" y="1626590"/>
                  </a:lnTo>
                  <a:lnTo>
                    <a:pt x="1067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92" name="Google Shape;92;p13"/>
          <p:cNvSpPr/>
          <p:nvPr/>
        </p:nvSpPr>
        <p:spPr>
          <a:xfrm>
            <a:off x="7151030" y="248083"/>
            <a:ext cx="1443600" cy="1443600"/>
          </a:xfrm>
          <a:prstGeom prst="ellipse">
            <a:avLst/>
          </a:prstGeom>
          <a:noFill/>
          <a:ln cap="flat" cmpd="sng" w="508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7159062" y="1750566"/>
            <a:ext cx="286800" cy="286800"/>
          </a:xfrm>
          <a:prstGeom prst="ellipse">
            <a:avLst/>
          </a:prstGeom>
          <a:noFill/>
          <a:ln cap="flat" cmpd="sng" w="50800">
            <a:solidFill>
              <a:srgbClr val="2046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4" name="Google Shape;94;p13"/>
          <p:cNvSpPr/>
          <p:nvPr/>
        </p:nvSpPr>
        <p:spPr>
          <a:xfrm flipH="1">
            <a:off x="258241" y="4604417"/>
            <a:ext cx="1656900" cy="1656900"/>
          </a:xfrm>
          <a:prstGeom prst="ellipse">
            <a:avLst/>
          </a:prstGeom>
          <a:noFill/>
          <a:ln cap="flat" cmpd="sng" w="508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5" name="Google Shape;95;p13"/>
          <p:cNvSpPr/>
          <p:nvPr/>
        </p:nvSpPr>
        <p:spPr>
          <a:xfrm flipH="1">
            <a:off x="1149241" y="5755613"/>
            <a:ext cx="765900" cy="765900"/>
          </a:xfrm>
          <a:prstGeom prst="ellipse">
            <a:avLst/>
          </a:prstGeom>
          <a:noFill/>
          <a:ln cap="flat" cmpd="sng" w="50800">
            <a:solidFill>
              <a:srgbClr val="2046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2"/>
          <p:cNvSpPr/>
          <p:nvPr/>
        </p:nvSpPr>
        <p:spPr>
          <a:xfrm>
            <a:off x="1494600" y="0"/>
            <a:ext cx="10694228" cy="6858000"/>
          </a:xfrm>
          <a:custGeom>
            <a:rect b="b" l="l" r="r" t="t"/>
            <a:pathLst>
              <a:path extrusionOk="0" h="6858000" w="8470676">
                <a:moveTo>
                  <a:pt x="8470676" y="0"/>
                </a:moveTo>
                <a:lnTo>
                  <a:pt x="8470676" y="6858000"/>
                </a:lnTo>
                <a:lnTo>
                  <a:pt x="0" y="6858000"/>
                </a:lnTo>
                <a:lnTo>
                  <a:pt x="0" y="2629703"/>
                </a:lnTo>
                <a:lnTo>
                  <a:pt x="446874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0" name="Google Shape;340;p22"/>
          <p:cNvSpPr txBox="1"/>
          <p:nvPr>
            <p:ph type="title"/>
          </p:nvPr>
        </p:nvSpPr>
        <p:spPr>
          <a:xfrm>
            <a:off x="895549" y="427050"/>
            <a:ext cx="100740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/>
              <a:t>Conclusion</a:t>
            </a:r>
            <a:endParaRPr sz="4800"/>
          </a:p>
        </p:txBody>
      </p:sp>
      <p:grpSp>
        <p:nvGrpSpPr>
          <p:cNvPr id="341" name="Google Shape;341;p22"/>
          <p:cNvGrpSpPr/>
          <p:nvPr/>
        </p:nvGrpSpPr>
        <p:grpSpPr>
          <a:xfrm>
            <a:off x="10317732" y="443331"/>
            <a:ext cx="1663087" cy="1434599"/>
            <a:chOff x="10774932" y="-5361"/>
            <a:chExt cx="1663087" cy="1434599"/>
          </a:xfrm>
        </p:grpSpPr>
        <p:sp>
          <p:nvSpPr>
            <p:cNvPr id="342" name="Google Shape;342;p22"/>
            <p:cNvSpPr/>
            <p:nvPr/>
          </p:nvSpPr>
          <p:spPr>
            <a:xfrm>
              <a:off x="11343503" y="166832"/>
              <a:ext cx="1094516" cy="1262406"/>
            </a:xfrm>
            <a:custGeom>
              <a:rect b="b" l="l" r="r" t="t"/>
              <a:pathLst>
                <a:path extrusionOk="0" h="1132203" w="981629">
                  <a:moveTo>
                    <a:pt x="981630" y="564075"/>
                  </a:moveTo>
                  <a:lnTo>
                    <a:pt x="491877" y="848236"/>
                  </a:lnTo>
                  <a:lnTo>
                    <a:pt x="2316" y="1132204"/>
                  </a:lnTo>
                  <a:lnTo>
                    <a:pt x="1158" y="566006"/>
                  </a:lnTo>
                  <a:lnTo>
                    <a:pt x="0" y="0"/>
                  </a:lnTo>
                  <a:lnTo>
                    <a:pt x="490719" y="28203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11791683" y="-5361"/>
              <a:ext cx="400238" cy="461653"/>
            </a:xfrm>
            <a:custGeom>
              <a:rect b="b" l="l" r="r" t="t"/>
              <a:pathLst>
                <a:path extrusionOk="0" h="552878" w="479327">
                  <a:moveTo>
                    <a:pt x="0" y="277404"/>
                  </a:moveTo>
                  <a:lnTo>
                    <a:pt x="239181" y="138606"/>
                  </a:lnTo>
                  <a:lnTo>
                    <a:pt x="478170" y="0"/>
                  </a:lnTo>
                  <a:lnTo>
                    <a:pt x="478749" y="276439"/>
                  </a:lnTo>
                  <a:lnTo>
                    <a:pt x="479328" y="552878"/>
                  </a:lnTo>
                  <a:lnTo>
                    <a:pt x="239761" y="41504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10774932" y="55172"/>
              <a:ext cx="400239" cy="461492"/>
            </a:xfrm>
            <a:custGeom>
              <a:rect b="b" l="l" r="r" t="t"/>
              <a:pathLst>
                <a:path extrusionOk="0" h="552685" w="479328">
                  <a:moveTo>
                    <a:pt x="0" y="277404"/>
                  </a:moveTo>
                  <a:lnTo>
                    <a:pt x="239181" y="138606"/>
                  </a:lnTo>
                  <a:lnTo>
                    <a:pt x="478170" y="0"/>
                  </a:lnTo>
                  <a:lnTo>
                    <a:pt x="478749" y="276439"/>
                  </a:lnTo>
                  <a:lnTo>
                    <a:pt x="479328" y="552685"/>
                  </a:lnTo>
                  <a:lnTo>
                    <a:pt x="239568" y="41504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345" name="Google Shape;345;p22"/>
          <p:cNvSpPr txBox="1"/>
          <p:nvPr/>
        </p:nvSpPr>
        <p:spPr>
          <a:xfrm>
            <a:off x="4399500" y="3316775"/>
            <a:ext cx="63819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2000">
                <a:solidFill>
                  <a:schemeClr val="dk1"/>
                </a:solidFill>
              </a:rPr>
              <a:t>Fair scheduling prevents burnout and promotes a balanced workload.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346" name="Google Shape;346;p22"/>
          <p:cNvSpPr txBox="1"/>
          <p:nvPr/>
        </p:nvSpPr>
        <p:spPr>
          <a:xfrm>
            <a:off x="4399500" y="2164750"/>
            <a:ext cx="63819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2000">
                <a:solidFill>
                  <a:schemeClr val="dk1"/>
                </a:solidFill>
              </a:rPr>
              <a:t>Pager rotation enhances system reliability and minimizes downtime.</a:t>
            </a:r>
            <a:endParaRPr sz="2000">
              <a:solidFill>
                <a:schemeClr val="dk1"/>
              </a:solidFill>
            </a:endParaRPr>
          </a:p>
        </p:txBody>
      </p:sp>
      <p:grpSp>
        <p:nvGrpSpPr>
          <p:cNvPr id="347" name="Google Shape;347;p22"/>
          <p:cNvGrpSpPr/>
          <p:nvPr/>
        </p:nvGrpSpPr>
        <p:grpSpPr>
          <a:xfrm>
            <a:off x="3886050" y="2030750"/>
            <a:ext cx="819497" cy="803400"/>
            <a:chOff x="5430988" y="886703"/>
            <a:chExt cx="749700" cy="803400"/>
          </a:xfrm>
        </p:grpSpPr>
        <p:sp>
          <p:nvSpPr>
            <p:cNvPr id="348" name="Google Shape;348;p22"/>
            <p:cNvSpPr/>
            <p:nvPr/>
          </p:nvSpPr>
          <p:spPr>
            <a:xfrm>
              <a:off x="5430988" y="886703"/>
              <a:ext cx="749700" cy="803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9" name="Google Shape;349;p22"/>
            <p:cNvSpPr txBox="1"/>
            <p:nvPr/>
          </p:nvSpPr>
          <p:spPr>
            <a:xfrm>
              <a:off x="5500558" y="1057541"/>
              <a:ext cx="537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01</a:t>
              </a:r>
              <a:endParaRPr b="1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350" name="Google Shape;350;p22"/>
          <p:cNvGrpSpPr/>
          <p:nvPr/>
        </p:nvGrpSpPr>
        <p:grpSpPr>
          <a:xfrm>
            <a:off x="3886050" y="3149013"/>
            <a:ext cx="819497" cy="803400"/>
            <a:chOff x="5430988" y="886703"/>
            <a:chExt cx="749700" cy="803400"/>
          </a:xfrm>
        </p:grpSpPr>
        <p:sp>
          <p:nvSpPr>
            <p:cNvPr id="351" name="Google Shape;351;p22"/>
            <p:cNvSpPr/>
            <p:nvPr/>
          </p:nvSpPr>
          <p:spPr>
            <a:xfrm>
              <a:off x="5430988" y="886703"/>
              <a:ext cx="749700" cy="803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2" name="Google Shape;352;p22"/>
            <p:cNvSpPr txBox="1"/>
            <p:nvPr/>
          </p:nvSpPr>
          <p:spPr>
            <a:xfrm>
              <a:off x="5500558" y="1057541"/>
              <a:ext cx="537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02</a:t>
              </a:r>
              <a:endParaRPr b="1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353" name="Google Shape;353;p22"/>
          <p:cNvSpPr txBox="1"/>
          <p:nvPr/>
        </p:nvSpPr>
        <p:spPr>
          <a:xfrm>
            <a:off x="4399500" y="4410575"/>
            <a:ext cx="63819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2000">
                <a:solidFill>
                  <a:schemeClr val="dk1"/>
                </a:solidFill>
              </a:rPr>
              <a:t>Automation and structured escalation improve response efficiency.</a:t>
            </a:r>
            <a:endParaRPr sz="2000">
              <a:solidFill>
                <a:schemeClr val="dk1"/>
              </a:solidFill>
            </a:endParaRPr>
          </a:p>
        </p:txBody>
      </p:sp>
      <p:grpSp>
        <p:nvGrpSpPr>
          <p:cNvPr id="354" name="Google Shape;354;p22"/>
          <p:cNvGrpSpPr/>
          <p:nvPr/>
        </p:nvGrpSpPr>
        <p:grpSpPr>
          <a:xfrm>
            <a:off x="3886050" y="4284488"/>
            <a:ext cx="819497" cy="803400"/>
            <a:chOff x="5430988" y="886703"/>
            <a:chExt cx="749700" cy="803400"/>
          </a:xfrm>
        </p:grpSpPr>
        <p:sp>
          <p:nvSpPr>
            <p:cNvPr id="355" name="Google Shape;355;p22"/>
            <p:cNvSpPr/>
            <p:nvPr/>
          </p:nvSpPr>
          <p:spPr>
            <a:xfrm>
              <a:off x="5430988" y="886703"/>
              <a:ext cx="749700" cy="803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6" name="Google Shape;356;p22"/>
            <p:cNvSpPr txBox="1"/>
            <p:nvPr/>
          </p:nvSpPr>
          <p:spPr>
            <a:xfrm>
              <a:off x="5500558" y="1057541"/>
              <a:ext cx="537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03</a:t>
              </a:r>
              <a:endParaRPr b="1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357" name="Google Shape;357;p22"/>
          <p:cNvSpPr/>
          <p:nvPr/>
        </p:nvSpPr>
        <p:spPr>
          <a:xfrm>
            <a:off x="1232551" y="2159383"/>
            <a:ext cx="849868" cy="1017773"/>
          </a:xfrm>
          <a:custGeom>
            <a:rect b="b" l="l" r="r" t="t"/>
            <a:pathLst>
              <a:path extrusionOk="0" h="1519064" w="1338375">
                <a:moveTo>
                  <a:pt x="0" y="795728"/>
                </a:moveTo>
                <a:lnTo>
                  <a:pt x="1338375" y="0"/>
                </a:lnTo>
                <a:lnTo>
                  <a:pt x="1338375" y="151906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58" name="Google Shape;358;p22"/>
          <p:cNvSpPr/>
          <p:nvPr/>
        </p:nvSpPr>
        <p:spPr>
          <a:xfrm>
            <a:off x="2208755" y="1460500"/>
            <a:ext cx="623334" cy="758576"/>
          </a:xfrm>
          <a:custGeom>
            <a:rect b="b" l="l" r="r" t="t"/>
            <a:pathLst>
              <a:path extrusionOk="0" h="1132203" w="981629">
                <a:moveTo>
                  <a:pt x="981630" y="564075"/>
                </a:moveTo>
                <a:lnTo>
                  <a:pt x="491877" y="848236"/>
                </a:lnTo>
                <a:lnTo>
                  <a:pt x="2316" y="1132204"/>
                </a:lnTo>
                <a:lnTo>
                  <a:pt x="1158" y="566006"/>
                </a:lnTo>
                <a:lnTo>
                  <a:pt x="0" y="0"/>
                </a:lnTo>
                <a:lnTo>
                  <a:pt x="490719" y="28203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59" name="Google Shape;359;p22"/>
          <p:cNvSpPr/>
          <p:nvPr/>
        </p:nvSpPr>
        <p:spPr>
          <a:xfrm>
            <a:off x="2373092" y="2095579"/>
            <a:ext cx="452964" cy="550114"/>
          </a:xfrm>
          <a:custGeom>
            <a:rect b="b" l="l" r="r" t="t"/>
            <a:pathLst>
              <a:path extrusionOk="0" h="552878" w="479327">
                <a:moveTo>
                  <a:pt x="0" y="277404"/>
                </a:moveTo>
                <a:lnTo>
                  <a:pt x="239181" y="138606"/>
                </a:lnTo>
                <a:lnTo>
                  <a:pt x="478170" y="0"/>
                </a:lnTo>
                <a:lnTo>
                  <a:pt x="478749" y="276439"/>
                </a:lnTo>
                <a:lnTo>
                  <a:pt x="479328" y="552878"/>
                </a:lnTo>
                <a:lnTo>
                  <a:pt x="239761" y="4150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60" name="Google Shape;360;p22"/>
          <p:cNvSpPr/>
          <p:nvPr/>
        </p:nvSpPr>
        <p:spPr>
          <a:xfrm>
            <a:off x="2318313" y="2672924"/>
            <a:ext cx="304373" cy="370299"/>
          </a:xfrm>
          <a:custGeom>
            <a:rect b="b" l="l" r="r" t="t"/>
            <a:pathLst>
              <a:path extrusionOk="0" h="552685" w="479328">
                <a:moveTo>
                  <a:pt x="0" y="277404"/>
                </a:moveTo>
                <a:lnTo>
                  <a:pt x="239181" y="138606"/>
                </a:lnTo>
                <a:lnTo>
                  <a:pt x="478170" y="0"/>
                </a:lnTo>
                <a:lnTo>
                  <a:pt x="478749" y="276439"/>
                </a:lnTo>
                <a:lnTo>
                  <a:pt x="479328" y="552685"/>
                </a:lnTo>
                <a:lnTo>
                  <a:pt x="239568" y="4150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61" name="Google Shape;361;p22"/>
          <p:cNvSpPr txBox="1"/>
          <p:nvPr/>
        </p:nvSpPr>
        <p:spPr>
          <a:xfrm>
            <a:off x="4399500" y="5553575"/>
            <a:ext cx="63819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2000">
                <a:solidFill>
                  <a:schemeClr val="dk1"/>
                </a:solidFill>
              </a:rPr>
              <a:t>Continuous learning through postmortems strengthens future incident handling.</a:t>
            </a:r>
            <a:endParaRPr sz="2000">
              <a:solidFill>
                <a:schemeClr val="dk1"/>
              </a:solidFill>
            </a:endParaRPr>
          </a:p>
        </p:txBody>
      </p:sp>
      <p:grpSp>
        <p:nvGrpSpPr>
          <p:cNvPr id="362" name="Google Shape;362;p22"/>
          <p:cNvGrpSpPr/>
          <p:nvPr/>
        </p:nvGrpSpPr>
        <p:grpSpPr>
          <a:xfrm>
            <a:off x="3886050" y="5427488"/>
            <a:ext cx="819497" cy="803400"/>
            <a:chOff x="5430988" y="886703"/>
            <a:chExt cx="749700" cy="803400"/>
          </a:xfrm>
        </p:grpSpPr>
        <p:sp>
          <p:nvSpPr>
            <p:cNvPr id="363" name="Google Shape;363;p22"/>
            <p:cNvSpPr/>
            <p:nvPr/>
          </p:nvSpPr>
          <p:spPr>
            <a:xfrm>
              <a:off x="5430988" y="886703"/>
              <a:ext cx="749700" cy="803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4" name="Google Shape;364;p22"/>
            <p:cNvSpPr txBox="1"/>
            <p:nvPr/>
          </p:nvSpPr>
          <p:spPr>
            <a:xfrm>
              <a:off x="5500558" y="1057541"/>
              <a:ext cx="537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04</a:t>
              </a:r>
              <a:endParaRPr b="1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3"/>
          <p:cNvSpPr/>
          <p:nvPr/>
        </p:nvSpPr>
        <p:spPr>
          <a:xfrm flipH="1">
            <a:off x="2465" y="0"/>
            <a:ext cx="10778935" cy="6858000"/>
          </a:xfrm>
          <a:custGeom>
            <a:rect b="b" l="l" r="r" t="t"/>
            <a:pathLst>
              <a:path extrusionOk="0" h="6858000" w="8470676">
                <a:moveTo>
                  <a:pt x="8470676" y="0"/>
                </a:moveTo>
                <a:lnTo>
                  <a:pt x="8470676" y="6858000"/>
                </a:lnTo>
                <a:lnTo>
                  <a:pt x="0" y="6858000"/>
                </a:lnTo>
                <a:lnTo>
                  <a:pt x="0" y="2629703"/>
                </a:lnTo>
                <a:lnTo>
                  <a:pt x="446874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1" name="Google Shape;371;p23"/>
          <p:cNvSpPr txBox="1"/>
          <p:nvPr>
            <p:ph type="title"/>
          </p:nvPr>
        </p:nvSpPr>
        <p:spPr>
          <a:xfrm>
            <a:off x="7661675" y="427050"/>
            <a:ext cx="33078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/>
              <a:t>References</a:t>
            </a:r>
            <a:endParaRPr sz="4800"/>
          </a:p>
        </p:txBody>
      </p:sp>
      <p:grpSp>
        <p:nvGrpSpPr>
          <p:cNvPr id="372" name="Google Shape;372;p23"/>
          <p:cNvGrpSpPr/>
          <p:nvPr/>
        </p:nvGrpSpPr>
        <p:grpSpPr>
          <a:xfrm>
            <a:off x="9766782" y="2057018"/>
            <a:ext cx="1663087" cy="1434599"/>
            <a:chOff x="10774932" y="-5361"/>
            <a:chExt cx="1663087" cy="1434599"/>
          </a:xfrm>
        </p:grpSpPr>
        <p:sp>
          <p:nvSpPr>
            <p:cNvPr id="373" name="Google Shape;373;p23"/>
            <p:cNvSpPr/>
            <p:nvPr/>
          </p:nvSpPr>
          <p:spPr>
            <a:xfrm>
              <a:off x="11343503" y="166832"/>
              <a:ext cx="1094516" cy="1262406"/>
            </a:xfrm>
            <a:custGeom>
              <a:rect b="b" l="l" r="r" t="t"/>
              <a:pathLst>
                <a:path extrusionOk="0" h="1132203" w="981629">
                  <a:moveTo>
                    <a:pt x="981630" y="564075"/>
                  </a:moveTo>
                  <a:lnTo>
                    <a:pt x="491877" y="848236"/>
                  </a:lnTo>
                  <a:lnTo>
                    <a:pt x="2316" y="1132204"/>
                  </a:lnTo>
                  <a:lnTo>
                    <a:pt x="1158" y="566006"/>
                  </a:lnTo>
                  <a:lnTo>
                    <a:pt x="0" y="0"/>
                  </a:lnTo>
                  <a:lnTo>
                    <a:pt x="490719" y="28203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4" name="Google Shape;374;p23"/>
            <p:cNvSpPr/>
            <p:nvPr/>
          </p:nvSpPr>
          <p:spPr>
            <a:xfrm>
              <a:off x="11791683" y="-5361"/>
              <a:ext cx="400238" cy="461653"/>
            </a:xfrm>
            <a:custGeom>
              <a:rect b="b" l="l" r="r" t="t"/>
              <a:pathLst>
                <a:path extrusionOk="0" h="552878" w="479327">
                  <a:moveTo>
                    <a:pt x="0" y="277404"/>
                  </a:moveTo>
                  <a:lnTo>
                    <a:pt x="239181" y="138606"/>
                  </a:lnTo>
                  <a:lnTo>
                    <a:pt x="478170" y="0"/>
                  </a:lnTo>
                  <a:lnTo>
                    <a:pt x="478749" y="276439"/>
                  </a:lnTo>
                  <a:lnTo>
                    <a:pt x="479328" y="552878"/>
                  </a:lnTo>
                  <a:lnTo>
                    <a:pt x="239761" y="41504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5" name="Google Shape;375;p23"/>
            <p:cNvSpPr/>
            <p:nvPr/>
          </p:nvSpPr>
          <p:spPr>
            <a:xfrm>
              <a:off x="10774932" y="55172"/>
              <a:ext cx="400239" cy="461492"/>
            </a:xfrm>
            <a:custGeom>
              <a:rect b="b" l="l" r="r" t="t"/>
              <a:pathLst>
                <a:path extrusionOk="0" h="552685" w="479328">
                  <a:moveTo>
                    <a:pt x="0" y="277404"/>
                  </a:moveTo>
                  <a:lnTo>
                    <a:pt x="239181" y="138606"/>
                  </a:lnTo>
                  <a:lnTo>
                    <a:pt x="478170" y="0"/>
                  </a:lnTo>
                  <a:lnTo>
                    <a:pt x="478749" y="276439"/>
                  </a:lnTo>
                  <a:lnTo>
                    <a:pt x="479328" y="552685"/>
                  </a:lnTo>
                  <a:lnTo>
                    <a:pt x="239568" y="41504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376" name="Google Shape;376;p23"/>
          <p:cNvSpPr txBox="1"/>
          <p:nvPr/>
        </p:nvSpPr>
        <p:spPr>
          <a:xfrm>
            <a:off x="939800" y="1859950"/>
            <a:ext cx="8508900" cy="48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Incident.io. (n.d.). Best practices for creating a reliable on-call rotation. Retrieved February 3, 2025, from</a:t>
            </a:r>
            <a:r>
              <a:rPr lang="en-US" sz="17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US" sz="1700" u="sng">
                <a:solidFill>
                  <a:schemeClr val="hlink"/>
                </a:solidFill>
                <a:hlinkClick r:id="rId4"/>
              </a:rPr>
              <a:t>https://incident.io/hubs/on-call/on-call-rotation-best-practices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PagerDuty. (n.d.). On-call rotations and schedules. Retrieved February 3, 2025, from</a:t>
            </a:r>
            <a:r>
              <a:rPr lang="en-US" sz="1700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US" sz="1700" u="sng">
                <a:solidFill>
                  <a:schemeClr val="hlink"/>
                </a:solidFill>
                <a:hlinkClick r:id="rId6"/>
              </a:rPr>
              <a:t>https://www.pagerduty.com/resources/learn/call-rotations-schedules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OnPage. (n.d.). Guide to facilitating equitable on-call rotations. Retrieved February 3, 2025, from</a:t>
            </a:r>
            <a:r>
              <a:rPr lang="en-US" sz="1700">
                <a:solidFill>
                  <a:schemeClr val="dk1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US" sz="1700" u="sng">
                <a:solidFill>
                  <a:schemeClr val="hlink"/>
                </a:solidFill>
                <a:hlinkClick r:id="rId8"/>
              </a:rPr>
              <a:t>https://www.onpage.com/guide-to-facilitating-equitable-on-call-rotations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Squadcast. (n.d.). A detailed guide to setting up effective on-call rotations. Retrieved February 3, 2025, from</a:t>
            </a:r>
            <a:r>
              <a:rPr lang="en-US" sz="1700">
                <a:solidFill>
                  <a:schemeClr val="dk1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US" sz="1700" u="sng">
                <a:solidFill>
                  <a:schemeClr val="hlink"/>
                </a:solidFill>
                <a:hlinkClick r:id="rId10"/>
              </a:rPr>
              <a:t>https://www.squadcast.com/blog/a-detailed-guide-to-setting-up-effective-on-call-rotations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377" name="Google Shape;377;p23"/>
          <p:cNvSpPr/>
          <p:nvPr/>
        </p:nvSpPr>
        <p:spPr>
          <a:xfrm>
            <a:off x="241950" y="759105"/>
            <a:ext cx="685917" cy="850676"/>
          </a:xfrm>
          <a:custGeom>
            <a:rect b="b" l="l" r="r" t="t"/>
            <a:pathLst>
              <a:path extrusionOk="0" h="1519064" w="1338375">
                <a:moveTo>
                  <a:pt x="0" y="795728"/>
                </a:moveTo>
                <a:lnTo>
                  <a:pt x="1338375" y="0"/>
                </a:lnTo>
                <a:lnTo>
                  <a:pt x="1338375" y="151906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8" name="Google Shape;378;p23"/>
          <p:cNvSpPr/>
          <p:nvPr/>
        </p:nvSpPr>
        <p:spPr>
          <a:xfrm>
            <a:off x="1030615" y="175052"/>
            <a:ext cx="503085" cy="634034"/>
          </a:xfrm>
          <a:custGeom>
            <a:rect b="b" l="l" r="r" t="t"/>
            <a:pathLst>
              <a:path extrusionOk="0" h="1132203" w="981629">
                <a:moveTo>
                  <a:pt x="981630" y="564075"/>
                </a:moveTo>
                <a:lnTo>
                  <a:pt x="491877" y="848236"/>
                </a:lnTo>
                <a:lnTo>
                  <a:pt x="2316" y="1132204"/>
                </a:lnTo>
                <a:lnTo>
                  <a:pt x="1158" y="566006"/>
                </a:lnTo>
                <a:lnTo>
                  <a:pt x="0" y="0"/>
                </a:lnTo>
                <a:lnTo>
                  <a:pt x="490719" y="28203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9" name="Google Shape;379;p23"/>
          <p:cNvSpPr/>
          <p:nvPr/>
        </p:nvSpPr>
        <p:spPr>
          <a:xfrm>
            <a:off x="1163381" y="705784"/>
            <a:ext cx="365487" cy="460271"/>
          </a:xfrm>
          <a:custGeom>
            <a:rect b="b" l="l" r="r" t="t"/>
            <a:pathLst>
              <a:path extrusionOk="0" h="552878" w="479327">
                <a:moveTo>
                  <a:pt x="0" y="277404"/>
                </a:moveTo>
                <a:lnTo>
                  <a:pt x="239181" y="138606"/>
                </a:lnTo>
                <a:lnTo>
                  <a:pt x="478170" y="0"/>
                </a:lnTo>
                <a:lnTo>
                  <a:pt x="478749" y="276439"/>
                </a:lnTo>
                <a:lnTo>
                  <a:pt x="479328" y="552878"/>
                </a:lnTo>
                <a:lnTo>
                  <a:pt x="239761" y="4150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80" name="Google Shape;380;p23"/>
          <p:cNvSpPr/>
          <p:nvPr/>
        </p:nvSpPr>
        <p:spPr>
          <a:xfrm>
            <a:off x="1119126" y="1188268"/>
            <a:ext cx="245656" cy="309504"/>
          </a:xfrm>
          <a:custGeom>
            <a:rect b="b" l="l" r="r" t="t"/>
            <a:pathLst>
              <a:path extrusionOk="0" h="552685" w="479328">
                <a:moveTo>
                  <a:pt x="0" y="277404"/>
                </a:moveTo>
                <a:lnTo>
                  <a:pt x="239181" y="138606"/>
                </a:lnTo>
                <a:lnTo>
                  <a:pt x="478170" y="0"/>
                </a:lnTo>
                <a:lnTo>
                  <a:pt x="478749" y="276439"/>
                </a:lnTo>
                <a:lnTo>
                  <a:pt x="479328" y="552685"/>
                </a:lnTo>
                <a:lnTo>
                  <a:pt x="239568" y="4150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-up of a building&#10;&#10;Description automatically generated" id="385" name="Google Shape;385;p24"/>
          <p:cNvPicPr preferRelativeResize="0"/>
          <p:nvPr>
            <p:ph idx="2" type="pic"/>
          </p:nvPr>
        </p:nvPicPr>
        <p:blipFill rotWithShape="1">
          <a:blip r:embed="rId3">
            <a:alphaModFix amt="25000"/>
          </a:blip>
          <a:srcRect b="7813" l="0" r="0" t="7812"/>
          <a:stretch/>
        </p:blipFill>
        <p:spPr>
          <a:xfrm>
            <a:off x="0" y="0"/>
            <a:ext cx="12188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24"/>
          <p:cNvSpPr txBox="1"/>
          <p:nvPr/>
        </p:nvSpPr>
        <p:spPr>
          <a:xfrm>
            <a:off x="549800" y="303300"/>
            <a:ext cx="4717200" cy="169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Arial"/>
              <a:buNone/>
            </a:pPr>
            <a:r>
              <a:rPr b="1" lang="en-US" sz="6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Thank</a:t>
            </a:r>
            <a:r>
              <a:rPr lang="en-US"/>
              <a:t> </a:t>
            </a:r>
            <a:r>
              <a:rPr b="1" lang="en-US" sz="6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You !!</a:t>
            </a:r>
            <a:endParaRPr/>
          </a:p>
        </p:txBody>
      </p:sp>
      <p:sp>
        <p:nvSpPr>
          <p:cNvPr id="387" name="Google Shape;387;p24"/>
          <p:cNvSpPr/>
          <p:nvPr/>
        </p:nvSpPr>
        <p:spPr>
          <a:xfrm>
            <a:off x="4595152" y="1132314"/>
            <a:ext cx="1119137" cy="1270227"/>
          </a:xfrm>
          <a:custGeom>
            <a:rect b="b" l="l" r="r" t="t"/>
            <a:pathLst>
              <a:path extrusionOk="0" h="1519064" w="1338375">
                <a:moveTo>
                  <a:pt x="0" y="1519065"/>
                </a:moveTo>
                <a:lnTo>
                  <a:pt x="0" y="795728"/>
                </a:lnTo>
                <a:lnTo>
                  <a:pt x="1338375" y="0"/>
                </a:lnTo>
                <a:lnTo>
                  <a:pt x="904412" y="1229691"/>
                </a:lnTo>
                <a:close/>
              </a:path>
            </a:pathLst>
          </a:custGeom>
          <a:solidFill>
            <a:srgbClr val="CA900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88" name="Google Shape;388;p24"/>
          <p:cNvSpPr/>
          <p:nvPr/>
        </p:nvSpPr>
        <p:spPr>
          <a:xfrm>
            <a:off x="3718149" y="1"/>
            <a:ext cx="8470676" cy="6858000"/>
          </a:xfrm>
          <a:custGeom>
            <a:rect b="b" l="l" r="r" t="t"/>
            <a:pathLst>
              <a:path extrusionOk="0" h="6858000" w="8470676">
                <a:moveTo>
                  <a:pt x="8470676" y="0"/>
                </a:moveTo>
                <a:lnTo>
                  <a:pt x="8470676" y="6858000"/>
                </a:lnTo>
                <a:lnTo>
                  <a:pt x="0" y="6858000"/>
                </a:lnTo>
                <a:lnTo>
                  <a:pt x="0" y="2629703"/>
                </a:lnTo>
                <a:lnTo>
                  <a:pt x="446874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89" name="Google Shape;389;p24"/>
          <p:cNvSpPr/>
          <p:nvPr/>
        </p:nvSpPr>
        <p:spPr>
          <a:xfrm>
            <a:off x="4595152" y="1132314"/>
            <a:ext cx="1119137" cy="1270227"/>
          </a:xfrm>
          <a:custGeom>
            <a:rect b="b" l="l" r="r" t="t"/>
            <a:pathLst>
              <a:path extrusionOk="0" h="1519064" w="1338375">
                <a:moveTo>
                  <a:pt x="0" y="795728"/>
                </a:moveTo>
                <a:lnTo>
                  <a:pt x="1338375" y="0"/>
                </a:lnTo>
                <a:lnTo>
                  <a:pt x="1338375" y="151906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90" name="Google Shape;390;p24"/>
          <p:cNvSpPr/>
          <p:nvPr/>
        </p:nvSpPr>
        <p:spPr>
          <a:xfrm>
            <a:off x="5878388" y="260648"/>
            <a:ext cx="820829" cy="946738"/>
          </a:xfrm>
          <a:custGeom>
            <a:rect b="b" l="l" r="r" t="t"/>
            <a:pathLst>
              <a:path extrusionOk="0" h="1132203" w="981629">
                <a:moveTo>
                  <a:pt x="981630" y="564075"/>
                </a:moveTo>
                <a:lnTo>
                  <a:pt x="491877" y="848236"/>
                </a:lnTo>
                <a:lnTo>
                  <a:pt x="2316" y="1132204"/>
                </a:lnTo>
                <a:lnTo>
                  <a:pt x="1158" y="566006"/>
                </a:lnTo>
                <a:lnTo>
                  <a:pt x="0" y="0"/>
                </a:lnTo>
                <a:lnTo>
                  <a:pt x="490719" y="28203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91" name="Google Shape;391;p24"/>
          <p:cNvSpPr/>
          <p:nvPr/>
        </p:nvSpPr>
        <p:spPr>
          <a:xfrm>
            <a:off x="6094412" y="1052736"/>
            <a:ext cx="595223" cy="686556"/>
          </a:xfrm>
          <a:custGeom>
            <a:rect b="b" l="l" r="r" t="t"/>
            <a:pathLst>
              <a:path extrusionOk="0" h="552878" w="479327">
                <a:moveTo>
                  <a:pt x="0" y="277404"/>
                </a:moveTo>
                <a:lnTo>
                  <a:pt x="239181" y="138606"/>
                </a:lnTo>
                <a:lnTo>
                  <a:pt x="478170" y="0"/>
                </a:lnTo>
                <a:lnTo>
                  <a:pt x="478749" y="276439"/>
                </a:lnTo>
                <a:lnTo>
                  <a:pt x="479328" y="552878"/>
                </a:lnTo>
                <a:lnTo>
                  <a:pt x="239761" y="4150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92" name="Google Shape;392;p24"/>
          <p:cNvSpPr/>
          <p:nvPr/>
        </p:nvSpPr>
        <p:spPr>
          <a:xfrm>
            <a:off x="6022404" y="1772816"/>
            <a:ext cx="400810" cy="462150"/>
          </a:xfrm>
          <a:custGeom>
            <a:rect b="b" l="l" r="r" t="t"/>
            <a:pathLst>
              <a:path extrusionOk="0" h="552685" w="479328">
                <a:moveTo>
                  <a:pt x="0" y="277404"/>
                </a:moveTo>
                <a:lnTo>
                  <a:pt x="239181" y="138606"/>
                </a:lnTo>
                <a:lnTo>
                  <a:pt x="478170" y="0"/>
                </a:lnTo>
                <a:lnTo>
                  <a:pt x="478749" y="276439"/>
                </a:lnTo>
                <a:lnTo>
                  <a:pt x="479328" y="552685"/>
                </a:lnTo>
                <a:lnTo>
                  <a:pt x="239568" y="4150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93" name="Google Shape;393;p24"/>
          <p:cNvSpPr txBox="1"/>
          <p:nvPr/>
        </p:nvSpPr>
        <p:spPr>
          <a:xfrm>
            <a:off x="6186725" y="3284975"/>
            <a:ext cx="3632400" cy="13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Any Questions?</a:t>
            </a:r>
            <a:endParaRPr b="1" sz="2800">
              <a:solidFill>
                <a:srgbClr val="0C0C0C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C0C0C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Drop a mail at</a:t>
            </a:r>
            <a:endParaRPr sz="1800">
              <a:solidFill>
                <a:srgbClr val="0C0C0C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4"/>
              </a:rPr>
              <a:t>prpoudel@my365.bellevue.edu</a:t>
            </a:r>
            <a:endParaRPr sz="1800">
              <a:solidFill>
                <a:srgbClr val="0C0C0C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C0C0C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94" name="Google Shape;394;p24"/>
          <p:cNvSpPr/>
          <p:nvPr/>
        </p:nvSpPr>
        <p:spPr>
          <a:xfrm rot="-3809931">
            <a:off x="490467" y="4926992"/>
            <a:ext cx="1443472" cy="1443472"/>
          </a:xfrm>
          <a:prstGeom prst="ellipse">
            <a:avLst/>
          </a:prstGeom>
          <a:noFill/>
          <a:ln cap="flat" cmpd="sng" w="508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95" name="Google Shape;395;p24"/>
          <p:cNvSpPr/>
          <p:nvPr/>
        </p:nvSpPr>
        <p:spPr>
          <a:xfrm rot="-3810245">
            <a:off x="1654165" y="4978771"/>
            <a:ext cx="667064" cy="667064"/>
          </a:xfrm>
          <a:prstGeom prst="ellipse">
            <a:avLst/>
          </a:prstGeom>
          <a:noFill/>
          <a:ln cap="flat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96" name="Google Shape;396;p24"/>
          <p:cNvSpPr/>
          <p:nvPr/>
        </p:nvSpPr>
        <p:spPr>
          <a:xfrm>
            <a:off x="6186731" y="4680866"/>
            <a:ext cx="33366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/>
          <p:nvPr/>
        </p:nvSpPr>
        <p:spPr>
          <a:xfrm>
            <a:off x="5856500" y="1827300"/>
            <a:ext cx="6019800" cy="503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4565125" y="5989214"/>
            <a:ext cx="4783200" cy="4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3" name="Google Shape;103;p1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-1194" r="0" t="0"/>
          <a:stretch/>
        </p:blipFill>
        <p:spPr>
          <a:xfrm>
            <a:off x="6012850" y="2282375"/>
            <a:ext cx="5688223" cy="346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 txBox="1"/>
          <p:nvPr/>
        </p:nvSpPr>
        <p:spPr>
          <a:xfrm>
            <a:off x="1197873" y="807900"/>
            <a:ext cx="9173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Introduction to Pager Rotation Duties</a:t>
            </a:r>
            <a:endParaRPr/>
          </a:p>
        </p:txBody>
      </p:sp>
      <p:sp>
        <p:nvSpPr>
          <p:cNvPr id="105" name="Google Shape;105;p14"/>
          <p:cNvSpPr txBox="1"/>
          <p:nvPr/>
        </p:nvSpPr>
        <p:spPr>
          <a:xfrm>
            <a:off x="1197875" y="1917575"/>
            <a:ext cx="4213500" cy="31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</a:rPr>
              <a:t>In the DevOps model, </a:t>
            </a:r>
            <a:r>
              <a:rPr b="1" lang="en-US" sz="2100">
                <a:solidFill>
                  <a:schemeClr val="dk1"/>
                </a:solidFill>
              </a:rPr>
              <a:t>pager rotation duties</a:t>
            </a:r>
            <a:r>
              <a:rPr lang="en-US" sz="2100">
                <a:solidFill>
                  <a:schemeClr val="dk1"/>
                </a:solidFill>
              </a:rPr>
              <a:t> involve scheduling team members to be on-call for incident response, ensuring system reliability and swift issue resolution.</a:t>
            </a:r>
            <a:endParaRPr sz="2400"/>
          </a:p>
        </p:txBody>
      </p:sp>
      <p:sp>
        <p:nvSpPr>
          <p:cNvPr id="106" name="Google Shape;106;p14"/>
          <p:cNvSpPr/>
          <p:nvPr/>
        </p:nvSpPr>
        <p:spPr>
          <a:xfrm rot="-3809931">
            <a:off x="338067" y="5536592"/>
            <a:ext cx="1443472" cy="1443472"/>
          </a:xfrm>
          <a:prstGeom prst="ellipse">
            <a:avLst/>
          </a:prstGeom>
          <a:noFill/>
          <a:ln cap="flat" cmpd="sng" w="508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7" name="Google Shape;107;p14"/>
          <p:cNvSpPr/>
          <p:nvPr/>
        </p:nvSpPr>
        <p:spPr>
          <a:xfrm rot="-3810245">
            <a:off x="1501765" y="5588371"/>
            <a:ext cx="667064" cy="667064"/>
          </a:xfrm>
          <a:prstGeom prst="ellipse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08" name="Google Shape;108;p14"/>
          <p:cNvGrpSpPr/>
          <p:nvPr/>
        </p:nvGrpSpPr>
        <p:grpSpPr>
          <a:xfrm>
            <a:off x="10470132" y="214731"/>
            <a:ext cx="1663459" cy="1435029"/>
            <a:chOff x="10774932" y="-5361"/>
            <a:chExt cx="1663459" cy="1435029"/>
          </a:xfrm>
        </p:grpSpPr>
        <p:sp>
          <p:nvSpPr>
            <p:cNvPr id="109" name="Google Shape;109;p14"/>
            <p:cNvSpPr/>
            <p:nvPr/>
          </p:nvSpPr>
          <p:spPr>
            <a:xfrm>
              <a:off x="11343503" y="166832"/>
              <a:ext cx="1094888" cy="1262836"/>
            </a:xfrm>
            <a:custGeom>
              <a:rect b="b" l="l" r="r" t="t"/>
              <a:pathLst>
                <a:path extrusionOk="0" h="1132203" w="981629">
                  <a:moveTo>
                    <a:pt x="981630" y="564075"/>
                  </a:moveTo>
                  <a:lnTo>
                    <a:pt x="491877" y="848236"/>
                  </a:lnTo>
                  <a:lnTo>
                    <a:pt x="2316" y="1132204"/>
                  </a:lnTo>
                  <a:lnTo>
                    <a:pt x="1158" y="566006"/>
                  </a:lnTo>
                  <a:lnTo>
                    <a:pt x="0" y="0"/>
                  </a:lnTo>
                  <a:lnTo>
                    <a:pt x="490719" y="28203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11791683" y="-5361"/>
              <a:ext cx="400809" cy="462311"/>
            </a:xfrm>
            <a:custGeom>
              <a:rect b="b" l="l" r="r" t="t"/>
              <a:pathLst>
                <a:path extrusionOk="0" h="552878" w="479327">
                  <a:moveTo>
                    <a:pt x="0" y="277404"/>
                  </a:moveTo>
                  <a:lnTo>
                    <a:pt x="239181" y="138606"/>
                  </a:lnTo>
                  <a:lnTo>
                    <a:pt x="478170" y="0"/>
                  </a:lnTo>
                  <a:lnTo>
                    <a:pt x="478749" y="276439"/>
                  </a:lnTo>
                  <a:lnTo>
                    <a:pt x="479328" y="552878"/>
                  </a:lnTo>
                  <a:lnTo>
                    <a:pt x="239761" y="41504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10774932" y="55172"/>
              <a:ext cx="400810" cy="462150"/>
            </a:xfrm>
            <a:custGeom>
              <a:rect b="b" l="l" r="r" t="t"/>
              <a:pathLst>
                <a:path extrusionOk="0" h="552685" w="479328">
                  <a:moveTo>
                    <a:pt x="0" y="277404"/>
                  </a:moveTo>
                  <a:lnTo>
                    <a:pt x="239181" y="138606"/>
                  </a:lnTo>
                  <a:lnTo>
                    <a:pt x="478170" y="0"/>
                  </a:lnTo>
                  <a:lnTo>
                    <a:pt x="478749" y="276439"/>
                  </a:lnTo>
                  <a:lnTo>
                    <a:pt x="479328" y="552685"/>
                  </a:lnTo>
                  <a:lnTo>
                    <a:pt x="239568" y="41504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/>
          <p:nvPr/>
        </p:nvSpPr>
        <p:spPr>
          <a:xfrm>
            <a:off x="6789306" y="2872289"/>
            <a:ext cx="1984468" cy="1710747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5109458" y="1952104"/>
            <a:ext cx="1984468" cy="1710747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5109458" y="3799391"/>
            <a:ext cx="1984500" cy="17106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3415050" y="2872289"/>
            <a:ext cx="1984500" cy="17106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0" name="Google Shape;120;p15"/>
          <p:cNvSpPr txBox="1"/>
          <p:nvPr>
            <p:ph type="title"/>
          </p:nvPr>
        </p:nvSpPr>
        <p:spPr>
          <a:xfrm>
            <a:off x="609441" y="274639"/>
            <a:ext cx="109698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Quattrocento Sans"/>
              <a:buNone/>
            </a:pPr>
            <a:r>
              <a:rPr lang="en-US"/>
              <a:t>SWOT Analysis</a:t>
            </a:r>
            <a:endParaRPr/>
          </a:p>
        </p:txBody>
      </p:sp>
      <p:sp>
        <p:nvSpPr>
          <p:cNvPr id="121" name="Google Shape;121;p15"/>
          <p:cNvSpPr/>
          <p:nvPr/>
        </p:nvSpPr>
        <p:spPr>
          <a:xfrm rot="-3775778">
            <a:off x="365744" y="5569254"/>
            <a:ext cx="791062" cy="802750"/>
          </a:xfrm>
          <a:prstGeom prst="ellipse">
            <a:avLst/>
          </a:prstGeom>
          <a:noFill/>
          <a:ln cap="flat" cmpd="sng" w="508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2" name="Google Shape;122;p15"/>
          <p:cNvSpPr/>
          <p:nvPr/>
        </p:nvSpPr>
        <p:spPr>
          <a:xfrm rot="-3778353">
            <a:off x="1011628" y="5601506"/>
            <a:ext cx="365743" cy="370986"/>
          </a:xfrm>
          <a:prstGeom prst="ellipse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23" name="Google Shape;123;p15"/>
          <p:cNvGrpSpPr/>
          <p:nvPr/>
        </p:nvGrpSpPr>
        <p:grpSpPr>
          <a:xfrm>
            <a:off x="1596937" y="4719521"/>
            <a:ext cx="3363986" cy="1372448"/>
            <a:chOff x="1054313" y="2997527"/>
            <a:chExt cx="2649643" cy="1805852"/>
          </a:xfrm>
        </p:grpSpPr>
        <p:sp>
          <p:nvSpPr>
            <p:cNvPr id="124" name="Google Shape;124;p15"/>
            <p:cNvSpPr txBox="1"/>
            <p:nvPr/>
          </p:nvSpPr>
          <p:spPr>
            <a:xfrm>
              <a:off x="1112256" y="2997527"/>
              <a:ext cx="2591700" cy="37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00">
                  <a:solidFill>
                    <a:srgbClr val="262626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Strengths</a:t>
              </a:r>
              <a:endParaRPr/>
            </a:p>
          </p:txBody>
        </p:sp>
        <p:sp>
          <p:nvSpPr>
            <p:cNvPr id="125" name="Google Shape;125;p15"/>
            <p:cNvSpPr txBox="1"/>
            <p:nvPr/>
          </p:nvSpPr>
          <p:spPr>
            <a:xfrm>
              <a:off x="1054313" y="3625879"/>
              <a:ext cx="2649600" cy="11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C0C0C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Improves system reliability, ensures quick incident response, and promotes shared responsibility.</a:t>
              </a:r>
              <a:endParaRPr/>
            </a:p>
          </p:txBody>
        </p:sp>
      </p:grpSp>
      <p:grpSp>
        <p:nvGrpSpPr>
          <p:cNvPr id="126" name="Google Shape;126;p15"/>
          <p:cNvGrpSpPr/>
          <p:nvPr/>
        </p:nvGrpSpPr>
        <p:grpSpPr>
          <a:xfrm>
            <a:off x="7213075" y="1340150"/>
            <a:ext cx="3539707" cy="1177631"/>
            <a:chOff x="5081015" y="1777835"/>
            <a:chExt cx="3539707" cy="1177631"/>
          </a:xfrm>
        </p:grpSpPr>
        <p:sp>
          <p:nvSpPr>
            <p:cNvPr id="127" name="Google Shape;127;p15"/>
            <p:cNvSpPr txBox="1"/>
            <p:nvPr/>
          </p:nvSpPr>
          <p:spPr>
            <a:xfrm>
              <a:off x="5081015" y="1777835"/>
              <a:ext cx="3539700" cy="37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00">
                  <a:solidFill>
                    <a:srgbClr val="262626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Opportunities</a:t>
              </a:r>
              <a:endParaRPr/>
            </a:p>
          </p:txBody>
        </p:sp>
        <p:sp>
          <p:nvSpPr>
            <p:cNvPr id="128" name="Google Shape;128;p15"/>
            <p:cNvSpPr txBox="1"/>
            <p:nvPr/>
          </p:nvSpPr>
          <p:spPr>
            <a:xfrm>
              <a:off x="5081022" y="2300866"/>
              <a:ext cx="35397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C0C0C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Enhances team collaboration, allows for continuous learning, and improves incident handling efficiency.</a:t>
              </a:r>
              <a:endParaRPr/>
            </a:p>
          </p:txBody>
        </p:sp>
      </p:grpSp>
      <p:grpSp>
        <p:nvGrpSpPr>
          <p:cNvPr id="129" name="Google Shape;129;p15"/>
          <p:cNvGrpSpPr/>
          <p:nvPr/>
        </p:nvGrpSpPr>
        <p:grpSpPr>
          <a:xfrm>
            <a:off x="1980747" y="1268750"/>
            <a:ext cx="3066000" cy="1177625"/>
            <a:chOff x="-5498188" y="554185"/>
            <a:chExt cx="3066000" cy="1177625"/>
          </a:xfrm>
        </p:grpSpPr>
        <p:sp>
          <p:nvSpPr>
            <p:cNvPr id="130" name="Google Shape;130;p15"/>
            <p:cNvSpPr txBox="1"/>
            <p:nvPr/>
          </p:nvSpPr>
          <p:spPr>
            <a:xfrm>
              <a:off x="-5498188" y="554185"/>
              <a:ext cx="3066000" cy="37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00">
                  <a:solidFill>
                    <a:srgbClr val="262626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Weaknesses</a:t>
              </a:r>
              <a:endParaRPr/>
            </a:p>
          </p:txBody>
        </p:sp>
        <p:sp>
          <p:nvSpPr>
            <p:cNvPr id="131" name="Google Shape;131;p15"/>
            <p:cNvSpPr txBox="1"/>
            <p:nvPr/>
          </p:nvSpPr>
          <p:spPr>
            <a:xfrm>
              <a:off x="-5498188" y="1077210"/>
              <a:ext cx="30660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C0C0C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Can lead to burnout, requires strong automation, and may cause alert fatigue if not managed well.</a:t>
              </a:r>
              <a:endParaRPr/>
            </a:p>
          </p:txBody>
        </p:sp>
      </p:grpSp>
      <p:grpSp>
        <p:nvGrpSpPr>
          <p:cNvPr id="132" name="Google Shape;132;p15"/>
          <p:cNvGrpSpPr/>
          <p:nvPr/>
        </p:nvGrpSpPr>
        <p:grpSpPr>
          <a:xfrm>
            <a:off x="7227675" y="4797388"/>
            <a:ext cx="3539697" cy="1177625"/>
            <a:chOff x="23894" y="5967073"/>
            <a:chExt cx="3066000" cy="1177625"/>
          </a:xfrm>
        </p:grpSpPr>
        <p:sp>
          <p:nvSpPr>
            <p:cNvPr id="133" name="Google Shape;133;p15"/>
            <p:cNvSpPr txBox="1"/>
            <p:nvPr/>
          </p:nvSpPr>
          <p:spPr>
            <a:xfrm>
              <a:off x="23894" y="5967073"/>
              <a:ext cx="3066000" cy="37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00">
                  <a:solidFill>
                    <a:srgbClr val="262626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Threats</a:t>
              </a:r>
              <a:endParaRPr/>
            </a:p>
          </p:txBody>
        </p:sp>
        <p:sp>
          <p:nvSpPr>
            <p:cNvPr id="134" name="Google Shape;134;p15"/>
            <p:cNvSpPr txBox="1"/>
            <p:nvPr/>
          </p:nvSpPr>
          <p:spPr>
            <a:xfrm>
              <a:off x="23894" y="6490098"/>
              <a:ext cx="3036000" cy="65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C0C0C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Poorly managed rotations can decrease morale, impact work-life balance, and lead to high turnover rates.</a:t>
              </a:r>
              <a:endParaRPr/>
            </a:p>
          </p:txBody>
        </p:sp>
      </p:grpSp>
      <p:sp>
        <p:nvSpPr>
          <p:cNvPr id="135" name="Google Shape;135;p15"/>
          <p:cNvSpPr txBox="1"/>
          <p:nvPr/>
        </p:nvSpPr>
        <p:spPr>
          <a:xfrm>
            <a:off x="3958902" y="3345488"/>
            <a:ext cx="8496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</a:t>
            </a:r>
            <a:endParaRPr sz="66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6" name="Google Shape;136;p15"/>
          <p:cNvSpPr txBox="1"/>
          <p:nvPr/>
        </p:nvSpPr>
        <p:spPr>
          <a:xfrm>
            <a:off x="5678574" y="2431088"/>
            <a:ext cx="8496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</a:t>
            </a:r>
            <a:endParaRPr sz="66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7" name="Google Shape;137;p15"/>
          <p:cNvSpPr txBox="1"/>
          <p:nvPr/>
        </p:nvSpPr>
        <p:spPr>
          <a:xfrm>
            <a:off x="7354977" y="3273762"/>
            <a:ext cx="8496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</a:t>
            </a:r>
            <a:endParaRPr sz="66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8" name="Google Shape;138;p15"/>
          <p:cNvSpPr txBox="1"/>
          <p:nvPr/>
        </p:nvSpPr>
        <p:spPr>
          <a:xfrm>
            <a:off x="5669624" y="4194662"/>
            <a:ext cx="8496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</a:t>
            </a:r>
            <a:endParaRPr sz="66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39" name="Google Shape;139;p15"/>
          <p:cNvGrpSpPr/>
          <p:nvPr/>
        </p:nvGrpSpPr>
        <p:grpSpPr>
          <a:xfrm>
            <a:off x="10393932" y="138531"/>
            <a:ext cx="1663459" cy="1435029"/>
            <a:chOff x="10774932" y="-5361"/>
            <a:chExt cx="1663459" cy="1435029"/>
          </a:xfrm>
        </p:grpSpPr>
        <p:sp>
          <p:nvSpPr>
            <p:cNvPr id="140" name="Google Shape;140;p15"/>
            <p:cNvSpPr/>
            <p:nvPr/>
          </p:nvSpPr>
          <p:spPr>
            <a:xfrm>
              <a:off x="11343503" y="166832"/>
              <a:ext cx="1094888" cy="1262836"/>
            </a:xfrm>
            <a:custGeom>
              <a:rect b="b" l="l" r="r" t="t"/>
              <a:pathLst>
                <a:path extrusionOk="0" h="1132203" w="981629">
                  <a:moveTo>
                    <a:pt x="981630" y="564075"/>
                  </a:moveTo>
                  <a:lnTo>
                    <a:pt x="491877" y="848236"/>
                  </a:lnTo>
                  <a:lnTo>
                    <a:pt x="2316" y="1132204"/>
                  </a:lnTo>
                  <a:lnTo>
                    <a:pt x="1158" y="566006"/>
                  </a:lnTo>
                  <a:lnTo>
                    <a:pt x="0" y="0"/>
                  </a:lnTo>
                  <a:lnTo>
                    <a:pt x="490719" y="28203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11791683" y="-5361"/>
              <a:ext cx="400809" cy="462311"/>
            </a:xfrm>
            <a:custGeom>
              <a:rect b="b" l="l" r="r" t="t"/>
              <a:pathLst>
                <a:path extrusionOk="0" h="552878" w="479327">
                  <a:moveTo>
                    <a:pt x="0" y="277404"/>
                  </a:moveTo>
                  <a:lnTo>
                    <a:pt x="239181" y="138606"/>
                  </a:lnTo>
                  <a:lnTo>
                    <a:pt x="478170" y="0"/>
                  </a:lnTo>
                  <a:lnTo>
                    <a:pt x="478749" y="276439"/>
                  </a:lnTo>
                  <a:lnTo>
                    <a:pt x="479328" y="552878"/>
                  </a:lnTo>
                  <a:lnTo>
                    <a:pt x="239761" y="41504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10774932" y="55172"/>
              <a:ext cx="400810" cy="462150"/>
            </a:xfrm>
            <a:custGeom>
              <a:rect b="b" l="l" r="r" t="t"/>
              <a:pathLst>
                <a:path extrusionOk="0" h="552685" w="479328">
                  <a:moveTo>
                    <a:pt x="0" y="277404"/>
                  </a:moveTo>
                  <a:lnTo>
                    <a:pt x="239181" y="138606"/>
                  </a:lnTo>
                  <a:lnTo>
                    <a:pt x="478170" y="0"/>
                  </a:lnTo>
                  <a:lnTo>
                    <a:pt x="478749" y="276439"/>
                  </a:lnTo>
                  <a:lnTo>
                    <a:pt x="479328" y="552685"/>
                  </a:lnTo>
                  <a:lnTo>
                    <a:pt x="239568" y="41504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7" name="Google Shape;147;p16"/>
          <p:cNvCxnSpPr/>
          <p:nvPr/>
        </p:nvCxnSpPr>
        <p:spPr>
          <a:xfrm>
            <a:off x="0" y="2399928"/>
            <a:ext cx="121776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8" name="Google Shape;148;p16"/>
          <p:cNvSpPr txBox="1"/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Quattrocento Sans"/>
              <a:buNone/>
            </a:pPr>
            <a:r>
              <a:rPr lang="en-US"/>
              <a:t>Importance of Pager Rotation Duties</a:t>
            </a:r>
            <a:endParaRPr/>
          </a:p>
        </p:txBody>
      </p:sp>
      <p:grpSp>
        <p:nvGrpSpPr>
          <p:cNvPr id="149" name="Google Shape;149;p16"/>
          <p:cNvGrpSpPr/>
          <p:nvPr/>
        </p:nvGrpSpPr>
        <p:grpSpPr>
          <a:xfrm>
            <a:off x="1471950" y="1621407"/>
            <a:ext cx="2237700" cy="4342093"/>
            <a:chOff x="862350" y="2002407"/>
            <a:chExt cx="2237700" cy="4342093"/>
          </a:xfrm>
        </p:grpSpPr>
        <p:grpSp>
          <p:nvGrpSpPr>
            <p:cNvPr id="150" name="Google Shape;150;p16"/>
            <p:cNvGrpSpPr/>
            <p:nvPr/>
          </p:nvGrpSpPr>
          <p:grpSpPr>
            <a:xfrm>
              <a:off x="862350" y="3784800"/>
              <a:ext cx="2237700" cy="2559700"/>
              <a:chOff x="862350" y="3784800"/>
              <a:chExt cx="2237700" cy="2559700"/>
            </a:xfrm>
          </p:grpSpPr>
          <p:sp>
            <p:nvSpPr>
              <p:cNvPr id="151" name="Google Shape;151;p16"/>
              <p:cNvSpPr txBox="1"/>
              <p:nvPr/>
            </p:nvSpPr>
            <p:spPr>
              <a:xfrm>
                <a:off x="862350" y="4968400"/>
                <a:ext cx="2237700" cy="137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 sz="1600">
                    <a:solidFill>
                      <a:srgbClr val="262626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Encourages shared responsibility between development and operations teams,</a:t>
                </a:r>
                <a:endParaRPr sz="1600">
                  <a:solidFill>
                    <a:srgbClr val="262626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52" name="Google Shape;152;p16"/>
              <p:cNvSpPr txBox="1"/>
              <p:nvPr/>
            </p:nvSpPr>
            <p:spPr>
              <a:xfrm>
                <a:off x="862350" y="3784800"/>
                <a:ext cx="2237700" cy="71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rgbClr val="262626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Enhances Collaboration</a:t>
                </a:r>
                <a:endParaRPr b="1" sz="2400">
                  <a:solidFill>
                    <a:srgbClr val="262626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153" name="Google Shape;153;p16"/>
            <p:cNvGrpSpPr/>
            <p:nvPr/>
          </p:nvGrpSpPr>
          <p:grpSpPr>
            <a:xfrm>
              <a:off x="1208366" y="2002407"/>
              <a:ext cx="1545600" cy="1545600"/>
              <a:chOff x="1208366" y="2002407"/>
              <a:chExt cx="1545600" cy="1545600"/>
            </a:xfrm>
          </p:grpSpPr>
          <p:sp>
            <p:nvSpPr>
              <p:cNvPr id="154" name="Google Shape;154;p16"/>
              <p:cNvSpPr/>
              <p:nvPr/>
            </p:nvSpPr>
            <p:spPr>
              <a:xfrm>
                <a:off x="1208366" y="2002407"/>
                <a:ext cx="1545600" cy="15456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pic>
            <p:nvPicPr>
              <p:cNvPr descr="User outline" id="155" name="Google Shape;155;p1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622605" y="2380277"/>
                <a:ext cx="698785" cy="69878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56" name="Google Shape;156;p16"/>
          <p:cNvGrpSpPr/>
          <p:nvPr/>
        </p:nvGrpSpPr>
        <p:grpSpPr>
          <a:xfrm>
            <a:off x="6194250" y="1621407"/>
            <a:ext cx="2237700" cy="4519168"/>
            <a:chOff x="6346650" y="2002407"/>
            <a:chExt cx="2237700" cy="4519168"/>
          </a:xfrm>
        </p:grpSpPr>
        <p:grpSp>
          <p:nvGrpSpPr>
            <p:cNvPr id="157" name="Google Shape;157;p16"/>
            <p:cNvGrpSpPr/>
            <p:nvPr/>
          </p:nvGrpSpPr>
          <p:grpSpPr>
            <a:xfrm>
              <a:off x="6346650" y="3640675"/>
              <a:ext cx="2237700" cy="2880900"/>
              <a:chOff x="6346650" y="3640675"/>
              <a:chExt cx="2237700" cy="2880900"/>
            </a:xfrm>
          </p:grpSpPr>
          <p:sp>
            <p:nvSpPr>
              <p:cNvPr id="158" name="Google Shape;158;p16"/>
              <p:cNvSpPr txBox="1"/>
              <p:nvPr/>
            </p:nvSpPr>
            <p:spPr>
              <a:xfrm>
                <a:off x="6346650" y="4975975"/>
                <a:ext cx="2237700" cy="154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262626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Structured rotations ensure accountability and faster troubleshooting.</a:t>
                </a:r>
                <a:endParaRPr sz="1600">
                  <a:solidFill>
                    <a:srgbClr val="262626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59" name="Google Shape;159;p16"/>
              <p:cNvSpPr txBox="1"/>
              <p:nvPr/>
            </p:nvSpPr>
            <p:spPr>
              <a:xfrm>
                <a:off x="6346650" y="3640675"/>
                <a:ext cx="2237700" cy="108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b="1" lang="en-US" sz="2400">
                    <a:solidFill>
                      <a:srgbClr val="262626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Improves Incident Resolution</a:t>
                </a:r>
                <a:endParaRPr b="1" sz="2400">
                  <a:solidFill>
                    <a:srgbClr val="262626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160" name="Google Shape;160;p16"/>
            <p:cNvGrpSpPr/>
            <p:nvPr/>
          </p:nvGrpSpPr>
          <p:grpSpPr>
            <a:xfrm>
              <a:off x="6692666" y="2002407"/>
              <a:ext cx="1545642" cy="1545642"/>
              <a:chOff x="6692666" y="2002407"/>
              <a:chExt cx="1545642" cy="1545642"/>
            </a:xfrm>
          </p:grpSpPr>
          <p:sp>
            <p:nvSpPr>
              <p:cNvPr id="161" name="Google Shape;161;p16"/>
              <p:cNvSpPr/>
              <p:nvPr/>
            </p:nvSpPr>
            <p:spPr>
              <a:xfrm>
                <a:off x="6692666" y="2002407"/>
                <a:ext cx="1545642" cy="1545642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pic>
            <p:nvPicPr>
              <p:cNvPr descr="Continuous Improvement outline" id="162" name="Google Shape;162;p1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81622" y="2391363"/>
                <a:ext cx="767730" cy="76773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3" name="Google Shape;163;p16"/>
          <p:cNvGrpSpPr/>
          <p:nvPr/>
        </p:nvGrpSpPr>
        <p:grpSpPr>
          <a:xfrm>
            <a:off x="3833100" y="1621407"/>
            <a:ext cx="2237700" cy="4399443"/>
            <a:chOff x="3604500" y="2002407"/>
            <a:chExt cx="2237700" cy="4399443"/>
          </a:xfrm>
        </p:grpSpPr>
        <p:grpSp>
          <p:nvGrpSpPr>
            <p:cNvPr id="164" name="Google Shape;164;p16"/>
            <p:cNvGrpSpPr/>
            <p:nvPr/>
          </p:nvGrpSpPr>
          <p:grpSpPr>
            <a:xfrm>
              <a:off x="3604500" y="4112949"/>
              <a:ext cx="2237700" cy="2288901"/>
              <a:chOff x="3604500" y="4112949"/>
              <a:chExt cx="2237700" cy="2288901"/>
            </a:xfrm>
          </p:grpSpPr>
          <p:sp>
            <p:nvSpPr>
              <p:cNvPr id="165" name="Google Shape;165;p16"/>
              <p:cNvSpPr txBox="1"/>
              <p:nvPr/>
            </p:nvSpPr>
            <p:spPr>
              <a:xfrm>
                <a:off x="3604500" y="4966950"/>
                <a:ext cx="2237700" cy="143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262626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Distributes on-call duties fairly, ensuring no single team member is overburdened.</a:t>
                </a:r>
                <a:endParaRPr sz="1600">
                  <a:solidFill>
                    <a:srgbClr val="262626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66" name="Google Shape;166;p16"/>
              <p:cNvSpPr txBox="1"/>
              <p:nvPr/>
            </p:nvSpPr>
            <p:spPr>
              <a:xfrm>
                <a:off x="3604503" y="4112949"/>
                <a:ext cx="2237667" cy="3829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b="1" lang="en-US" sz="2400">
                    <a:solidFill>
                      <a:srgbClr val="262626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Prevents Burnout</a:t>
                </a:r>
                <a:endParaRPr b="1" sz="2400">
                  <a:solidFill>
                    <a:srgbClr val="262626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167" name="Google Shape;167;p16"/>
            <p:cNvGrpSpPr/>
            <p:nvPr/>
          </p:nvGrpSpPr>
          <p:grpSpPr>
            <a:xfrm>
              <a:off x="3950516" y="2002407"/>
              <a:ext cx="1545642" cy="1545642"/>
              <a:chOff x="3950516" y="2002407"/>
              <a:chExt cx="1545642" cy="1545642"/>
            </a:xfrm>
          </p:grpSpPr>
          <p:sp>
            <p:nvSpPr>
              <p:cNvPr id="168" name="Google Shape;168;p16"/>
              <p:cNvSpPr/>
              <p:nvPr/>
            </p:nvSpPr>
            <p:spPr>
              <a:xfrm>
                <a:off x="3950516" y="2002407"/>
                <a:ext cx="1545642" cy="1545642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pic>
            <p:nvPicPr>
              <p:cNvPr descr="Lightbulb and pencil outline" id="169" name="Google Shape;169;p1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339472" y="2391363"/>
                <a:ext cx="767730" cy="76773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70" name="Google Shape;170;p16"/>
          <p:cNvGrpSpPr/>
          <p:nvPr/>
        </p:nvGrpSpPr>
        <p:grpSpPr>
          <a:xfrm>
            <a:off x="8555400" y="1621407"/>
            <a:ext cx="2237700" cy="4453868"/>
            <a:chOff x="9088800" y="2002407"/>
            <a:chExt cx="2237700" cy="4453868"/>
          </a:xfrm>
        </p:grpSpPr>
        <p:grpSp>
          <p:nvGrpSpPr>
            <p:cNvPr id="171" name="Google Shape;171;p16"/>
            <p:cNvGrpSpPr/>
            <p:nvPr/>
          </p:nvGrpSpPr>
          <p:grpSpPr>
            <a:xfrm>
              <a:off x="9088800" y="4112949"/>
              <a:ext cx="2237700" cy="2343326"/>
              <a:chOff x="9088800" y="4112949"/>
              <a:chExt cx="2237700" cy="2343326"/>
            </a:xfrm>
          </p:grpSpPr>
          <p:sp>
            <p:nvSpPr>
              <p:cNvPr id="172" name="Google Shape;172;p16"/>
              <p:cNvSpPr txBox="1"/>
              <p:nvPr/>
            </p:nvSpPr>
            <p:spPr>
              <a:xfrm>
                <a:off x="9088800" y="4968575"/>
                <a:ext cx="2237700" cy="148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262626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Maintains continuous monitoring and rapid response to incidents, minimizing downtime.</a:t>
                </a:r>
                <a:endParaRPr sz="1600">
                  <a:solidFill>
                    <a:srgbClr val="262626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73" name="Google Shape;173;p16"/>
              <p:cNvSpPr txBox="1"/>
              <p:nvPr/>
            </p:nvSpPr>
            <p:spPr>
              <a:xfrm>
                <a:off x="9088804" y="4112949"/>
                <a:ext cx="2237667" cy="3829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rPr b="1" lang="en-US" sz="2400">
                    <a:solidFill>
                      <a:srgbClr val="262626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Ensures System Reliability</a:t>
                </a:r>
                <a:endParaRPr b="1" sz="2400">
                  <a:solidFill>
                    <a:srgbClr val="262626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174" name="Google Shape;174;p16"/>
            <p:cNvGrpSpPr/>
            <p:nvPr/>
          </p:nvGrpSpPr>
          <p:grpSpPr>
            <a:xfrm>
              <a:off x="9434817" y="2002407"/>
              <a:ext cx="1545642" cy="1545642"/>
              <a:chOff x="9434817" y="2002407"/>
              <a:chExt cx="1545642" cy="1545642"/>
            </a:xfrm>
          </p:grpSpPr>
          <p:sp>
            <p:nvSpPr>
              <p:cNvPr id="175" name="Google Shape;175;p16"/>
              <p:cNvSpPr/>
              <p:nvPr/>
            </p:nvSpPr>
            <p:spPr>
              <a:xfrm>
                <a:off x="9434817" y="2002407"/>
                <a:ext cx="1545642" cy="1545642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pic>
            <p:nvPicPr>
              <p:cNvPr descr="Diamond outline" id="176" name="Google Shape;176;p16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9868407" y="2435997"/>
                <a:ext cx="678461" cy="6784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77" name="Google Shape;177;p16"/>
          <p:cNvSpPr/>
          <p:nvPr/>
        </p:nvSpPr>
        <p:spPr>
          <a:xfrm rot="-3847325">
            <a:off x="304150" y="5619928"/>
            <a:ext cx="973296" cy="957307"/>
          </a:xfrm>
          <a:prstGeom prst="ellipse">
            <a:avLst/>
          </a:prstGeom>
          <a:noFill/>
          <a:ln cap="flat" cmpd="sng" w="508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8" name="Google Shape;178;p16"/>
          <p:cNvSpPr/>
          <p:nvPr/>
        </p:nvSpPr>
        <p:spPr>
          <a:xfrm rot="-3848144">
            <a:off x="1077015" y="5649617"/>
            <a:ext cx="449752" cy="442362"/>
          </a:xfrm>
          <a:prstGeom prst="ellipse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79" name="Google Shape;179;p16"/>
          <p:cNvGrpSpPr/>
          <p:nvPr/>
        </p:nvGrpSpPr>
        <p:grpSpPr>
          <a:xfrm>
            <a:off x="10470132" y="367131"/>
            <a:ext cx="1663459" cy="1435029"/>
            <a:chOff x="10774932" y="-5361"/>
            <a:chExt cx="1663459" cy="1435029"/>
          </a:xfrm>
        </p:grpSpPr>
        <p:sp>
          <p:nvSpPr>
            <p:cNvPr id="180" name="Google Shape;180;p16"/>
            <p:cNvSpPr/>
            <p:nvPr/>
          </p:nvSpPr>
          <p:spPr>
            <a:xfrm>
              <a:off x="11343503" y="166832"/>
              <a:ext cx="1094888" cy="1262836"/>
            </a:xfrm>
            <a:custGeom>
              <a:rect b="b" l="l" r="r" t="t"/>
              <a:pathLst>
                <a:path extrusionOk="0" h="1132203" w="981629">
                  <a:moveTo>
                    <a:pt x="981630" y="564075"/>
                  </a:moveTo>
                  <a:lnTo>
                    <a:pt x="491877" y="848236"/>
                  </a:lnTo>
                  <a:lnTo>
                    <a:pt x="2316" y="1132204"/>
                  </a:lnTo>
                  <a:lnTo>
                    <a:pt x="1158" y="566006"/>
                  </a:lnTo>
                  <a:lnTo>
                    <a:pt x="0" y="0"/>
                  </a:lnTo>
                  <a:lnTo>
                    <a:pt x="490719" y="28203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11791683" y="-5361"/>
              <a:ext cx="400809" cy="462311"/>
            </a:xfrm>
            <a:custGeom>
              <a:rect b="b" l="l" r="r" t="t"/>
              <a:pathLst>
                <a:path extrusionOk="0" h="552878" w="479327">
                  <a:moveTo>
                    <a:pt x="0" y="277404"/>
                  </a:moveTo>
                  <a:lnTo>
                    <a:pt x="239181" y="138606"/>
                  </a:lnTo>
                  <a:lnTo>
                    <a:pt x="478170" y="0"/>
                  </a:lnTo>
                  <a:lnTo>
                    <a:pt x="478749" y="276439"/>
                  </a:lnTo>
                  <a:lnTo>
                    <a:pt x="479328" y="552878"/>
                  </a:lnTo>
                  <a:lnTo>
                    <a:pt x="239761" y="4150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10774932" y="55172"/>
              <a:ext cx="400810" cy="462150"/>
            </a:xfrm>
            <a:custGeom>
              <a:rect b="b" l="l" r="r" t="t"/>
              <a:pathLst>
                <a:path extrusionOk="0" h="552685" w="479328">
                  <a:moveTo>
                    <a:pt x="0" y="277404"/>
                  </a:moveTo>
                  <a:lnTo>
                    <a:pt x="239181" y="138606"/>
                  </a:lnTo>
                  <a:lnTo>
                    <a:pt x="478170" y="0"/>
                  </a:lnTo>
                  <a:lnTo>
                    <a:pt x="478749" y="276439"/>
                  </a:lnTo>
                  <a:lnTo>
                    <a:pt x="479328" y="552685"/>
                  </a:lnTo>
                  <a:lnTo>
                    <a:pt x="239568" y="4150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"/>
          <p:cNvSpPr txBox="1"/>
          <p:nvPr/>
        </p:nvSpPr>
        <p:spPr>
          <a:xfrm>
            <a:off x="630101" y="1472094"/>
            <a:ext cx="39009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Quattrocento Sans"/>
              <a:buNone/>
            </a:pPr>
            <a:r>
              <a:rPr b="1" lang="en-US" sz="360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Best Practices for Managing Pager Rotation</a:t>
            </a:r>
            <a:endParaRPr/>
          </a:p>
        </p:txBody>
      </p:sp>
      <p:sp>
        <p:nvSpPr>
          <p:cNvPr id="188" name="Google Shape;188;p17"/>
          <p:cNvSpPr txBox="1"/>
          <p:nvPr/>
        </p:nvSpPr>
        <p:spPr>
          <a:xfrm>
            <a:off x="630100" y="3419974"/>
            <a:ext cx="39009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Keeping Systems Reliable, Teams Balanced, and Stress Low.</a:t>
            </a:r>
            <a:endParaRPr/>
          </a:p>
        </p:txBody>
      </p:sp>
      <p:sp>
        <p:nvSpPr>
          <p:cNvPr id="189" name="Google Shape;189;p17"/>
          <p:cNvSpPr/>
          <p:nvPr/>
        </p:nvSpPr>
        <p:spPr>
          <a:xfrm>
            <a:off x="5388000" y="0"/>
            <a:ext cx="6063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90" name="Google Shape;190;p17"/>
          <p:cNvGrpSpPr/>
          <p:nvPr/>
        </p:nvGrpSpPr>
        <p:grpSpPr>
          <a:xfrm>
            <a:off x="4973850" y="353300"/>
            <a:ext cx="5211789" cy="981350"/>
            <a:chOff x="5430988" y="886696"/>
            <a:chExt cx="4767897" cy="981350"/>
          </a:xfrm>
        </p:grpSpPr>
        <p:grpSp>
          <p:nvGrpSpPr>
            <p:cNvPr id="191" name="Google Shape;191;p17"/>
            <p:cNvGrpSpPr/>
            <p:nvPr/>
          </p:nvGrpSpPr>
          <p:grpSpPr>
            <a:xfrm>
              <a:off x="5430988" y="975496"/>
              <a:ext cx="749700" cy="803400"/>
              <a:chOff x="5430988" y="886703"/>
              <a:chExt cx="749700" cy="803400"/>
            </a:xfrm>
          </p:grpSpPr>
          <p:sp>
            <p:nvSpPr>
              <p:cNvPr id="192" name="Google Shape;192;p17"/>
              <p:cNvSpPr/>
              <p:nvPr/>
            </p:nvSpPr>
            <p:spPr>
              <a:xfrm>
                <a:off x="5430988" y="886703"/>
                <a:ext cx="749700" cy="8034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93" name="Google Shape;193;p17"/>
              <p:cNvSpPr txBox="1"/>
              <p:nvPr/>
            </p:nvSpPr>
            <p:spPr>
              <a:xfrm>
                <a:off x="5500558" y="1057541"/>
                <a:ext cx="5373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01</a:t>
                </a:r>
                <a:endParaRPr b="1" sz="2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194" name="Google Shape;194;p17"/>
            <p:cNvGrpSpPr/>
            <p:nvPr/>
          </p:nvGrpSpPr>
          <p:grpSpPr>
            <a:xfrm>
              <a:off x="6378271" y="886696"/>
              <a:ext cx="3820614" cy="981350"/>
              <a:chOff x="6378271" y="861510"/>
              <a:chExt cx="3820614" cy="981350"/>
            </a:xfrm>
          </p:grpSpPr>
          <p:sp>
            <p:nvSpPr>
              <p:cNvPr id="195" name="Google Shape;195;p17"/>
              <p:cNvSpPr txBox="1"/>
              <p:nvPr/>
            </p:nvSpPr>
            <p:spPr>
              <a:xfrm>
                <a:off x="6378385" y="1381160"/>
                <a:ext cx="38205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lang="en-US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Ensure everyone knows their role when on-call.</a:t>
                </a:r>
                <a:endParaRPr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96" name="Google Shape;196;p17"/>
              <p:cNvSpPr txBox="1"/>
              <p:nvPr/>
            </p:nvSpPr>
            <p:spPr>
              <a:xfrm>
                <a:off x="6378271" y="861510"/>
                <a:ext cx="3820500" cy="61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b="1" lang="en-US" sz="19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Define Clear Roles and Responsibilities</a:t>
                </a:r>
                <a:endParaRPr b="1" sz="19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grpSp>
        <p:nvGrpSpPr>
          <p:cNvPr id="197" name="Google Shape;197;p17"/>
          <p:cNvGrpSpPr/>
          <p:nvPr/>
        </p:nvGrpSpPr>
        <p:grpSpPr>
          <a:xfrm>
            <a:off x="4973787" y="1623925"/>
            <a:ext cx="5156613" cy="981225"/>
            <a:chOff x="5430987" y="2271895"/>
            <a:chExt cx="5156613" cy="981225"/>
          </a:xfrm>
        </p:grpSpPr>
        <p:grpSp>
          <p:nvGrpSpPr>
            <p:cNvPr id="198" name="Google Shape;198;p17"/>
            <p:cNvGrpSpPr/>
            <p:nvPr/>
          </p:nvGrpSpPr>
          <p:grpSpPr>
            <a:xfrm>
              <a:off x="5430987" y="2360679"/>
              <a:ext cx="803560" cy="803560"/>
              <a:chOff x="5430987" y="2332183"/>
              <a:chExt cx="803560" cy="803560"/>
            </a:xfrm>
          </p:grpSpPr>
          <p:sp>
            <p:nvSpPr>
              <p:cNvPr id="199" name="Google Shape;199;p17"/>
              <p:cNvSpPr/>
              <p:nvPr/>
            </p:nvSpPr>
            <p:spPr>
              <a:xfrm>
                <a:off x="5430987" y="2332183"/>
                <a:ext cx="803560" cy="80356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00" name="Google Shape;200;p17"/>
              <p:cNvSpPr txBox="1"/>
              <p:nvPr/>
            </p:nvSpPr>
            <p:spPr>
              <a:xfrm>
                <a:off x="5564104" y="2494555"/>
                <a:ext cx="537327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02</a:t>
                </a:r>
                <a:endParaRPr b="1" sz="2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201" name="Google Shape;201;p17"/>
            <p:cNvGrpSpPr/>
            <p:nvPr/>
          </p:nvGrpSpPr>
          <p:grpSpPr>
            <a:xfrm>
              <a:off x="6468600" y="2271895"/>
              <a:ext cx="4119000" cy="981225"/>
              <a:chOff x="6468600" y="861516"/>
              <a:chExt cx="4119000" cy="981225"/>
            </a:xfrm>
          </p:grpSpPr>
          <p:sp>
            <p:nvSpPr>
              <p:cNvPr id="202" name="Google Shape;202;p17"/>
              <p:cNvSpPr txBox="1"/>
              <p:nvPr/>
            </p:nvSpPr>
            <p:spPr>
              <a:xfrm>
                <a:off x="6468600" y="1312941"/>
                <a:ext cx="4119000" cy="529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US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Outline steps for escalating incidents to avoid prolonged downtime.</a:t>
                </a:r>
                <a:endParaRPr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  <a:p>
                <a:pPr indent="0" lvl="0" marL="0" marR="0" rtl="0" algn="l"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03" name="Google Shape;203;p17"/>
              <p:cNvSpPr txBox="1"/>
              <p:nvPr/>
            </p:nvSpPr>
            <p:spPr>
              <a:xfrm>
                <a:off x="6468600" y="861516"/>
                <a:ext cx="4119000" cy="35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b="1" lang="en-US" sz="19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Establish Escalation Policies</a:t>
                </a:r>
                <a:endParaRPr b="1" sz="19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grpSp>
        <p:nvGrpSpPr>
          <p:cNvPr id="204" name="Google Shape;204;p17"/>
          <p:cNvGrpSpPr/>
          <p:nvPr/>
        </p:nvGrpSpPr>
        <p:grpSpPr>
          <a:xfrm>
            <a:off x="4973787" y="2894550"/>
            <a:ext cx="5156613" cy="981225"/>
            <a:chOff x="5430987" y="3604978"/>
            <a:chExt cx="5156613" cy="981225"/>
          </a:xfrm>
        </p:grpSpPr>
        <p:grpSp>
          <p:nvGrpSpPr>
            <p:cNvPr id="205" name="Google Shape;205;p17"/>
            <p:cNvGrpSpPr/>
            <p:nvPr/>
          </p:nvGrpSpPr>
          <p:grpSpPr>
            <a:xfrm>
              <a:off x="5430987" y="3693760"/>
              <a:ext cx="803560" cy="803560"/>
              <a:chOff x="5430987" y="3777673"/>
              <a:chExt cx="803560" cy="803560"/>
            </a:xfrm>
          </p:grpSpPr>
          <p:sp>
            <p:nvSpPr>
              <p:cNvPr id="206" name="Google Shape;206;p17"/>
              <p:cNvSpPr/>
              <p:nvPr/>
            </p:nvSpPr>
            <p:spPr>
              <a:xfrm>
                <a:off x="5430987" y="3777673"/>
                <a:ext cx="803560" cy="80356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07" name="Google Shape;207;p17"/>
              <p:cNvSpPr txBox="1"/>
              <p:nvPr/>
            </p:nvSpPr>
            <p:spPr>
              <a:xfrm>
                <a:off x="5507173" y="3941516"/>
                <a:ext cx="6705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03</a:t>
                </a:r>
                <a:endParaRPr b="1" sz="2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208" name="Google Shape;208;p17"/>
            <p:cNvGrpSpPr/>
            <p:nvPr/>
          </p:nvGrpSpPr>
          <p:grpSpPr>
            <a:xfrm>
              <a:off x="6482600" y="3604978"/>
              <a:ext cx="4105000" cy="981225"/>
              <a:chOff x="6482600" y="861518"/>
              <a:chExt cx="4105000" cy="981225"/>
            </a:xfrm>
          </p:grpSpPr>
          <p:sp>
            <p:nvSpPr>
              <p:cNvPr id="209" name="Google Shape;209;p17"/>
              <p:cNvSpPr txBox="1"/>
              <p:nvPr/>
            </p:nvSpPr>
            <p:spPr>
              <a:xfrm>
                <a:off x="6482700" y="1312943"/>
                <a:ext cx="4104900" cy="529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US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Reduce false positives with intelligent alerting systems.</a:t>
                </a:r>
                <a:endParaRPr sz="1100">
                  <a:solidFill>
                    <a:schemeClr val="dk1"/>
                  </a:solidFill>
                </a:endParaRPr>
              </a:p>
              <a:p>
                <a:pPr indent="0" lvl="0" marL="0" marR="0" rtl="0" algn="l"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10" name="Google Shape;210;p17"/>
              <p:cNvSpPr txBox="1"/>
              <p:nvPr/>
            </p:nvSpPr>
            <p:spPr>
              <a:xfrm>
                <a:off x="6482600" y="861518"/>
                <a:ext cx="4104900" cy="35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rPr b="1" lang="en-US" sz="19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Automate Alerts and Monitoring</a:t>
                </a:r>
                <a:endParaRPr b="1" sz="19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grpSp>
        <p:nvGrpSpPr>
          <p:cNvPr id="211" name="Google Shape;211;p17"/>
          <p:cNvGrpSpPr/>
          <p:nvPr/>
        </p:nvGrpSpPr>
        <p:grpSpPr>
          <a:xfrm>
            <a:off x="4973787" y="4165175"/>
            <a:ext cx="5156613" cy="981225"/>
            <a:chOff x="5430987" y="5155775"/>
            <a:chExt cx="5156613" cy="981225"/>
          </a:xfrm>
        </p:grpSpPr>
        <p:grpSp>
          <p:nvGrpSpPr>
            <p:cNvPr id="212" name="Google Shape;212;p17"/>
            <p:cNvGrpSpPr/>
            <p:nvPr/>
          </p:nvGrpSpPr>
          <p:grpSpPr>
            <a:xfrm>
              <a:off x="5430987" y="5244556"/>
              <a:ext cx="803738" cy="803560"/>
              <a:chOff x="5430987" y="5223164"/>
              <a:chExt cx="803738" cy="803560"/>
            </a:xfrm>
          </p:grpSpPr>
          <p:sp>
            <p:nvSpPr>
              <p:cNvPr id="213" name="Google Shape;213;p17"/>
              <p:cNvSpPr/>
              <p:nvPr/>
            </p:nvSpPr>
            <p:spPr>
              <a:xfrm>
                <a:off x="5430987" y="5223164"/>
                <a:ext cx="803560" cy="80356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14" name="Google Shape;214;p17"/>
              <p:cNvSpPr txBox="1"/>
              <p:nvPr/>
            </p:nvSpPr>
            <p:spPr>
              <a:xfrm>
                <a:off x="5431025" y="5398533"/>
                <a:ext cx="8037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04</a:t>
                </a:r>
                <a:endParaRPr b="1" sz="2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215" name="Google Shape;215;p17"/>
            <p:cNvGrpSpPr/>
            <p:nvPr/>
          </p:nvGrpSpPr>
          <p:grpSpPr>
            <a:xfrm>
              <a:off x="6482600" y="5155775"/>
              <a:ext cx="4105000" cy="981225"/>
              <a:chOff x="6482600" y="861519"/>
              <a:chExt cx="4105000" cy="981225"/>
            </a:xfrm>
          </p:grpSpPr>
          <p:sp>
            <p:nvSpPr>
              <p:cNvPr id="216" name="Google Shape;216;p17"/>
              <p:cNvSpPr txBox="1"/>
              <p:nvPr/>
            </p:nvSpPr>
            <p:spPr>
              <a:xfrm>
                <a:off x="6482700" y="1381044"/>
                <a:ext cx="41049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US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Avoid overburdening specific team members.</a:t>
                </a:r>
                <a:endParaRPr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  <a:p>
                <a:pPr indent="0" lvl="0" marL="0" marR="0" rtl="0" algn="l"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17" name="Google Shape;217;p17"/>
              <p:cNvSpPr txBox="1"/>
              <p:nvPr/>
            </p:nvSpPr>
            <p:spPr>
              <a:xfrm>
                <a:off x="6482600" y="861519"/>
                <a:ext cx="4104900" cy="51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1200"/>
                  </a:spcBef>
                  <a:spcAft>
                    <a:spcPts val="120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n-US" sz="19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Set Fair and Balanced Rotations</a:t>
                </a:r>
                <a:endParaRPr sz="1500"/>
              </a:p>
            </p:txBody>
          </p:sp>
        </p:grpSp>
      </p:grpSp>
      <p:sp>
        <p:nvSpPr>
          <p:cNvPr id="218" name="Google Shape;218;p17"/>
          <p:cNvSpPr/>
          <p:nvPr/>
        </p:nvSpPr>
        <p:spPr>
          <a:xfrm rot="-3809931">
            <a:off x="414267" y="5003192"/>
            <a:ext cx="1443472" cy="1443472"/>
          </a:xfrm>
          <a:prstGeom prst="ellipse">
            <a:avLst/>
          </a:prstGeom>
          <a:noFill/>
          <a:ln cap="flat" cmpd="sng" w="508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9" name="Google Shape;219;p17"/>
          <p:cNvSpPr/>
          <p:nvPr/>
        </p:nvSpPr>
        <p:spPr>
          <a:xfrm rot="-3810245">
            <a:off x="1501765" y="5054971"/>
            <a:ext cx="667064" cy="667064"/>
          </a:xfrm>
          <a:prstGeom prst="ellipse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20" name="Google Shape;220;p17"/>
          <p:cNvGrpSpPr/>
          <p:nvPr/>
        </p:nvGrpSpPr>
        <p:grpSpPr>
          <a:xfrm>
            <a:off x="10470132" y="290931"/>
            <a:ext cx="1663459" cy="1435029"/>
            <a:chOff x="10774932" y="-5361"/>
            <a:chExt cx="1663459" cy="1435029"/>
          </a:xfrm>
        </p:grpSpPr>
        <p:sp>
          <p:nvSpPr>
            <p:cNvPr id="221" name="Google Shape;221;p17"/>
            <p:cNvSpPr/>
            <p:nvPr/>
          </p:nvSpPr>
          <p:spPr>
            <a:xfrm>
              <a:off x="11343503" y="166832"/>
              <a:ext cx="1094888" cy="1262836"/>
            </a:xfrm>
            <a:custGeom>
              <a:rect b="b" l="l" r="r" t="t"/>
              <a:pathLst>
                <a:path extrusionOk="0" h="1132203" w="981629">
                  <a:moveTo>
                    <a:pt x="981630" y="564075"/>
                  </a:moveTo>
                  <a:lnTo>
                    <a:pt x="491877" y="848236"/>
                  </a:lnTo>
                  <a:lnTo>
                    <a:pt x="2316" y="1132204"/>
                  </a:lnTo>
                  <a:lnTo>
                    <a:pt x="1158" y="566006"/>
                  </a:lnTo>
                  <a:lnTo>
                    <a:pt x="0" y="0"/>
                  </a:lnTo>
                  <a:lnTo>
                    <a:pt x="490719" y="28203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11791683" y="-5361"/>
              <a:ext cx="400809" cy="462311"/>
            </a:xfrm>
            <a:custGeom>
              <a:rect b="b" l="l" r="r" t="t"/>
              <a:pathLst>
                <a:path extrusionOk="0" h="552878" w="479327">
                  <a:moveTo>
                    <a:pt x="0" y="277404"/>
                  </a:moveTo>
                  <a:lnTo>
                    <a:pt x="239181" y="138606"/>
                  </a:lnTo>
                  <a:lnTo>
                    <a:pt x="478170" y="0"/>
                  </a:lnTo>
                  <a:lnTo>
                    <a:pt x="478749" y="276439"/>
                  </a:lnTo>
                  <a:lnTo>
                    <a:pt x="479328" y="552878"/>
                  </a:lnTo>
                  <a:lnTo>
                    <a:pt x="239761" y="41504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10774932" y="55172"/>
              <a:ext cx="400810" cy="462150"/>
            </a:xfrm>
            <a:custGeom>
              <a:rect b="b" l="l" r="r" t="t"/>
              <a:pathLst>
                <a:path extrusionOk="0" h="552685" w="479328">
                  <a:moveTo>
                    <a:pt x="0" y="277404"/>
                  </a:moveTo>
                  <a:lnTo>
                    <a:pt x="239181" y="138606"/>
                  </a:lnTo>
                  <a:lnTo>
                    <a:pt x="478170" y="0"/>
                  </a:lnTo>
                  <a:lnTo>
                    <a:pt x="478749" y="276439"/>
                  </a:lnTo>
                  <a:lnTo>
                    <a:pt x="479328" y="552685"/>
                  </a:lnTo>
                  <a:lnTo>
                    <a:pt x="239568" y="41504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24" name="Google Shape;224;p17"/>
          <p:cNvGrpSpPr/>
          <p:nvPr/>
        </p:nvGrpSpPr>
        <p:grpSpPr>
          <a:xfrm>
            <a:off x="4979113" y="5460600"/>
            <a:ext cx="5844940" cy="981225"/>
            <a:chOff x="5435675" y="5155772"/>
            <a:chExt cx="5247275" cy="981225"/>
          </a:xfrm>
        </p:grpSpPr>
        <p:grpSp>
          <p:nvGrpSpPr>
            <p:cNvPr id="225" name="Google Shape;225;p17"/>
            <p:cNvGrpSpPr/>
            <p:nvPr/>
          </p:nvGrpSpPr>
          <p:grpSpPr>
            <a:xfrm>
              <a:off x="5435675" y="5244535"/>
              <a:ext cx="723000" cy="803700"/>
              <a:chOff x="5435675" y="5223143"/>
              <a:chExt cx="723000" cy="803700"/>
            </a:xfrm>
          </p:grpSpPr>
          <p:sp>
            <p:nvSpPr>
              <p:cNvPr id="226" name="Google Shape;226;p17"/>
              <p:cNvSpPr/>
              <p:nvPr/>
            </p:nvSpPr>
            <p:spPr>
              <a:xfrm>
                <a:off x="5435675" y="5223143"/>
                <a:ext cx="723000" cy="803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27" name="Google Shape;227;p17"/>
              <p:cNvSpPr txBox="1"/>
              <p:nvPr/>
            </p:nvSpPr>
            <p:spPr>
              <a:xfrm>
                <a:off x="5499426" y="5394155"/>
                <a:ext cx="5955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05</a:t>
                </a:r>
                <a:endParaRPr b="1" sz="2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228" name="Google Shape;228;p17"/>
            <p:cNvGrpSpPr/>
            <p:nvPr/>
          </p:nvGrpSpPr>
          <p:grpSpPr>
            <a:xfrm>
              <a:off x="6387499" y="5155772"/>
              <a:ext cx="4295451" cy="981225"/>
              <a:chOff x="6387499" y="861516"/>
              <a:chExt cx="4295451" cy="981225"/>
            </a:xfrm>
          </p:grpSpPr>
          <p:sp>
            <p:nvSpPr>
              <p:cNvPr id="229" name="Google Shape;229;p17"/>
              <p:cNvSpPr txBox="1"/>
              <p:nvPr/>
            </p:nvSpPr>
            <p:spPr>
              <a:xfrm>
                <a:off x="6387499" y="1312941"/>
                <a:ext cx="4295400" cy="529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US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Continuously analyze rotation effectiveness and make necessary adjustments.</a:t>
                </a:r>
                <a:endParaRPr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  <a:p>
                <a:pPr indent="0" lvl="0" marL="0" rtl="0" algn="l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  <a:p>
                <a:pPr indent="0" lvl="0" marL="0" marR="0" rtl="0" algn="l"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30" name="Google Shape;230;p17"/>
              <p:cNvSpPr txBox="1"/>
              <p:nvPr/>
            </p:nvSpPr>
            <p:spPr>
              <a:xfrm>
                <a:off x="6387550" y="861516"/>
                <a:ext cx="4295400" cy="35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1200"/>
                  </a:spcBef>
                  <a:spcAft>
                    <a:spcPts val="120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n-US" sz="19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Review and Improve Processes Regularly</a:t>
                </a:r>
                <a:endParaRPr sz="1500"/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/>
          <p:nvPr/>
        </p:nvSpPr>
        <p:spPr>
          <a:xfrm>
            <a:off x="0" y="474125"/>
            <a:ext cx="12188700" cy="125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6" name="Google Shape;236;p18"/>
          <p:cNvSpPr txBox="1"/>
          <p:nvPr/>
        </p:nvSpPr>
        <p:spPr>
          <a:xfrm>
            <a:off x="3220900" y="3581400"/>
            <a:ext cx="72633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2000">
                <a:solidFill>
                  <a:schemeClr val="dk1"/>
                </a:solidFill>
              </a:rPr>
              <a:t>Use AI-driven monitoring to filter out unnecessary alerts and prioritize critical ones.</a:t>
            </a:r>
            <a:endParaRPr sz="1600">
              <a:solidFill>
                <a:srgbClr val="26262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7" name="Google Shape;237;p18"/>
          <p:cNvSpPr txBox="1"/>
          <p:nvPr/>
        </p:nvSpPr>
        <p:spPr>
          <a:xfrm>
            <a:off x="1011100" y="786300"/>
            <a:ext cx="930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b="1" lang="en-US" sz="4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Automating Incident Response</a:t>
            </a:r>
            <a:endParaRPr b="1" sz="4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8" name="Google Shape;238;p18"/>
          <p:cNvSpPr txBox="1"/>
          <p:nvPr/>
        </p:nvSpPr>
        <p:spPr>
          <a:xfrm>
            <a:off x="3220900" y="2581775"/>
            <a:ext cx="72633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Implement tools like PagerDuty, Opsgenie, or VictorOps for efficient alerting and scheduling.</a:t>
            </a:r>
            <a:endParaRPr sz="2000">
              <a:solidFill>
                <a:srgbClr val="26262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9" name="Google Shape;239;p18"/>
          <p:cNvSpPr/>
          <p:nvPr/>
        </p:nvSpPr>
        <p:spPr>
          <a:xfrm rot="-3778891">
            <a:off x="451141" y="5345151"/>
            <a:ext cx="1288418" cy="1305748"/>
          </a:xfrm>
          <a:prstGeom prst="ellipse">
            <a:avLst/>
          </a:prstGeom>
          <a:noFill/>
          <a:ln cap="flat" cmpd="sng" w="508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0" name="Google Shape;240;p18"/>
          <p:cNvSpPr/>
          <p:nvPr/>
        </p:nvSpPr>
        <p:spPr>
          <a:xfrm rot="-3779755">
            <a:off x="1502269" y="5397351"/>
            <a:ext cx="595303" cy="603367"/>
          </a:xfrm>
          <a:prstGeom prst="ellipse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41" name="Google Shape;241;p18"/>
          <p:cNvGrpSpPr/>
          <p:nvPr/>
        </p:nvGrpSpPr>
        <p:grpSpPr>
          <a:xfrm>
            <a:off x="10317732" y="62331"/>
            <a:ext cx="1663087" cy="1434599"/>
            <a:chOff x="10774932" y="-5361"/>
            <a:chExt cx="1663087" cy="1434599"/>
          </a:xfrm>
        </p:grpSpPr>
        <p:sp>
          <p:nvSpPr>
            <p:cNvPr id="242" name="Google Shape;242;p18"/>
            <p:cNvSpPr/>
            <p:nvPr/>
          </p:nvSpPr>
          <p:spPr>
            <a:xfrm>
              <a:off x="11343503" y="166832"/>
              <a:ext cx="1094516" cy="1262406"/>
            </a:xfrm>
            <a:custGeom>
              <a:rect b="b" l="l" r="r" t="t"/>
              <a:pathLst>
                <a:path extrusionOk="0" h="1132203" w="981629">
                  <a:moveTo>
                    <a:pt x="981630" y="564075"/>
                  </a:moveTo>
                  <a:lnTo>
                    <a:pt x="491877" y="848236"/>
                  </a:lnTo>
                  <a:lnTo>
                    <a:pt x="2316" y="1132204"/>
                  </a:lnTo>
                  <a:lnTo>
                    <a:pt x="1158" y="566006"/>
                  </a:lnTo>
                  <a:lnTo>
                    <a:pt x="0" y="0"/>
                  </a:lnTo>
                  <a:lnTo>
                    <a:pt x="490719" y="282038"/>
                  </a:lnTo>
                  <a:close/>
                </a:path>
              </a:pathLst>
            </a:custGeom>
            <a:solidFill>
              <a:srgbClr val="FFD4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3" name="Google Shape;243;p18"/>
            <p:cNvSpPr/>
            <p:nvPr/>
          </p:nvSpPr>
          <p:spPr>
            <a:xfrm>
              <a:off x="11791683" y="-5361"/>
              <a:ext cx="400238" cy="461653"/>
            </a:xfrm>
            <a:custGeom>
              <a:rect b="b" l="l" r="r" t="t"/>
              <a:pathLst>
                <a:path extrusionOk="0" h="552878" w="479327">
                  <a:moveTo>
                    <a:pt x="0" y="277404"/>
                  </a:moveTo>
                  <a:lnTo>
                    <a:pt x="239181" y="138606"/>
                  </a:lnTo>
                  <a:lnTo>
                    <a:pt x="478170" y="0"/>
                  </a:lnTo>
                  <a:lnTo>
                    <a:pt x="478749" y="276439"/>
                  </a:lnTo>
                  <a:lnTo>
                    <a:pt x="479328" y="552878"/>
                  </a:lnTo>
                  <a:lnTo>
                    <a:pt x="239761" y="415045"/>
                  </a:lnTo>
                  <a:close/>
                </a:path>
              </a:pathLst>
            </a:custGeom>
            <a:solidFill>
              <a:srgbClr val="FFD4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4" name="Google Shape;244;p18"/>
            <p:cNvSpPr/>
            <p:nvPr/>
          </p:nvSpPr>
          <p:spPr>
            <a:xfrm>
              <a:off x="10774932" y="55172"/>
              <a:ext cx="400239" cy="461492"/>
            </a:xfrm>
            <a:custGeom>
              <a:rect b="b" l="l" r="r" t="t"/>
              <a:pathLst>
                <a:path extrusionOk="0" h="552685" w="479328">
                  <a:moveTo>
                    <a:pt x="0" y="277404"/>
                  </a:moveTo>
                  <a:lnTo>
                    <a:pt x="239181" y="138606"/>
                  </a:lnTo>
                  <a:lnTo>
                    <a:pt x="478170" y="0"/>
                  </a:lnTo>
                  <a:lnTo>
                    <a:pt x="478749" y="276439"/>
                  </a:lnTo>
                  <a:lnTo>
                    <a:pt x="479328" y="552685"/>
                  </a:lnTo>
                  <a:lnTo>
                    <a:pt x="239568" y="415045"/>
                  </a:lnTo>
                  <a:close/>
                </a:path>
              </a:pathLst>
            </a:custGeom>
            <a:solidFill>
              <a:srgbClr val="FFD4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45" name="Google Shape;245;p18"/>
          <p:cNvGrpSpPr/>
          <p:nvPr/>
        </p:nvGrpSpPr>
        <p:grpSpPr>
          <a:xfrm>
            <a:off x="2631250" y="2447775"/>
            <a:ext cx="819497" cy="803400"/>
            <a:chOff x="5430988" y="886703"/>
            <a:chExt cx="749700" cy="803400"/>
          </a:xfrm>
        </p:grpSpPr>
        <p:sp>
          <p:nvSpPr>
            <p:cNvPr id="246" name="Google Shape;246;p18"/>
            <p:cNvSpPr/>
            <p:nvPr/>
          </p:nvSpPr>
          <p:spPr>
            <a:xfrm>
              <a:off x="5430988" y="886703"/>
              <a:ext cx="749700" cy="803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7" name="Google Shape;247;p18"/>
            <p:cNvSpPr txBox="1"/>
            <p:nvPr/>
          </p:nvSpPr>
          <p:spPr>
            <a:xfrm>
              <a:off x="5500558" y="1057541"/>
              <a:ext cx="537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01</a:t>
              </a:r>
              <a:endParaRPr b="1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48" name="Google Shape;248;p18"/>
          <p:cNvGrpSpPr/>
          <p:nvPr/>
        </p:nvGrpSpPr>
        <p:grpSpPr>
          <a:xfrm>
            <a:off x="2631250" y="3489838"/>
            <a:ext cx="819497" cy="803400"/>
            <a:chOff x="5430988" y="886703"/>
            <a:chExt cx="749700" cy="803400"/>
          </a:xfrm>
        </p:grpSpPr>
        <p:sp>
          <p:nvSpPr>
            <p:cNvPr id="249" name="Google Shape;249;p18"/>
            <p:cNvSpPr/>
            <p:nvPr/>
          </p:nvSpPr>
          <p:spPr>
            <a:xfrm>
              <a:off x="5430988" y="886703"/>
              <a:ext cx="749700" cy="803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0" name="Google Shape;250;p18"/>
            <p:cNvSpPr txBox="1"/>
            <p:nvPr/>
          </p:nvSpPr>
          <p:spPr>
            <a:xfrm>
              <a:off x="5500558" y="1057541"/>
              <a:ext cx="537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02</a:t>
              </a:r>
              <a:endParaRPr b="1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51" name="Google Shape;251;p18"/>
          <p:cNvSpPr txBox="1"/>
          <p:nvPr/>
        </p:nvSpPr>
        <p:spPr>
          <a:xfrm>
            <a:off x="3220900" y="4675200"/>
            <a:ext cx="72633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2000">
                <a:solidFill>
                  <a:schemeClr val="dk1"/>
                </a:solidFill>
              </a:rPr>
              <a:t>Ensure proper logging and incident documentation to streamline future responses.</a:t>
            </a:r>
            <a:endParaRPr sz="1600">
              <a:solidFill>
                <a:srgbClr val="26262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52" name="Google Shape;252;p18"/>
          <p:cNvGrpSpPr/>
          <p:nvPr/>
        </p:nvGrpSpPr>
        <p:grpSpPr>
          <a:xfrm>
            <a:off x="2631250" y="4549113"/>
            <a:ext cx="819497" cy="803400"/>
            <a:chOff x="5430988" y="886703"/>
            <a:chExt cx="749700" cy="803400"/>
          </a:xfrm>
        </p:grpSpPr>
        <p:sp>
          <p:nvSpPr>
            <p:cNvPr id="253" name="Google Shape;253;p18"/>
            <p:cNvSpPr/>
            <p:nvPr/>
          </p:nvSpPr>
          <p:spPr>
            <a:xfrm>
              <a:off x="5430988" y="886703"/>
              <a:ext cx="749700" cy="803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4" name="Google Shape;254;p18"/>
            <p:cNvSpPr txBox="1"/>
            <p:nvPr/>
          </p:nvSpPr>
          <p:spPr>
            <a:xfrm>
              <a:off x="5500558" y="1057541"/>
              <a:ext cx="537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03</a:t>
              </a:r>
              <a:endParaRPr b="1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9"/>
          <p:cNvSpPr/>
          <p:nvPr/>
        </p:nvSpPr>
        <p:spPr>
          <a:xfrm>
            <a:off x="0" y="474125"/>
            <a:ext cx="12188700" cy="1251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0" name="Google Shape;260;p19"/>
          <p:cNvSpPr txBox="1"/>
          <p:nvPr/>
        </p:nvSpPr>
        <p:spPr>
          <a:xfrm>
            <a:off x="3373300" y="3733800"/>
            <a:ext cx="70167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2000">
                <a:solidFill>
                  <a:schemeClr val="dk1"/>
                </a:solidFill>
              </a:rPr>
              <a:t>Allow shift swapping for better flexibility and personal time management.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61" name="Google Shape;261;p19"/>
          <p:cNvSpPr txBox="1"/>
          <p:nvPr/>
        </p:nvSpPr>
        <p:spPr>
          <a:xfrm>
            <a:off x="1011100" y="786300"/>
            <a:ext cx="930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b="1" lang="en-US" sz="400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Strategies for Reducing On-Call Fatigue</a:t>
            </a:r>
            <a:endParaRPr b="1" sz="4000">
              <a:solidFill>
                <a:srgbClr val="26262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2" name="Google Shape;262;p19"/>
          <p:cNvSpPr txBox="1"/>
          <p:nvPr/>
        </p:nvSpPr>
        <p:spPr>
          <a:xfrm>
            <a:off x="3373300" y="2624600"/>
            <a:ext cx="70167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2000">
                <a:solidFill>
                  <a:schemeClr val="dk1"/>
                </a:solidFill>
              </a:rPr>
              <a:t>Implement a follow-the-sun model for distributed teams to balance workload across time zones.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63" name="Google Shape;263;p19"/>
          <p:cNvSpPr/>
          <p:nvPr/>
        </p:nvSpPr>
        <p:spPr>
          <a:xfrm rot="-3778891">
            <a:off x="451141" y="5345151"/>
            <a:ext cx="1288418" cy="1305748"/>
          </a:xfrm>
          <a:prstGeom prst="ellipse">
            <a:avLst/>
          </a:prstGeom>
          <a:noFill/>
          <a:ln cap="flat" cmpd="sng" w="508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4" name="Google Shape;264;p19"/>
          <p:cNvSpPr/>
          <p:nvPr/>
        </p:nvSpPr>
        <p:spPr>
          <a:xfrm rot="-3779755">
            <a:off x="1502269" y="5397351"/>
            <a:ext cx="595303" cy="603367"/>
          </a:xfrm>
          <a:prstGeom prst="ellipse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65" name="Google Shape;265;p19"/>
          <p:cNvGrpSpPr/>
          <p:nvPr/>
        </p:nvGrpSpPr>
        <p:grpSpPr>
          <a:xfrm>
            <a:off x="10317732" y="62331"/>
            <a:ext cx="1663087" cy="1434599"/>
            <a:chOff x="10774932" y="-5361"/>
            <a:chExt cx="1663087" cy="1434599"/>
          </a:xfrm>
        </p:grpSpPr>
        <p:sp>
          <p:nvSpPr>
            <p:cNvPr id="266" name="Google Shape;266;p19"/>
            <p:cNvSpPr/>
            <p:nvPr/>
          </p:nvSpPr>
          <p:spPr>
            <a:xfrm>
              <a:off x="11343503" y="166832"/>
              <a:ext cx="1094516" cy="1262406"/>
            </a:xfrm>
            <a:custGeom>
              <a:rect b="b" l="l" r="r" t="t"/>
              <a:pathLst>
                <a:path extrusionOk="0" h="1132203" w="981629">
                  <a:moveTo>
                    <a:pt x="981630" y="564075"/>
                  </a:moveTo>
                  <a:lnTo>
                    <a:pt x="491877" y="848236"/>
                  </a:lnTo>
                  <a:lnTo>
                    <a:pt x="2316" y="1132204"/>
                  </a:lnTo>
                  <a:lnTo>
                    <a:pt x="1158" y="566006"/>
                  </a:lnTo>
                  <a:lnTo>
                    <a:pt x="0" y="0"/>
                  </a:lnTo>
                  <a:lnTo>
                    <a:pt x="490719" y="28203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7" name="Google Shape;267;p19"/>
            <p:cNvSpPr/>
            <p:nvPr/>
          </p:nvSpPr>
          <p:spPr>
            <a:xfrm>
              <a:off x="11791683" y="-5361"/>
              <a:ext cx="400238" cy="461653"/>
            </a:xfrm>
            <a:custGeom>
              <a:rect b="b" l="l" r="r" t="t"/>
              <a:pathLst>
                <a:path extrusionOk="0" h="552878" w="479327">
                  <a:moveTo>
                    <a:pt x="0" y="277404"/>
                  </a:moveTo>
                  <a:lnTo>
                    <a:pt x="239181" y="138606"/>
                  </a:lnTo>
                  <a:lnTo>
                    <a:pt x="478170" y="0"/>
                  </a:lnTo>
                  <a:lnTo>
                    <a:pt x="478749" y="276439"/>
                  </a:lnTo>
                  <a:lnTo>
                    <a:pt x="479328" y="552878"/>
                  </a:lnTo>
                  <a:lnTo>
                    <a:pt x="239761" y="4150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8" name="Google Shape;268;p19"/>
            <p:cNvSpPr/>
            <p:nvPr/>
          </p:nvSpPr>
          <p:spPr>
            <a:xfrm>
              <a:off x="10774932" y="55172"/>
              <a:ext cx="400239" cy="461492"/>
            </a:xfrm>
            <a:custGeom>
              <a:rect b="b" l="l" r="r" t="t"/>
              <a:pathLst>
                <a:path extrusionOk="0" h="552685" w="479328">
                  <a:moveTo>
                    <a:pt x="0" y="277404"/>
                  </a:moveTo>
                  <a:lnTo>
                    <a:pt x="239181" y="138606"/>
                  </a:lnTo>
                  <a:lnTo>
                    <a:pt x="478170" y="0"/>
                  </a:lnTo>
                  <a:lnTo>
                    <a:pt x="478749" y="276439"/>
                  </a:lnTo>
                  <a:lnTo>
                    <a:pt x="479328" y="552685"/>
                  </a:lnTo>
                  <a:lnTo>
                    <a:pt x="239568" y="4150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69" name="Google Shape;269;p19"/>
          <p:cNvGrpSpPr/>
          <p:nvPr/>
        </p:nvGrpSpPr>
        <p:grpSpPr>
          <a:xfrm>
            <a:off x="2783650" y="2523975"/>
            <a:ext cx="819497" cy="803400"/>
            <a:chOff x="5430988" y="886703"/>
            <a:chExt cx="749700" cy="803400"/>
          </a:xfrm>
        </p:grpSpPr>
        <p:sp>
          <p:nvSpPr>
            <p:cNvPr id="270" name="Google Shape;270;p19"/>
            <p:cNvSpPr/>
            <p:nvPr/>
          </p:nvSpPr>
          <p:spPr>
            <a:xfrm>
              <a:off x="5430988" y="886703"/>
              <a:ext cx="749700" cy="803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1" name="Google Shape;271;p19"/>
            <p:cNvSpPr txBox="1"/>
            <p:nvPr/>
          </p:nvSpPr>
          <p:spPr>
            <a:xfrm>
              <a:off x="5500558" y="1057541"/>
              <a:ext cx="537300" cy="46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01</a:t>
              </a:r>
              <a:endParaRPr b="1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72" name="Google Shape;272;p19"/>
          <p:cNvGrpSpPr/>
          <p:nvPr/>
        </p:nvGrpSpPr>
        <p:grpSpPr>
          <a:xfrm>
            <a:off x="2783650" y="3566038"/>
            <a:ext cx="819497" cy="803400"/>
            <a:chOff x="5430988" y="886703"/>
            <a:chExt cx="749700" cy="803400"/>
          </a:xfrm>
        </p:grpSpPr>
        <p:sp>
          <p:nvSpPr>
            <p:cNvPr id="273" name="Google Shape;273;p19"/>
            <p:cNvSpPr/>
            <p:nvPr/>
          </p:nvSpPr>
          <p:spPr>
            <a:xfrm>
              <a:off x="5430988" y="886703"/>
              <a:ext cx="749700" cy="803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4" name="Google Shape;274;p19"/>
            <p:cNvSpPr txBox="1"/>
            <p:nvPr/>
          </p:nvSpPr>
          <p:spPr>
            <a:xfrm>
              <a:off x="5500558" y="1057541"/>
              <a:ext cx="537300" cy="46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02</a:t>
              </a:r>
              <a:endParaRPr b="1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75" name="Google Shape;275;p19"/>
          <p:cNvSpPr txBox="1"/>
          <p:nvPr/>
        </p:nvSpPr>
        <p:spPr>
          <a:xfrm>
            <a:off x="3373300" y="4827600"/>
            <a:ext cx="70167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2000">
                <a:solidFill>
                  <a:schemeClr val="dk1"/>
                </a:solidFill>
              </a:rPr>
              <a:t>Use post-incident reviews to identify common issues and prevent repeat alerts.</a:t>
            </a:r>
            <a:endParaRPr sz="2000">
              <a:solidFill>
                <a:schemeClr val="dk1"/>
              </a:solidFill>
            </a:endParaRPr>
          </a:p>
        </p:txBody>
      </p:sp>
      <p:grpSp>
        <p:nvGrpSpPr>
          <p:cNvPr id="276" name="Google Shape;276;p19"/>
          <p:cNvGrpSpPr/>
          <p:nvPr/>
        </p:nvGrpSpPr>
        <p:grpSpPr>
          <a:xfrm>
            <a:off x="2783650" y="4625313"/>
            <a:ext cx="819497" cy="803400"/>
            <a:chOff x="5430988" y="886703"/>
            <a:chExt cx="749700" cy="803400"/>
          </a:xfrm>
        </p:grpSpPr>
        <p:sp>
          <p:nvSpPr>
            <p:cNvPr id="277" name="Google Shape;277;p19"/>
            <p:cNvSpPr/>
            <p:nvPr/>
          </p:nvSpPr>
          <p:spPr>
            <a:xfrm>
              <a:off x="5430988" y="886703"/>
              <a:ext cx="749700" cy="803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8" name="Google Shape;278;p19"/>
            <p:cNvSpPr txBox="1"/>
            <p:nvPr/>
          </p:nvSpPr>
          <p:spPr>
            <a:xfrm>
              <a:off x="5500558" y="1057541"/>
              <a:ext cx="537300" cy="46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03</a:t>
              </a:r>
              <a:endParaRPr b="1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1450" y="1560975"/>
            <a:ext cx="5369525" cy="39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0"/>
          <p:cNvSpPr txBox="1"/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0" spcFirstLastPara="1" rIns="0" wrap="square" tIns="609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Pager Rotation Case Study - Google SRE</a:t>
            </a:r>
            <a:endParaRPr/>
          </a:p>
        </p:txBody>
      </p:sp>
      <p:sp>
        <p:nvSpPr>
          <p:cNvPr id="286" name="Google Shape;286;p20"/>
          <p:cNvSpPr/>
          <p:nvPr/>
        </p:nvSpPr>
        <p:spPr>
          <a:xfrm rot="-3887876">
            <a:off x="152208" y="5524509"/>
            <a:ext cx="975783" cy="942607"/>
          </a:xfrm>
          <a:prstGeom prst="ellipse">
            <a:avLst/>
          </a:prstGeom>
          <a:noFill/>
          <a:ln cap="flat" cmpd="sng" w="508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87" name="Google Shape;287;p20"/>
          <p:cNvSpPr/>
          <p:nvPr/>
        </p:nvSpPr>
        <p:spPr>
          <a:xfrm rot="-3887933">
            <a:off x="914965" y="5547956"/>
            <a:ext cx="450919" cy="435604"/>
          </a:xfrm>
          <a:prstGeom prst="ellipse">
            <a:avLst/>
          </a:prstGeom>
          <a:noFill/>
          <a:ln cap="flat" cmpd="sng" w="50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88" name="Google Shape;288;p20"/>
          <p:cNvGrpSpPr/>
          <p:nvPr/>
        </p:nvGrpSpPr>
        <p:grpSpPr>
          <a:xfrm>
            <a:off x="10317732" y="443331"/>
            <a:ext cx="1663459" cy="1435029"/>
            <a:chOff x="10774932" y="-5361"/>
            <a:chExt cx="1663459" cy="1435029"/>
          </a:xfrm>
        </p:grpSpPr>
        <p:sp>
          <p:nvSpPr>
            <p:cNvPr id="289" name="Google Shape;289;p20"/>
            <p:cNvSpPr/>
            <p:nvPr/>
          </p:nvSpPr>
          <p:spPr>
            <a:xfrm>
              <a:off x="11343503" y="166832"/>
              <a:ext cx="1094888" cy="1262836"/>
            </a:xfrm>
            <a:custGeom>
              <a:rect b="b" l="l" r="r" t="t"/>
              <a:pathLst>
                <a:path extrusionOk="0" h="1132203" w="981629">
                  <a:moveTo>
                    <a:pt x="981630" y="564075"/>
                  </a:moveTo>
                  <a:lnTo>
                    <a:pt x="491877" y="848236"/>
                  </a:lnTo>
                  <a:lnTo>
                    <a:pt x="2316" y="1132204"/>
                  </a:lnTo>
                  <a:lnTo>
                    <a:pt x="1158" y="566006"/>
                  </a:lnTo>
                  <a:lnTo>
                    <a:pt x="0" y="0"/>
                  </a:lnTo>
                  <a:lnTo>
                    <a:pt x="490719" y="28203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0" name="Google Shape;290;p20"/>
            <p:cNvSpPr/>
            <p:nvPr/>
          </p:nvSpPr>
          <p:spPr>
            <a:xfrm>
              <a:off x="11791683" y="-5361"/>
              <a:ext cx="400809" cy="462311"/>
            </a:xfrm>
            <a:custGeom>
              <a:rect b="b" l="l" r="r" t="t"/>
              <a:pathLst>
                <a:path extrusionOk="0" h="552878" w="479327">
                  <a:moveTo>
                    <a:pt x="0" y="277404"/>
                  </a:moveTo>
                  <a:lnTo>
                    <a:pt x="239181" y="138606"/>
                  </a:lnTo>
                  <a:lnTo>
                    <a:pt x="478170" y="0"/>
                  </a:lnTo>
                  <a:lnTo>
                    <a:pt x="478749" y="276439"/>
                  </a:lnTo>
                  <a:lnTo>
                    <a:pt x="479328" y="552878"/>
                  </a:lnTo>
                  <a:lnTo>
                    <a:pt x="239761" y="41504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1" name="Google Shape;291;p20"/>
            <p:cNvSpPr/>
            <p:nvPr/>
          </p:nvSpPr>
          <p:spPr>
            <a:xfrm>
              <a:off x="10774932" y="55172"/>
              <a:ext cx="400810" cy="462150"/>
            </a:xfrm>
            <a:custGeom>
              <a:rect b="b" l="l" r="r" t="t"/>
              <a:pathLst>
                <a:path extrusionOk="0" h="552685" w="479328">
                  <a:moveTo>
                    <a:pt x="0" y="277404"/>
                  </a:moveTo>
                  <a:lnTo>
                    <a:pt x="239181" y="138606"/>
                  </a:lnTo>
                  <a:lnTo>
                    <a:pt x="478170" y="0"/>
                  </a:lnTo>
                  <a:lnTo>
                    <a:pt x="478749" y="276439"/>
                  </a:lnTo>
                  <a:lnTo>
                    <a:pt x="479328" y="552685"/>
                  </a:lnTo>
                  <a:lnTo>
                    <a:pt x="239568" y="41504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92" name="Google Shape;292;p20"/>
          <p:cNvSpPr txBox="1"/>
          <p:nvPr/>
        </p:nvSpPr>
        <p:spPr>
          <a:xfrm>
            <a:off x="1199100" y="2783375"/>
            <a:ext cx="49959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US" sz="2000">
                <a:solidFill>
                  <a:schemeClr val="lt1"/>
                </a:solidFill>
              </a:rPr>
              <a:t>They leverage automation and runbooks to reduce the cognitive load on on-call engineers.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293" name="Google Shape;293;p20"/>
          <p:cNvSpPr txBox="1"/>
          <p:nvPr/>
        </p:nvSpPr>
        <p:spPr>
          <a:xfrm>
            <a:off x="1199100" y="1555150"/>
            <a:ext cx="49959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US" sz="2000">
                <a:solidFill>
                  <a:schemeClr val="lt1"/>
                </a:solidFill>
              </a:rPr>
              <a:t>Google Site Reliability Engineering (SRE) emphasizes blameless postmortems to learn from incidents.</a:t>
            </a:r>
            <a:endParaRPr sz="2000">
              <a:solidFill>
                <a:schemeClr val="lt1"/>
              </a:solidFill>
            </a:endParaRPr>
          </a:p>
        </p:txBody>
      </p:sp>
      <p:grpSp>
        <p:nvGrpSpPr>
          <p:cNvPr id="294" name="Google Shape;294;p20"/>
          <p:cNvGrpSpPr/>
          <p:nvPr/>
        </p:nvGrpSpPr>
        <p:grpSpPr>
          <a:xfrm>
            <a:off x="685650" y="1421150"/>
            <a:ext cx="819497" cy="803400"/>
            <a:chOff x="5430988" y="886703"/>
            <a:chExt cx="749700" cy="803400"/>
          </a:xfrm>
        </p:grpSpPr>
        <p:sp>
          <p:nvSpPr>
            <p:cNvPr id="295" name="Google Shape;295;p20"/>
            <p:cNvSpPr/>
            <p:nvPr/>
          </p:nvSpPr>
          <p:spPr>
            <a:xfrm>
              <a:off x="5430988" y="886703"/>
              <a:ext cx="749700" cy="803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6" name="Google Shape;296;p20"/>
            <p:cNvSpPr txBox="1"/>
            <p:nvPr/>
          </p:nvSpPr>
          <p:spPr>
            <a:xfrm>
              <a:off x="5500558" y="1057541"/>
              <a:ext cx="537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01</a:t>
              </a:r>
              <a:endParaRPr b="1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97" name="Google Shape;297;p20"/>
          <p:cNvGrpSpPr/>
          <p:nvPr/>
        </p:nvGrpSpPr>
        <p:grpSpPr>
          <a:xfrm>
            <a:off x="685650" y="2691813"/>
            <a:ext cx="819497" cy="803400"/>
            <a:chOff x="5430988" y="886703"/>
            <a:chExt cx="749700" cy="803400"/>
          </a:xfrm>
        </p:grpSpPr>
        <p:sp>
          <p:nvSpPr>
            <p:cNvPr id="298" name="Google Shape;298;p20"/>
            <p:cNvSpPr/>
            <p:nvPr/>
          </p:nvSpPr>
          <p:spPr>
            <a:xfrm>
              <a:off x="5430988" y="886703"/>
              <a:ext cx="749700" cy="803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9" name="Google Shape;299;p20"/>
            <p:cNvSpPr txBox="1"/>
            <p:nvPr/>
          </p:nvSpPr>
          <p:spPr>
            <a:xfrm>
              <a:off x="5500558" y="1057541"/>
              <a:ext cx="537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02</a:t>
              </a:r>
              <a:endParaRPr b="1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300" name="Google Shape;300;p20"/>
          <p:cNvSpPr txBox="1"/>
          <p:nvPr/>
        </p:nvSpPr>
        <p:spPr>
          <a:xfrm>
            <a:off x="1199100" y="4029575"/>
            <a:ext cx="49959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US" sz="2000">
                <a:solidFill>
                  <a:schemeClr val="lt1"/>
                </a:solidFill>
              </a:rPr>
              <a:t>T</a:t>
            </a:r>
            <a:r>
              <a:rPr lang="en-US" sz="2000">
                <a:solidFill>
                  <a:schemeClr val="lt1"/>
                </a:solidFill>
              </a:rPr>
              <a:t>heir approach to balanced on-call shifts has helped maintain service reliability while improving engineer well-being.</a:t>
            </a:r>
            <a:endParaRPr sz="2000">
              <a:solidFill>
                <a:schemeClr val="lt1"/>
              </a:solidFill>
            </a:endParaRPr>
          </a:p>
        </p:txBody>
      </p:sp>
      <p:grpSp>
        <p:nvGrpSpPr>
          <p:cNvPr id="301" name="Google Shape;301;p20"/>
          <p:cNvGrpSpPr/>
          <p:nvPr/>
        </p:nvGrpSpPr>
        <p:grpSpPr>
          <a:xfrm>
            <a:off x="685650" y="3903488"/>
            <a:ext cx="819497" cy="803400"/>
            <a:chOff x="5430988" y="886703"/>
            <a:chExt cx="749700" cy="803400"/>
          </a:xfrm>
        </p:grpSpPr>
        <p:sp>
          <p:nvSpPr>
            <p:cNvPr id="302" name="Google Shape;302;p20"/>
            <p:cNvSpPr/>
            <p:nvPr/>
          </p:nvSpPr>
          <p:spPr>
            <a:xfrm>
              <a:off x="5430988" y="886703"/>
              <a:ext cx="749700" cy="803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3" name="Google Shape;303;p20"/>
            <p:cNvSpPr txBox="1"/>
            <p:nvPr/>
          </p:nvSpPr>
          <p:spPr>
            <a:xfrm>
              <a:off x="5500558" y="1057541"/>
              <a:ext cx="537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03</a:t>
              </a:r>
              <a:endParaRPr b="1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1"/>
          <p:cNvSpPr txBox="1"/>
          <p:nvPr/>
        </p:nvSpPr>
        <p:spPr>
          <a:xfrm>
            <a:off x="1392100" y="862500"/>
            <a:ext cx="94758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Challenges in Pager Rotation &amp; How to Address Them</a:t>
            </a:r>
            <a:endParaRPr b="1" sz="4000">
              <a:solidFill>
                <a:srgbClr val="26262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309" name="Google Shape;309;p21"/>
          <p:cNvGrpSpPr/>
          <p:nvPr/>
        </p:nvGrpSpPr>
        <p:grpSpPr>
          <a:xfrm>
            <a:off x="4620472" y="2694002"/>
            <a:ext cx="3019073" cy="2932852"/>
            <a:chOff x="5152571" y="3507222"/>
            <a:chExt cx="3019073" cy="2585149"/>
          </a:xfrm>
        </p:grpSpPr>
        <p:sp>
          <p:nvSpPr>
            <p:cNvPr id="310" name="Google Shape;310;p21"/>
            <p:cNvSpPr/>
            <p:nvPr/>
          </p:nvSpPr>
          <p:spPr>
            <a:xfrm>
              <a:off x="5152571" y="3507222"/>
              <a:ext cx="3019073" cy="258514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1" name="Google Shape;311;p21"/>
            <p:cNvSpPr/>
            <p:nvPr/>
          </p:nvSpPr>
          <p:spPr>
            <a:xfrm>
              <a:off x="6156099" y="3770816"/>
              <a:ext cx="1023300" cy="854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2" name="Google Shape;312;p21"/>
            <p:cNvSpPr txBox="1"/>
            <p:nvPr/>
          </p:nvSpPr>
          <p:spPr>
            <a:xfrm>
              <a:off x="5509383" y="5130481"/>
              <a:ext cx="2305448" cy="5300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262626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Set up fair rotations and encourage cross-training to spread knowledge.</a:t>
              </a:r>
              <a:endParaRPr sz="1100">
                <a:solidFill>
                  <a:schemeClr val="dk1"/>
                </a:solidFill>
              </a:endParaRPr>
            </a:p>
            <a:p>
              <a:pPr indent="0" lvl="0" marL="0" marR="0" rtl="0" algn="ctr"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3" name="Google Shape;313;p21"/>
            <p:cNvSpPr txBox="1"/>
            <p:nvPr/>
          </p:nvSpPr>
          <p:spPr>
            <a:xfrm>
              <a:off x="5509383" y="4679053"/>
              <a:ext cx="2305448" cy="3588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SzPts val="1100"/>
                <a:buNone/>
              </a:pPr>
              <a:r>
                <a:rPr b="1" lang="en-US" sz="1800">
                  <a:solidFill>
                    <a:srgbClr val="262626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Burnout Risk</a:t>
              </a:r>
              <a:endParaRPr b="1" sz="180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pic>
          <p:nvPicPr>
            <p:cNvPr descr="Advertising outline" id="314" name="Google Shape;314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322609" y="3849962"/>
              <a:ext cx="695734" cy="6957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5" name="Google Shape;315;p21"/>
          <p:cNvGrpSpPr/>
          <p:nvPr/>
        </p:nvGrpSpPr>
        <p:grpSpPr>
          <a:xfrm>
            <a:off x="1392107" y="2693976"/>
            <a:ext cx="3019204" cy="2932852"/>
            <a:chOff x="5152571" y="794657"/>
            <a:chExt cx="3019204" cy="2585149"/>
          </a:xfrm>
        </p:grpSpPr>
        <p:sp>
          <p:nvSpPr>
            <p:cNvPr id="316" name="Google Shape;316;p21"/>
            <p:cNvSpPr/>
            <p:nvPr/>
          </p:nvSpPr>
          <p:spPr>
            <a:xfrm>
              <a:off x="5152571" y="794657"/>
              <a:ext cx="3019073" cy="258514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7" name="Google Shape;317;p21"/>
            <p:cNvSpPr txBox="1"/>
            <p:nvPr/>
          </p:nvSpPr>
          <p:spPr>
            <a:xfrm>
              <a:off x="5452650" y="2488875"/>
              <a:ext cx="2392500" cy="53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262626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Automate triage processes and use structured escalation paths.</a:t>
              </a:r>
              <a:endParaRPr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marR="0" rtl="0" algn="ctr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t/>
              </a:r>
              <a:endParaRPr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8" name="Google Shape;318;p21"/>
            <p:cNvSpPr txBox="1"/>
            <p:nvPr/>
          </p:nvSpPr>
          <p:spPr>
            <a:xfrm>
              <a:off x="5152575" y="2037450"/>
              <a:ext cx="3019200" cy="35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SzPts val="1100"/>
                <a:buNone/>
              </a:pPr>
              <a:r>
                <a:rPr b="1" lang="en-US" sz="1800">
                  <a:solidFill>
                    <a:srgbClr val="262626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Delayed Incident Resolution </a:t>
              </a:r>
              <a:endParaRPr b="1" sz="180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319" name="Google Shape;319;p21"/>
            <p:cNvGrpSpPr/>
            <p:nvPr/>
          </p:nvGrpSpPr>
          <p:grpSpPr>
            <a:xfrm>
              <a:off x="6204214" y="1072818"/>
              <a:ext cx="963300" cy="854100"/>
              <a:chOff x="6204214" y="1072818"/>
              <a:chExt cx="963300" cy="854100"/>
            </a:xfrm>
          </p:grpSpPr>
          <p:sp>
            <p:nvSpPr>
              <p:cNvPr id="320" name="Google Shape;320;p21"/>
              <p:cNvSpPr/>
              <p:nvPr/>
            </p:nvSpPr>
            <p:spPr>
              <a:xfrm>
                <a:off x="6204214" y="1072818"/>
                <a:ext cx="963300" cy="8541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pic>
            <p:nvPicPr>
              <p:cNvPr descr="Books on shelf outline" id="321" name="Google Shape;321;p2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322609" y="1151959"/>
                <a:ext cx="695734" cy="69573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322" name="Google Shape;322;p21"/>
          <p:cNvGrpSpPr/>
          <p:nvPr/>
        </p:nvGrpSpPr>
        <p:grpSpPr>
          <a:xfrm>
            <a:off x="7848844" y="2694000"/>
            <a:ext cx="3019073" cy="2932852"/>
            <a:chOff x="8330499" y="794657"/>
            <a:chExt cx="3019073" cy="2585149"/>
          </a:xfrm>
        </p:grpSpPr>
        <p:sp>
          <p:nvSpPr>
            <p:cNvPr id="323" name="Google Shape;323;p21"/>
            <p:cNvSpPr/>
            <p:nvPr/>
          </p:nvSpPr>
          <p:spPr>
            <a:xfrm>
              <a:off x="8330499" y="794657"/>
              <a:ext cx="3019073" cy="258514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4" name="Google Shape;324;p21"/>
            <p:cNvSpPr/>
            <p:nvPr/>
          </p:nvSpPr>
          <p:spPr>
            <a:xfrm>
              <a:off x="9351855" y="1072820"/>
              <a:ext cx="960600" cy="854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5" name="Google Shape;325;p21"/>
            <p:cNvSpPr txBox="1"/>
            <p:nvPr/>
          </p:nvSpPr>
          <p:spPr>
            <a:xfrm>
              <a:off x="8687311" y="2488882"/>
              <a:ext cx="2305448" cy="5300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rgbClr val="262626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Implement better monitoring tools and fine-tune alert thresholds.</a:t>
              </a:r>
              <a:endParaRPr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marR="0" rtl="0" algn="ctr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t/>
              </a:r>
              <a:endParaRPr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6" name="Google Shape;326;p21"/>
            <p:cNvSpPr txBox="1"/>
            <p:nvPr/>
          </p:nvSpPr>
          <p:spPr>
            <a:xfrm>
              <a:off x="8687311" y="2037454"/>
              <a:ext cx="2305448" cy="3588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SzPts val="1100"/>
                <a:buNone/>
              </a:pPr>
              <a:r>
                <a:rPr b="1" lang="en-US" sz="1800">
                  <a:solidFill>
                    <a:srgbClr val="262626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High Alert Noise</a:t>
              </a:r>
              <a:endParaRPr b="1" sz="1800">
                <a:solidFill>
                  <a:srgbClr val="262626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pic>
          <p:nvPicPr>
            <p:cNvPr descr="Megaphone outline" id="327" name="Google Shape;327;p2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457694" y="1151959"/>
              <a:ext cx="695734" cy="69573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8" name="Google Shape;328;p21"/>
          <p:cNvSpPr/>
          <p:nvPr/>
        </p:nvSpPr>
        <p:spPr>
          <a:xfrm rot="-3858807">
            <a:off x="148225" y="5625235"/>
            <a:ext cx="980050" cy="958825"/>
          </a:xfrm>
          <a:prstGeom prst="ellipse">
            <a:avLst/>
          </a:prstGeom>
          <a:noFill/>
          <a:ln cap="flat" cmpd="sng" w="508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29" name="Google Shape;329;p21"/>
          <p:cNvSpPr/>
          <p:nvPr/>
        </p:nvSpPr>
        <p:spPr>
          <a:xfrm rot="-3860062">
            <a:off x="923003" y="5652950"/>
            <a:ext cx="452994" cy="443049"/>
          </a:xfrm>
          <a:prstGeom prst="ellipse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330" name="Google Shape;330;p21"/>
          <p:cNvGrpSpPr/>
          <p:nvPr/>
        </p:nvGrpSpPr>
        <p:grpSpPr>
          <a:xfrm>
            <a:off x="10335307" y="438206"/>
            <a:ext cx="1663459" cy="1435029"/>
            <a:chOff x="10774932" y="-5361"/>
            <a:chExt cx="1663459" cy="1435029"/>
          </a:xfrm>
        </p:grpSpPr>
        <p:sp>
          <p:nvSpPr>
            <p:cNvPr id="331" name="Google Shape;331;p21"/>
            <p:cNvSpPr/>
            <p:nvPr/>
          </p:nvSpPr>
          <p:spPr>
            <a:xfrm>
              <a:off x="11343503" y="166832"/>
              <a:ext cx="1094888" cy="1262836"/>
            </a:xfrm>
            <a:custGeom>
              <a:rect b="b" l="l" r="r" t="t"/>
              <a:pathLst>
                <a:path extrusionOk="0" h="1132203" w="981629">
                  <a:moveTo>
                    <a:pt x="981630" y="564075"/>
                  </a:moveTo>
                  <a:lnTo>
                    <a:pt x="491877" y="848236"/>
                  </a:lnTo>
                  <a:lnTo>
                    <a:pt x="2316" y="1132204"/>
                  </a:lnTo>
                  <a:lnTo>
                    <a:pt x="1158" y="566006"/>
                  </a:lnTo>
                  <a:lnTo>
                    <a:pt x="0" y="0"/>
                  </a:lnTo>
                  <a:lnTo>
                    <a:pt x="490719" y="28203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2" name="Google Shape;332;p21"/>
            <p:cNvSpPr/>
            <p:nvPr/>
          </p:nvSpPr>
          <p:spPr>
            <a:xfrm>
              <a:off x="11791683" y="-5361"/>
              <a:ext cx="400809" cy="462311"/>
            </a:xfrm>
            <a:custGeom>
              <a:rect b="b" l="l" r="r" t="t"/>
              <a:pathLst>
                <a:path extrusionOk="0" h="552878" w="479327">
                  <a:moveTo>
                    <a:pt x="0" y="277404"/>
                  </a:moveTo>
                  <a:lnTo>
                    <a:pt x="239181" y="138606"/>
                  </a:lnTo>
                  <a:lnTo>
                    <a:pt x="478170" y="0"/>
                  </a:lnTo>
                  <a:lnTo>
                    <a:pt x="478749" y="276439"/>
                  </a:lnTo>
                  <a:lnTo>
                    <a:pt x="479328" y="552878"/>
                  </a:lnTo>
                  <a:lnTo>
                    <a:pt x="239761" y="415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10774932" y="55172"/>
              <a:ext cx="400810" cy="462150"/>
            </a:xfrm>
            <a:custGeom>
              <a:rect b="b" l="l" r="r" t="t"/>
              <a:pathLst>
                <a:path extrusionOk="0" h="552685" w="479328">
                  <a:moveTo>
                    <a:pt x="0" y="277404"/>
                  </a:moveTo>
                  <a:lnTo>
                    <a:pt x="239181" y="138606"/>
                  </a:lnTo>
                  <a:lnTo>
                    <a:pt x="478170" y="0"/>
                  </a:lnTo>
                  <a:lnTo>
                    <a:pt x="478749" y="276439"/>
                  </a:lnTo>
                  <a:lnTo>
                    <a:pt x="479328" y="552685"/>
                  </a:lnTo>
                  <a:lnTo>
                    <a:pt x="239568" y="415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997">
      <a:dk1>
        <a:srgbClr val="000000"/>
      </a:dk1>
      <a:lt1>
        <a:srgbClr val="FFFFFF"/>
      </a:lt1>
      <a:dk2>
        <a:srgbClr val="153153"/>
      </a:dk2>
      <a:lt2>
        <a:srgbClr val="EEECE1"/>
      </a:lt2>
      <a:accent1>
        <a:srgbClr val="224867"/>
      </a:accent1>
      <a:accent2>
        <a:srgbClr val="83C5BE"/>
      </a:accent2>
      <a:accent3>
        <a:srgbClr val="EDF6F9"/>
      </a:accent3>
      <a:accent4>
        <a:srgbClr val="F4DCB1"/>
      </a:accent4>
      <a:accent5>
        <a:srgbClr val="FDBA13"/>
      </a:accent5>
      <a:accent6>
        <a:srgbClr val="A5A5A5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