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27" autoAdjust="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aggesive%20batsman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count%20of%20cities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boundry%20vs%20dot%20count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boundary%20by%20each%20team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dot%20ball%20count%20by%20each%20team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count%20of%20each%20dismissal%20kind.csv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extra%20runs%20by%20bowler.csv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venue%20wise%20runs%20scored.csv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year%20wise%20run%20scored%20in%20eden%20garden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anchor%20batsman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hard%20hitting%20batsman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economical_bowler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Wicket-taking%20bowler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Wicket-taking%20bowler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allrounder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wk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narvashu%20Mishra\Desktop\SQl%20project%20result\wk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10 aggrsive batsman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0.14581590870434746"/>
          <c:y val="0.15145603003468772"/>
          <c:w val="0.68850291721097645"/>
          <c:h val="0.51732495863511274"/>
        </c:manualLayout>
      </c:layout>
      <c:barChart>
        <c:barDir val="col"/>
        <c:grouping val="clustered"/>
        <c:ser>
          <c:idx val="0"/>
          <c:order val="0"/>
          <c:tx>
            <c:strRef>
              <c:f>'aggesive batsman'!$B$1</c:f>
              <c:strCache>
                <c:ptCount val="1"/>
                <c:pt idx="0">
                  <c:v>total_runs</c:v>
                </c:pt>
              </c:strCache>
            </c:strRef>
          </c:tx>
          <c:cat>
            <c:strRef>
              <c:f>'aggesive batsman'!$A$2:$A$11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AB de Villiers</c:v>
                </c:pt>
                <c:pt idx="6">
                  <c:v>RR Pant</c:v>
                </c:pt>
                <c:pt idx="7">
                  <c:v>JC Buttler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'aggesive batsman'!$B$2:$B$11</c:f>
              <c:numCache>
                <c:formatCode>General</c:formatCode>
                <c:ptCount val="10"/>
                <c:pt idx="0">
                  <c:v>1517</c:v>
                </c:pt>
                <c:pt idx="1">
                  <c:v>892</c:v>
                </c:pt>
                <c:pt idx="2">
                  <c:v>1349</c:v>
                </c:pt>
                <c:pt idx="3">
                  <c:v>2728</c:v>
                </c:pt>
                <c:pt idx="4">
                  <c:v>1505</c:v>
                </c:pt>
                <c:pt idx="5">
                  <c:v>4849</c:v>
                </c:pt>
                <c:pt idx="6">
                  <c:v>2079</c:v>
                </c:pt>
                <c:pt idx="7">
                  <c:v>1714</c:v>
                </c:pt>
                <c:pt idx="8">
                  <c:v>3023</c:v>
                </c:pt>
                <c:pt idx="9">
                  <c:v>4772</c:v>
                </c:pt>
              </c:numCache>
            </c:numRef>
          </c:val>
        </c:ser>
        <c:ser>
          <c:idx val="1"/>
          <c:order val="1"/>
          <c:tx>
            <c:strRef>
              <c:f>'aggesive batsman'!$C$1</c:f>
              <c:strCache>
                <c:ptCount val="1"/>
                <c:pt idx="0">
                  <c:v>total_balls</c:v>
                </c:pt>
              </c:strCache>
            </c:strRef>
          </c:tx>
          <c:cat>
            <c:strRef>
              <c:f>'aggesive batsman'!$A$2:$A$11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AB de Villiers</c:v>
                </c:pt>
                <c:pt idx="6">
                  <c:v>RR Pant</c:v>
                </c:pt>
                <c:pt idx="7">
                  <c:v>JC Buttler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'aggesive batsman'!$C$2:$C$11</c:f>
              <c:numCache>
                <c:formatCode>General</c:formatCode>
                <c:ptCount val="10"/>
                <c:pt idx="0">
                  <c:v>882</c:v>
                </c:pt>
                <c:pt idx="1">
                  <c:v>573</c:v>
                </c:pt>
                <c:pt idx="2">
                  <c:v>897</c:v>
                </c:pt>
                <c:pt idx="3">
                  <c:v>1833</c:v>
                </c:pt>
                <c:pt idx="4">
                  <c:v>1013</c:v>
                </c:pt>
                <c:pt idx="5">
                  <c:v>3264</c:v>
                </c:pt>
                <c:pt idx="6">
                  <c:v>1416</c:v>
                </c:pt>
                <c:pt idx="7">
                  <c:v>1184</c:v>
                </c:pt>
                <c:pt idx="8">
                  <c:v>2107</c:v>
                </c:pt>
                <c:pt idx="9">
                  <c:v>3342</c:v>
                </c:pt>
              </c:numCache>
            </c:numRef>
          </c:val>
        </c:ser>
        <c:ser>
          <c:idx val="2"/>
          <c:order val="2"/>
          <c:tx>
            <c:strRef>
              <c:f>'aggesive batsman'!$D$1</c:f>
              <c:strCache>
                <c:ptCount val="1"/>
                <c:pt idx="0">
                  <c:v>strike_rate</c:v>
                </c:pt>
              </c:strCache>
            </c:strRef>
          </c:tx>
          <c:cat>
            <c:strRef>
              <c:f>'aggesive batsman'!$A$2:$A$11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AB de Villiers</c:v>
                </c:pt>
                <c:pt idx="6">
                  <c:v>RR Pant</c:v>
                </c:pt>
                <c:pt idx="7">
                  <c:v>JC Buttler</c:v>
                </c:pt>
                <c:pt idx="8">
                  <c:v>KA Pollard</c:v>
                </c:pt>
                <c:pt idx="9">
                  <c:v>CH Gayle</c:v>
                </c:pt>
              </c:strCache>
            </c:strRef>
          </c:cat>
          <c:val>
            <c:numRef>
              <c:f>'aggesive batsman'!$D$2:$D$11</c:f>
              <c:numCache>
                <c:formatCode>General</c:formatCode>
                <c:ptCount val="10"/>
                <c:pt idx="0">
                  <c:v>171.995464852607</c:v>
                </c:pt>
                <c:pt idx="1">
                  <c:v>155.67190226875999</c:v>
                </c:pt>
                <c:pt idx="2">
                  <c:v>150.39018952062401</c:v>
                </c:pt>
                <c:pt idx="3">
                  <c:v>148.827059465357</c:v>
                </c:pt>
                <c:pt idx="4">
                  <c:v>148.568608094768</c:v>
                </c:pt>
                <c:pt idx="5">
                  <c:v>148.56004901960699</c:v>
                </c:pt>
                <c:pt idx="6">
                  <c:v>146.82203389830499</c:v>
                </c:pt>
                <c:pt idx="7">
                  <c:v>144.763513513513</c:v>
                </c:pt>
                <c:pt idx="8">
                  <c:v>143.47413383958201</c:v>
                </c:pt>
                <c:pt idx="9">
                  <c:v>142.78874925194401</c:v>
                </c:pt>
              </c:numCache>
            </c:numRef>
          </c:val>
        </c:ser>
        <c:axId val="54521216"/>
        <c:axId val="71168000"/>
      </c:barChart>
      <c:catAx>
        <c:axId val="54521216"/>
        <c:scaling>
          <c:orientation val="minMax"/>
        </c:scaling>
        <c:axPos val="b"/>
        <c:tickLblPos val="nextTo"/>
        <c:crossAx val="71168000"/>
        <c:crosses val="autoZero"/>
        <c:auto val="1"/>
        <c:lblAlgn val="ctr"/>
        <c:lblOffset val="100"/>
      </c:catAx>
      <c:valAx>
        <c:axId val="71168000"/>
        <c:scaling>
          <c:orientation val="minMax"/>
        </c:scaling>
        <c:axPos val="l"/>
        <c:majorGridlines/>
        <c:numFmt formatCode="General" sourceLinked="1"/>
        <c:tickLblPos val="nextTo"/>
        <c:crossAx val="545212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count</a:t>
            </a:r>
            <a:r>
              <a:rPr lang="en-US" baseline="0"/>
              <a:t> of cities that hosts IPL match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'count of cities'!$A$1</c:f>
              <c:strCache>
                <c:ptCount val="1"/>
                <c:pt idx="0">
                  <c:v>count</c:v>
                </c:pt>
              </c:strCache>
            </c:strRef>
          </c:tx>
          <c:val>
            <c:numRef>
              <c:f>'count of cities'!$A$2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</c:ser>
        <c:axId val="128379136"/>
        <c:axId val="128180224"/>
      </c:barChart>
      <c:catAx>
        <c:axId val="128379136"/>
        <c:scaling>
          <c:orientation val="minMax"/>
        </c:scaling>
        <c:axPos val="b"/>
        <c:tickLblPos val="nextTo"/>
        <c:crossAx val="128180224"/>
        <c:crosses val="autoZero"/>
        <c:auto val="1"/>
        <c:lblAlgn val="ctr"/>
        <c:lblOffset val="100"/>
      </c:catAx>
      <c:valAx>
        <c:axId val="128180224"/>
        <c:scaling>
          <c:orientation val="minMax"/>
        </c:scaling>
        <c:axPos val="l"/>
        <c:majorGridlines/>
        <c:numFmt formatCode="General" sourceLinked="1"/>
        <c:tickLblPos val="nextTo"/>
        <c:crossAx val="1283791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Boundary</a:t>
            </a:r>
            <a:r>
              <a:rPr lang="en-US" baseline="0"/>
              <a:t> vs Dot ball count</a:t>
            </a:r>
            <a:endParaRPr lang="en-US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'boundry vs dot count'!$B$1</c:f>
              <c:strCache>
                <c:ptCount val="1"/>
                <c:pt idx="0">
                  <c:v>total_count</c:v>
                </c:pt>
              </c:strCache>
            </c:strRef>
          </c:tx>
          <c:dLbls>
            <c:showVal val="1"/>
            <c:showLeaderLines val="1"/>
          </c:dLbls>
          <c:cat>
            <c:strRef>
              <c:f>'boundry vs dot count'!$A$2:$A$3</c:f>
              <c:strCache>
                <c:ptCount val="2"/>
                <c:pt idx="0">
                  <c:v>boundary</c:v>
                </c:pt>
                <c:pt idx="1">
                  <c:v>dot</c:v>
                </c:pt>
              </c:strCache>
            </c:strRef>
          </c:cat>
          <c:val>
            <c:numRef>
              <c:f>'boundry vs dot count'!$B$2:$B$3</c:f>
              <c:numCache>
                <c:formatCode>General</c:formatCode>
                <c:ptCount val="2"/>
                <c:pt idx="0">
                  <c:v>31468</c:v>
                </c:pt>
                <c:pt idx="1">
                  <c:v>67841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total_boundaries by each team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'boundary by each team'!$B$1</c:f>
              <c:strCache>
                <c:ptCount val="1"/>
                <c:pt idx="0">
                  <c:v>total_boundaries</c:v>
                </c:pt>
              </c:strCache>
            </c:strRef>
          </c:tx>
          <c:cat>
            <c:strRef>
              <c:f>'boundary by each team'!$A$2:$A$16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Kings XI Punjab</c:v>
                </c:pt>
                <c:pt idx="3">
                  <c:v>Kolkata Knight Riders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Kochi Tuskers Kerala</c:v>
                </c:pt>
              </c:strCache>
            </c:strRef>
          </c:cat>
          <c:val>
            <c:numRef>
              <c:f>'boundary by each team'!$B$2:$B$16</c:f>
              <c:numCache>
                <c:formatCode>General</c:formatCode>
                <c:ptCount val="15"/>
                <c:pt idx="0">
                  <c:v>4118</c:v>
                </c:pt>
                <c:pt idx="1">
                  <c:v>3800</c:v>
                </c:pt>
                <c:pt idx="2">
                  <c:v>3780</c:v>
                </c:pt>
                <c:pt idx="3">
                  <c:v>3739</c:v>
                </c:pt>
                <c:pt idx="4">
                  <c:v>3496</c:v>
                </c:pt>
                <c:pt idx="5">
                  <c:v>3041</c:v>
                </c:pt>
                <c:pt idx="6">
                  <c:v>3022</c:v>
                </c:pt>
                <c:pt idx="7">
                  <c:v>2306</c:v>
                </c:pt>
                <c:pt idx="8">
                  <c:v>1387</c:v>
                </c:pt>
                <c:pt idx="9">
                  <c:v>733</c:v>
                </c:pt>
                <c:pt idx="10">
                  <c:v>659</c:v>
                </c:pt>
                <c:pt idx="11">
                  <c:v>624</c:v>
                </c:pt>
                <c:pt idx="12">
                  <c:v>290</c:v>
                </c:pt>
                <c:pt idx="13">
                  <c:v>242</c:v>
                </c:pt>
                <c:pt idx="14">
                  <c:v>231</c:v>
                </c:pt>
              </c:numCache>
            </c:numRef>
          </c:val>
        </c:ser>
        <c:axId val="143490432"/>
        <c:axId val="144056320"/>
      </c:barChart>
      <c:catAx>
        <c:axId val="143490432"/>
        <c:scaling>
          <c:orientation val="minMax"/>
        </c:scaling>
        <c:axPos val="b"/>
        <c:tickLblPos val="nextTo"/>
        <c:crossAx val="144056320"/>
        <c:crosses val="autoZero"/>
        <c:auto val="1"/>
        <c:lblAlgn val="ctr"/>
        <c:lblOffset val="100"/>
      </c:catAx>
      <c:valAx>
        <c:axId val="144056320"/>
        <c:scaling>
          <c:orientation val="minMax"/>
        </c:scaling>
        <c:axPos val="l"/>
        <c:majorGridlines/>
        <c:numFmt formatCode="General" sourceLinked="1"/>
        <c:tickLblPos val="nextTo"/>
        <c:crossAx val="1434904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total_dot_balls by each team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'dot ball count by each team'!$B$1</c:f>
              <c:strCache>
                <c:ptCount val="1"/>
                <c:pt idx="0">
                  <c:v>total_dot_balls</c:v>
                </c:pt>
              </c:strCache>
            </c:strRef>
          </c:tx>
          <c:cat>
            <c:strRef>
              <c:f>'dot ball count by each team'!$A$2:$A$16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Kolkata Knight Riders</c:v>
                </c:pt>
                <c:pt idx="3">
                  <c:v>Kings XI Punjab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</c:strCache>
            </c:strRef>
          </c:cat>
          <c:val>
            <c:numRef>
              <c:f>'dot ball count by each team'!$B$2:$B$16</c:f>
              <c:numCache>
                <c:formatCode>General</c:formatCode>
                <c:ptCount val="15"/>
                <c:pt idx="0">
                  <c:v>8714</c:v>
                </c:pt>
                <c:pt idx="1">
                  <c:v>7955</c:v>
                </c:pt>
                <c:pt idx="2">
                  <c:v>7894</c:v>
                </c:pt>
                <c:pt idx="3">
                  <c:v>7679</c:v>
                </c:pt>
                <c:pt idx="4">
                  <c:v>7593</c:v>
                </c:pt>
                <c:pt idx="5">
                  <c:v>6665</c:v>
                </c:pt>
                <c:pt idx="6">
                  <c:v>6520</c:v>
                </c:pt>
                <c:pt idx="7">
                  <c:v>5248</c:v>
                </c:pt>
                <c:pt idx="8">
                  <c:v>3306</c:v>
                </c:pt>
                <c:pt idx="9">
                  <c:v>1900</c:v>
                </c:pt>
                <c:pt idx="10">
                  <c:v>1338</c:v>
                </c:pt>
                <c:pt idx="11">
                  <c:v>1095</c:v>
                </c:pt>
                <c:pt idx="12">
                  <c:v>698</c:v>
                </c:pt>
                <c:pt idx="13">
                  <c:v>626</c:v>
                </c:pt>
                <c:pt idx="14">
                  <c:v>539</c:v>
                </c:pt>
              </c:numCache>
            </c:numRef>
          </c:val>
        </c:ser>
        <c:axId val="144646912"/>
        <c:axId val="145238656"/>
      </c:barChart>
      <c:catAx>
        <c:axId val="144646912"/>
        <c:scaling>
          <c:orientation val="minMax"/>
        </c:scaling>
        <c:axPos val="b"/>
        <c:tickLblPos val="nextTo"/>
        <c:crossAx val="145238656"/>
        <c:crosses val="autoZero"/>
        <c:auto val="1"/>
        <c:lblAlgn val="ctr"/>
        <c:lblOffset val="100"/>
      </c:catAx>
      <c:valAx>
        <c:axId val="145238656"/>
        <c:scaling>
          <c:orientation val="minMax"/>
        </c:scaling>
        <c:axPos val="l"/>
        <c:majorGridlines/>
        <c:numFmt formatCode="General" sourceLinked="1"/>
        <c:tickLblPos val="nextTo"/>
        <c:crossAx val="1446469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Count</a:t>
            </a:r>
            <a:r>
              <a:rPr lang="en-US" baseline="0"/>
              <a:t> of each dismissal kind</a:t>
            </a:r>
            <a:endParaRPr lang="en-US"/>
          </a:p>
        </c:rich>
      </c:tx>
      <c:layout/>
    </c:title>
    <c:plotArea>
      <c:layout>
        <c:manualLayout>
          <c:layoutTarget val="inner"/>
          <c:xMode val="edge"/>
          <c:yMode val="edge"/>
          <c:x val="6.5112016324956223E-2"/>
          <c:y val="0.10634103760990117"/>
          <c:w val="0.77096404756053682"/>
          <c:h val="0.76978367213736743"/>
        </c:manualLayout>
      </c:layout>
      <c:barChart>
        <c:barDir val="col"/>
        <c:grouping val="clustered"/>
        <c:ser>
          <c:idx val="0"/>
          <c:order val="0"/>
          <c:tx>
            <c:strRef>
              <c:f>'count of each dismissal kind'!$B$1</c:f>
              <c:strCache>
                <c:ptCount val="1"/>
                <c:pt idx="0">
                  <c:v>total_dismissals</c:v>
                </c:pt>
              </c:strCache>
            </c:strRef>
          </c:tx>
          <c:cat>
            <c:strRef>
              <c:f>'count of each dismissal kind'!$A$2:$A$10</c:f>
              <c:strCache>
                <c:ptCount val="9"/>
                <c:pt idx="0">
                  <c:v>caught</c:v>
                </c:pt>
                <c:pt idx="1">
                  <c:v>bowled</c:v>
                </c:pt>
                <c:pt idx="2">
                  <c:v>run out</c:v>
                </c:pt>
                <c:pt idx="3">
                  <c:v>lbw</c:v>
                </c:pt>
                <c:pt idx="4">
                  <c:v>stumped</c:v>
                </c:pt>
                <c:pt idx="5">
                  <c:v>caught and bowled</c:v>
                </c:pt>
                <c:pt idx="6">
                  <c:v>hit wicket</c:v>
                </c:pt>
                <c:pt idx="7">
                  <c:v>retired hurt</c:v>
                </c:pt>
                <c:pt idx="8">
                  <c:v>obstructing the field</c:v>
                </c:pt>
              </c:strCache>
            </c:strRef>
          </c:cat>
          <c:val>
            <c:numRef>
              <c:f>'count of each dismissal kind'!$B$2:$B$10</c:f>
              <c:numCache>
                <c:formatCode>General</c:formatCode>
                <c:ptCount val="9"/>
                <c:pt idx="0">
                  <c:v>5743</c:v>
                </c:pt>
                <c:pt idx="1">
                  <c:v>1700</c:v>
                </c:pt>
                <c:pt idx="2">
                  <c:v>893</c:v>
                </c:pt>
                <c:pt idx="3">
                  <c:v>571</c:v>
                </c:pt>
                <c:pt idx="4">
                  <c:v>294</c:v>
                </c:pt>
                <c:pt idx="5">
                  <c:v>269</c:v>
                </c:pt>
                <c:pt idx="6">
                  <c:v>12</c:v>
                </c:pt>
                <c:pt idx="7">
                  <c:v>11</c:v>
                </c:pt>
                <c:pt idx="8">
                  <c:v>2</c:v>
                </c:pt>
              </c:numCache>
            </c:numRef>
          </c:val>
        </c:ser>
        <c:axId val="144688256"/>
        <c:axId val="145228928"/>
      </c:barChart>
      <c:catAx>
        <c:axId val="144688256"/>
        <c:scaling>
          <c:orientation val="minMax"/>
        </c:scaling>
        <c:axPos val="b"/>
        <c:tickLblPos val="nextTo"/>
        <c:crossAx val="145228928"/>
        <c:crosses val="autoZero"/>
        <c:auto val="1"/>
        <c:lblAlgn val="ctr"/>
        <c:lblOffset val="100"/>
      </c:catAx>
      <c:valAx>
        <c:axId val="145228928"/>
        <c:scaling>
          <c:orientation val="minMax"/>
        </c:scaling>
        <c:axPos val="l"/>
        <c:majorGridlines/>
        <c:numFmt formatCode="General" sourceLinked="1"/>
        <c:tickLblPos val="nextTo"/>
        <c:crossAx val="1446882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5 bowler conceded most extra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'extra runs by bowler'!$B$1</c:f>
              <c:strCache>
                <c:ptCount val="1"/>
                <c:pt idx="0">
                  <c:v>total_extra_runs</c:v>
                </c:pt>
              </c:strCache>
            </c:strRef>
          </c:tx>
          <c:cat>
            <c:strRef>
              <c:f>'extra runs by bowler'!$A$2:$A$6</c:f>
              <c:strCache>
                <c:ptCount val="5"/>
                <c:pt idx="0">
                  <c:v>SL Malinga</c:v>
                </c:pt>
                <c:pt idx="1">
                  <c:v>P Kumar</c:v>
                </c:pt>
                <c:pt idx="2">
                  <c:v>UT Yadav</c:v>
                </c:pt>
                <c:pt idx="3">
                  <c:v>DJ Bravo</c:v>
                </c:pt>
                <c:pt idx="4">
                  <c:v>B Kumar</c:v>
                </c:pt>
              </c:strCache>
            </c:strRef>
          </c:cat>
          <c:val>
            <c:numRef>
              <c:f>'extra runs by bowler'!$B$2:$B$6</c:f>
              <c:numCache>
                <c:formatCode>General</c:formatCode>
                <c:ptCount val="5"/>
                <c:pt idx="0">
                  <c:v>293</c:v>
                </c:pt>
                <c:pt idx="1">
                  <c:v>236</c:v>
                </c:pt>
                <c:pt idx="2">
                  <c:v>226</c:v>
                </c:pt>
                <c:pt idx="3">
                  <c:v>210</c:v>
                </c:pt>
                <c:pt idx="4">
                  <c:v>201</c:v>
                </c:pt>
              </c:numCache>
            </c:numRef>
          </c:val>
        </c:ser>
        <c:axId val="156125824"/>
        <c:axId val="156146304"/>
      </c:barChart>
      <c:catAx>
        <c:axId val="156125824"/>
        <c:scaling>
          <c:orientation val="minMax"/>
        </c:scaling>
        <c:axPos val="b"/>
        <c:tickLblPos val="nextTo"/>
        <c:crossAx val="156146304"/>
        <c:crosses val="autoZero"/>
        <c:auto val="1"/>
        <c:lblAlgn val="ctr"/>
        <c:lblOffset val="100"/>
      </c:catAx>
      <c:valAx>
        <c:axId val="156146304"/>
        <c:scaling>
          <c:orientation val="minMax"/>
        </c:scaling>
        <c:axPos val="l"/>
        <c:majorGridlines/>
        <c:numFmt formatCode="General" sourceLinked="1"/>
        <c:tickLblPos val="nextTo"/>
        <c:crossAx val="1561258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total_runs_scored in each venue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'venue wise runs scored'!$B$1</c:f>
              <c:strCache>
                <c:ptCount val="1"/>
                <c:pt idx="0">
                  <c:v>total_runs_scored</c:v>
                </c:pt>
              </c:strCache>
            </c:strRef>
          </c:tx>
          <c:cat>
            <c:strRef>
              <c:f>'venue wise runs scored'!$A$2:$A$37</c:f>
              <c:strCache>
                <c:ptCount val="36"/>
                <c:pt idx="0">
                  <c:v>Eden Gardens</c:v>
                </c:pt>
                <c:pt idx="1">
                  <c:v>Wankhede Stadium</c:v>
                </c:pt>
                <c:pt idx="2">
                  <c:v>Feroz Shah Kotla</c:v>
                </c:pt>
                <c:pt idx="3">
                  <c:v>M Chinnaswamy Stadium</c:v>
                </c:pt>
                <c:pt idx="4">
                  <c:v>Rajiv Gandhi International Stadium, Uppal</c:v>
                </c:pt>
                <c:pt idx="5">
                  <c:v>MA Chidambaram Stadium, Chepauk</c:v>
                </c:pt>
                <c:pt idx="6">
                  <c:v>Sawai Mansingh Stadium</c:v>
                </c:pt>
                <c:pt idx="7">
                  <c:v>Punjab Cricket Association Stadium, Mohali</c:v>
                </c:pt>
                <c:pt idx="8">
                  <c:v>Dubai International Cricket Stadium</c:v>
                </c:pt>
                <c:pt idx="9">
                  <c:v>Sheikh Zayed Stadium</c:v>
                </c:pt>
                <c:pt idx="10">
                  <c:v>Punjab Cricket Association IS Bindra Stadium, Mohali</c:v>
                </c:pt>
                <c:pt idx="11">
                  <c:v>Maharashtra Cricket Association Stadium</c:v>
                </c:pt>
                <c:pt idx="12">
                  <c:v>Sharjah Cricket Stadium</c:v>
                </c:pt>
                <c:pt idx="13">
                  <c:v>M.Chinnaswamy Stadium</c:v>
                </c:pt>
                <c:pt idx="14">
                  <c:v>Dr DY Patil Sports Academy</c:v>
                </c:pt>
                <c:pt idx="15">
                  <c:v>Subrata Roy Sahara Stadium</c:v>
                </c:pt>
                <c:pt idx="16">
                  <c:v>Kingsmead</c:v>
                </c:pt>
                <c:pt idx="17">
                  <c:v>Brabourne Stadium</c:v>
                </c:pt>
                <c:pt idx="18">
                  <c:v>Dr. Y.S. Rajasekhara Reddy ACA-VDCA Cricket Stadium</c:v>
                </c:pt>
                <c:pt idx="19">
                  <c:v>Sardar Patel Stadium, Motera</c:v>
                </c:pt>
                <c:pt idx="20">
                  <c:v>SuperSport Park</c:v>
                </c:pt>
                <c:pt idx="21">
                  <c:v>Saurashtra Cricket Association Stadium</c:v>
                </c:pt>
                <c:pt idx="22">
                  <c:v>Himachal Pradesh Cricket Association Stadium</c:v>
                </c:pt>
                <c:pt idx="23">
                  <c:v>Holkar Cricket Stadium</c:v>
                </c:pt>
                <c:pt idx="24">
                  <c:v>New Wanderers Stadium</c:v>
                </c:pt>
                <c:pt idx="25">
                  <c:v>Barabati Stadium</c:v>
                </c:pt>
                <c:pt idx="26">
                  <c:v>JSCA International Stadium Complex</c:v>
                </c:pt>
                <c:pt idx="27">
                  <c:v>St George's Park</c:v>
                </c:pt>
                <c:pt idx="28">
                  <c:v>Newlands</c:v>
                </c:pt>
                <c:pt idx="29">
                  <c:v>Shaheed Veer Narayan Singh International Stadium</c:v>
                </c:pt>
                <c:pt idx="30">
                  <c:v>Nehru Stadium</c:v>
                </c:pt>
                <c:pt idx="31">
                  <c:v>Green Park</c:v>
                </c:pt>
                <c:pt idx="32">
                  <c:v>De Beers Diamond Oval</c:v>
                </c:pt>
                <c:pt idx="33">
                  <c:v>Vidarbha Cricket Association Stadium, Jamtha</c:v>
                </c:pt>
                <c:pt idx="34">
                  <c:v>Buffalo Park</c:v>
                </c:pt>
                <c:pt idx="35">
                  <c:v>OUTsurance Oval</c:v>
                </c:pt>
              </c:strCache>
            </c:strRef>
          </c:cat>
          <c:val>
            <c:numRef>
              <c:f>'venue wise runs scored'!$B$2:$B$37</c:f>
              <c:numCache>
                <c:formatCode>General</c:formatCode>
                <c:ptCount val="36"/>
                <c:pt idx="0">
                  <c:v>23658</c:v>
                </c:pt>
                <c:pt idx="1">
                  <c:v>23390</c:v>
                </c:pt>
                <c:pt idx="2">
                  <c:v>22947</c:v>
                </c:pt>
                <c:pt idx="3">
                  <c:v>20237</c:v>
                </c:pt>
                <c:pt idx="4">
                  <c:v>19484</c:v>
                </c:pt>
                <c:pt idx="5">
                  <c:v>17821</c:v>
                </c:pt>
                <c:pt idx="6">
                  <c:v>14264</c:v>
                </c:pt>
                <c:pt idx="7">
                  <c:v>10987</c:v>
                </c:pt>
                <c:pt idx="8">
                  <c:v>10402</c:v>
                </c:pt>
                <c:pt idx="9">
                  <c:v>8830</c:v>
                </c:pt>
                <c:pt idx="10">
                  <c:v>7021</c:v>
                </c:pt>
                <c:pt idx="11">
                  <c:v>6780</c:v>
                </c:pt>
                <c:pt idx="12">
                  <c:v>5924</c:v>
                </c:pt>
                <c:pt idx="13">
                  <c:v>5127</c:v>
                </c:pt>
                <c:pt idx="14">
                  <c:v>4810</c:v>
                </c:pt>
                <c:pt idx="15">
                  <c:v>4755</c:v>
                </c:pt>
                <c:pt idx="16">
                  <c:v>4353</c:v>
                </c:pt>
                <c:pt idx="17">
                  <c:v>3842</c:v>
                </c:pt>
                <c:pt idx="18">
                  <c:v>3746</c:v>
                </c:pt>
                <c:pt idx="19">
                  <c:v>3746</c:v>
                </c:pt>
                <c:pt idx="20">
                  <c:v>3653</c:v>
                </c:pt>
                <c:pt idx="21">
                  <c:v>3316</c:v>
                </c:pt>
                <c:pt idx="22">
                  <c:v>2897</c:v>
                </c:pt>
                <c:pt idx="23">
                  <c:v>2872</c:v>
                </c:pt>
                <c:pt idx="24">
                  <c:v>2292</c:v>
                </c:pt>
                <c:pt idx="25">
                  <c:v>2278</c:v>
                </c:pt>
                <c:pt idx="26">
                  <c:v>2056</c:v>
                </c:pt>
                <c:pt idx="27">
                  <c:v>2033</c:v>
                </c:pt>
                <c:pt idx="28">
                  <c:v>1764</c:v>
                </c:pt>
                <c:pt idx="29">
                  <c:v>1741</c:v>
                </c:pt>
                <c:pt idx="30">
                  <c:v>1363</c:v>
                </c:pt>
                <c:pt idx="31">
                  <c:v>1298</c:v>
                </c:pt>
                <c:pt idx="32">
                  <c:v>897</c:v>
                </c:pt>
                <c:pt idx="33">
                  <c:v>882</c:v>
                </c:pt>
                <c:pt idx="34">
                  <c:v>799</c:v>
                </c:pt>
                <c:pt idx="35">
                  <c:v>529</c:v>
                </c:pt>
              </c:numCache>
            </c:numRef>
          </c:val>
        </c:ser>
        <c:axId val="156291456"/>
        <c:axId val="156293376"/>
      </c:barChart>
      <c:catAx>
        <c:axId val="156291456"/>
        <c:scaling>
          <c:orientation val="minMax"/>
        </c:scaling>
        <c:axPos val="b"/>
        <c:tickLblPos val="nextTo"/>
        <c:crossAx val="156293376"/>
        <c:crosses val="autoZero"/>
        <c:auto val="1"/>
        <c:lblAlgn val="ctr"/>
        <c:lblOffset val="100"/>
      </c:catAx>
      <c:valAx>
        <c:axId val="156293376"/>
        <c:scaling>
          <c:orientation val="minMax"/>
        </c:scaling>
        <c:axPos val="l"/>
        <c:majorGridlines/>
        <c:numFmt formatCode="General" sourceLinked="1"/>
        <c:tickLblPos val="nextTo"/>
        <c:crossAx val="1562914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Year</a:t>
            </a:r>
            <a:r>
              <a:rPr lang="en-US" baseline="0"/>
              <a:t> wise run scored at Eden Garden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'year wise run scored in eden ga'!$B$1</c:f>
              <c:strCache>
                <c:ptCount val="1"/>
                <c:pt idx="0">
                  <c:v>total_runs_scored</c:v>
                </c:pt>
              </c:strCache>
            </c:strRef>
          </c:tx>
          <c:cat>
            <c:numRef>
              <c:f>'year wise run scored in eden ga'!$A$2:$A$12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2015</c:v>
                </c:pt>
                <c:pt idx="3">
                  <c:v>2013</c:v>
                </c:pt>
                <c:pt idx="4">
                  <c:v>2017</c:v>
                </c:pt>
                <c:pt idx="5">
                  <c:v>2010</c:v>
                </c:pt>
                <c:pt idx="6">
                  <c:v>2016</c:v>
                </c:pt>
                <c:pt idx="7">
                  <c:v>2012</c:v>
                </c:pt>
                <c:pt idx="8">
                  <c:v>2011</c:v>
                </c:pt>
                <c:pt idx="9">
                  <c:v>2008</c:v>
                </c:pt>
                <c:pt idx="10">
                  <c:v>2014</c:v>
                </c:pt>
              </c:numCache>
            </c:numRef>
          </c:cat>
          <c:val>
            <c:numRef>
              <c:f>'year wise run scored in eden ga'!$B$2:$B$12</c:f>
              <c:numCache>
                <c:formatCode>General</c:formatCode>
                <c:ptCount val="11"/>
                <c:pt idx="0">
                  <c:v>2885</c:v>
                </c:pt>
                <c:pt idx="1">
                  <c:v>2651</c:v>
                </c:pt>
                <c:pt idx="2">
                  <c:v>2386</c:v>
                </c:pt>
                <c:pt idx="3">
                  <c:v>2304</c:v>
                </c:pt>
                <c:pt idx="4">
                  <c:v>2194</c:v>
                </c:pt>
                <c:pt idx="5">
                  <c:v>2167</c:v>
                </c:pt>
                <c:pt idx="6">
                  <c:v>2073</c:v>
                </c:pt>
                <c:pt idx="7">
                  <c:v>2012</c:v>
                </c:pt>
                <c:pt idx="8">
                  <c:v>1854</c:v>
                </c:pt>
                <c:pt idx="9">
                  <c:v>1843</c:v>
                </c:pt>
                <c:pt idx="10">
                  <c:v>1289</c:v>
                </c:pt>
              </c:numCache>
            </c:numRef>
          </c:val>
        </c:ser>
        <c:axId val="156950912"/>
        <c:axId val="156953216"/>
      </c:barChart>
      <c:catAx>
        <c:axId val="156950912"/>
        <c:scaling>
          <c:orientation val="minMax"/>
        </c:scaling>
        <c:axPos val="b"/>
        <c:numFmt formatCode="General" sourceLinked="1"/>
        <c:tickLblPos val="nextTo"/>
        <c:crossAx val="156953216"/>
        <c:crosses val="autoZero"/>
        <c:auto val="1"/>
        <c:lblAlgn val="ctr"/>
        <c:lblOffset val="100"/>
      </c:catAx>
      <c:valAx>
        <c:axId val="156953216"/>
        <c:scaling>
          <c:orientation val="minMax"/>
        </c:scaling>
        <c:axPos val="l"/>
        <c:majorGridlines/>
        <c:numFmt formatCode="General" sourceLinked="1"/>
        <c:tickLblPos val="nextTo"/>
        <c:crossAx val="1569509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10 Anchor Batsman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'anchor batsman'!$B$1</c:f>
              <c:strCache>
                <c:ptCount val="1"/>
                <c:pt idx="0">
                  <c:v>dismissal</c:v>
                </c:pt>
              </c:strCache>
            </c:strRef>
          </c:tx>
          <c:cat>
            <c:strRef>
              <c:f>'anchor batsman'!$A$2:$A$11</c:f>
              <c:strCache>
                <c:ptCount val="10"/>
                <c:pt idx="0">
                  <c:v>Iqbal Abdulla</c:v>
                </c:pt>
                <c:pt idx="1">
                  <c:v>RD Gaikwad</c:v>
                </c:pt>
                <c:pt idx="2">
                  <c:v>MN van Wyk</c:v>
                </c:pt>
                <c:pt idx="3">
                  <c:v>PD Collingwood</c:v>
                </c:pt>
                <c:pt idx="4">
                  <c:v>LH Ferguson</c:v>
                </c:pt>
                <c:pt idx="5">
                  <c:v>HM Amla</c:v>
                </c:pt>
                <c:pt idx="6">
                  <c:v>AB de Villiers</c:v>
                </c:pt>
                <c:pt idx="7">
                  <c:v>KL Rahul</c:v>
                </c:pt>
                <c:pt idx="8">
                  <c:v>DA Warner</c:v>
                </c:pt>
                <c:pt idx="9">
                  <c:v>CH Gayle</c:v>
                </c:pt>
              </c:strCache>
            </c:strRef>
          </c:cat>
          <c:val>
            <c:numRef>
              <c:f>'anchor batsman'!$B$2:$B$11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13</c:v>
                </c:pt>
                <c:pt idx="6">
                  <c:v>114</c:v>
                </c:pt>
                <c:pt idx="7">
                  <c:v>62</c:v>
                </c:pt>
                <c:pt idx="8">
                  <c:v>126</c:v>
                </c:pt>
                <c:pt idx="9">
                  <c:v>116</c:v>
                </c:pt>
              </c:numCache>
            </c:numRef>
          </c:val>
        </c:ser>
        <c:ser>
          <c:idx val="1"/>
          <c:order val="1"/>
          <c:tx>
            <c:strRef>
              <c:f>'anchor batsman'!$C$1</c:f>
              <c:strCache>
                <c:ptCount val="1"/>
                <c:pt idx="0">
                  <c:v>total_runs</c:v>
                </c:pt>
              </c:strCache>
            </c:strRef>
          </c:tx>
          <c:cat>
            <c:strRef>
              <c:f>'anchor batsman'!$A$2:$A$11</c:f>
              <c:strCache>
                <c:ptCount val="10"/>
                <c:pt idx="0">
                  <c:v>Iqbal Abdulla</c:v>
                </c:pt>
                <c:pt idx="1">
                  <c:v>RD Gaikwad</c:v>
                </c:pt>
                <c:pt idx="2">
                  <c:v>MN van Wyk</c:v>
                </c:pt>
                <c:pt idx="3">
                  <c:v>PD Collingwood</c:v>
                </c:pt>
                <c:pt idx="4">
                  <c:v>LH Ferguson</c:v>
                </c:pt>
                <c:pt idx="5">
                  <c:v>HM Amla</c:v>
                </c:pt>
                <c:pt idx="6">
                  <c:v>AB de Villiers</c:v>
                </c:pt>
                <c:pt idx="7">
                  <c:v>KL Rahul</c:v>
                </c:pt>
                <c:pt idx="8">
                  <c:v>DA Warner</c:v>
                </c:pt>
                <c:pt idx="9">
                  <c:v>CH Gayle</c:v>
                </c:pt>
              </c:strCache>
            </c:strRef>
          </c:cat>
          <c:val>
            <c:numRef>
              <c:f>'anchor batsman'!$C$2:$C$11</c:f>
              <c:numCache>
                <c:formatCode>General</c:formatCode>
                <c:ptCount val="10"/>
                <c:pt idx="0">
                  <c:v>88</c:v>
                </c:pt>
                <c:pt idx="1">
                  <c:v>204</c:v>
                </c:pt>
                <c:pt idx="2">
                  <c:v>167</c:v>
                </c:pt>
                <c:pt idx="3">
                  <c:v>203</c:v>
                </c:pt>
                <c:pt idx="4">
                  <c:v>44</c:v>
                </c:pt>
                <c:pt idx="5">
                  <c:v>577</c:v>
                </c:pt>
                <c:pt idx="6">
                  <c:v>4849</c:v>
                </c:pt>
                <c:pt idx="7">
                  <c:v>2647</c:v>
                </c:pt>
                <c:pt idx="8">
                  <c:v>5254</c:v>
                </c:pt>
                <c:pt idx="9">
                  <c:v>4772</c:v>
                </c:pt>
              </c:numCache>
            </c:numRef>
          </c:val>
        </c:ser>
        <c:ser>
          <c:idx val="2"/>
          <c:order val="2"/>
          <c:tx>
            <c:strRef>
              <c:f>'anchor batsman'!$D$1</c:f>
              <c:strCache>
                <c:ptCount val="1"/>
                <c:pt idx="0">
                  <c:v>match_played</c:v>
                </c:pt>
              </c:strCache>
            </c:strRef>
          </c:tx>
          <c:cat>
            <c:strRef>
              <c:f>'anchor batsman'!$A$2:$A$11</c:f>
              <c:strCache>
                <c:ptCount val="10"/>
                <c:pt idx="0">
                  <c:v>Iqbal Abdulla</c:v>
                </c:pt>
                <c:pt idx="1">
                  <c:v>RD Gaikwad</c:v>
                </c:pt>
                <c:pt idx="2">
                  <c:v>MN van Wyk</c:v>
                </c:pt>
                <c:pt idx="3">
                  <c:v>PD Collingwood</c:v>
                </c:pt>
                <c:pt idx="4">
                  <c:v>LH Ferguson</c:v>
                </c:pt>
                <c:pt idx="5">
                  <c:v>HM Amla</c:v>
                </c:pt>
                <c:pt idx="6">
                  <c:v>AB de Villiers</c:v>
                </c:pt>
                <c:pt idx="7">
                  <c:v>KL Rahul</c:v>
                </c:pt>
                <c:pt idx="8">
                  <c:v>DA Warner</c:v>
                </c:pt>
                <c:pt idx="9">
                  <c:v>CH Gayle</c:v>
                </c:pt>
              </c:strCache>
            </c:strRef>
          </c:cat>
          <c:val>
            <c:numRef>
              <c:f>'anchor batsman'!$D$2:$D$11</c:f>
              <c:numCache>
                <c:formatCode>General</c:formatCode>
                <c:ptCount val="10"/>
                <c:pt idx="0">
                  <c:v>86</c:v>
                </c:pt>
                <c:pt idx="1">
                  <c:v>173</c:v>
                </c:pt>
                <c:pt idx="2">
                  <c:v>135</c:v>
                </c:pt>
                <c:pt idx="3">
                  <c:v>159</c:v>
                </c:pt>
                <c:pt idx="4">
                  <c:v>30</c:v>
                </c:pt>
                <c:pt idx="5">
                  <c:v>418</c:v>
                </c:pt>
                <c:pt idx="6">
                  <c:v>3264</c:v>
                </c:pt>
                <c:pt idx="7">
                  <c:v>1990</c:v>
                </c:pt>
                <c:pt idx="8">
                  <c:v>3819</c:v>
                </c:pt>
                <c:pt idx="9">
                  <c:v>3342</c:v>
                </c:pt>
              </c:numCache>
            </c:numRef>
          </c:val>
        </c:ser>
        <c:ser>
          <c:idx val="3"/>
          <c:order val="3"/>
          <c:tx>
            <c:strRef>
              <c:f>'anchor batsman'!$E$1</c:f>
              <c:strCache>
                <c:ptCount val="1"/>
                <c:pt idx="0">
                  <c:v>average</c:v>
                </c:pt>
              </c:strCache>
            </c:strRef>
          </c:tx>
          <c:cat>
            <c:strRef>
              <c:f>'anchor batsman'!$A$2:$A$11</c:f>
              <c:strCache>
                <c:ptCount val="10"/>
                <c:pt idx="0">
                  <c:v>Iqbal Abdulla</c:v>
                </c:pt>
                <c:pt idx="1">
                  <c:v>RD Gaikwad</c:v>
                </c:pt>
                <c:pt idx="2">
                  <c:v>MN van Wyk</c:v>
                </c:pt>
                <c:pt idx="3">
                  <c:v>PD Collingwood</c:v>
                </c:pt>
                <c:pt idx="4">
                  <c:v>LH Ferguson</c:v>
                </c:pt>
                <c:pt idx="5">
                  <c:v>HM Amla</c:v>
                </c:pt>
                <c:pt idx="6">
                  <c:v>AB de Villiers</c:v>
                </c:pt>
                <c:pt idx="7">
                  <c:v>KL Rahul</c:v>
                </c:pt>
                <c:pt idx="8">
                  <c:v>DA Warner</c:v>
                </c:pt>
                <c:pt idx="9">
                  <c:v>CH Gayle</c:v>
                </c:pt>
              </c:strCache>
            </c:strRef>
          </c:cat>
          <c:val>
            <c:numRef>
              <c:f>'anchor batsman'!$E$2:$E$11</c:f>
              <c:numCache>
                <c:formatCode>General</c:formatCode>
                <c:ptCount val="10"/>
                <c:pt idx="0">
                  <c:v>88</c:v>
                </c:pt>
                <c:pt idx="1">
                  <c:v>68</c:v>
                </c:pt>
                <c:pt idx="2">
                  <c:v>55</c:v>
                </c:pt>
                <c:pt idx="3">
                  <c:v>50</c:v>
                </c:pt>
                <c:pt idx="4">
                  <c:v>44</c:v>
                </c:pt>
                <c:pt idx="5">
                  <c:v>44</c:v>
                </c:pt>
                <c:pt idx="6">
                  <c:v>42</c:v>
                </c:pt>
                <c:pt idx="7">
                  <c:v>42</c:v>
                </c:pt>
                <c:pt idx="8">
                  <c:v>41</c:v>
                </c:pt>
                <c:pt idx="9">
                  <c:v>41</c:v>
                </c:pt>
              </c:numCache>
            </c:numRef>
          </c:val>
        </c:ser>
        <c:axId val="70830336"/>
        <c:axId val="71149056"/>
      </c:barChart>
      <c:catAx>
        <c:axId val="70830336"/>
        <c:scaling>
          <c:orientation val="minMax"/>
        </c:scaling>
        <c:axPos val="b"/>
        <c:tickLblPos val="nextTo"/>
        <c:crossAx val="71149056"/>
        <c:crosses val="autoZero"/>
        <c:auto val="1"/>
        <c:lblAlgn val="ctr"/>
        <c:lblOffset val="100"/>
      </c:catAx>
      <c:valAx>
        <c:axId val="71149056"/>
        <c:scaling>
          <c:orientation val="minMax"/>
        </c:scaling>
        <c:axPos val="l"/>
        <c:majorGridlines/>
        <c:numFmt formatCode="General" sourceLinked="1"/>
        <c:tickLblPos val="nextTo"/>
        <c:crossAx val="708303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10 Hard-Hitting Batsman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'hard hitting batsman'!$B$1</c:f>
              <c:strCache>
                <c:ptCount val="1"/>
                <c:pt idx="0">
                  <c:v>boundary_count</c:v>
                </c:pt>
              </c:strCache>
            </c:strRef>
          </c:tx>
          <c:cat>
            <c:strRef>
              <c:f>'hard hitting batsman'!$A$2:$A$11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 Dhawan</c:v>
                </c:pt>
                <c:pt idx="4">
                  <c:v>SK Raina</c:v>
                </c:pt>
                <c:pt idx="5">
                  <c:v>RG Sharma</c:v>
                </c:pt>
                <c:pt idx="6">
                  <c:v>AB de Villiers</c:v>
                </c:pt>
                <c:pt idx="7">
                  <c:v>RV Uthappa</c:v>
                </c:pt>
                <c:pt idx="8">
                  <c:v>SR Watson</c:v>
                </c:pt>
                <c:pt idx="9">
                  <c:v>G Gambhir</c:v>
                </c:pt>
              </c:strCache>
            </c:strRef>
          </c:cat>
          <c:val>
            <c:numRef>
              <c:f>'hard hitting batsman'!$B$2:$B$11</c:f>
              <c:numCache>
                <c:formatCode>General</c:formatCode>
                <c:ptCount val="10"/>
                <c:pt idx="0">
                  <c:v>733</c:v>
                </c:pt>
                <c:pt idx="1">
                  <c:v>706</c:v>
                </c:pt>
                <c:pt idx="2">
                  <c:v>705</c:v>
                </c:pt>
                <c:pt idx="3">
                  <c:v>700</c:v>
                </c:pt>
                <c:pt idx="4">
                  <c:v>687</c:v>
                </c:pt>
                <c:pt idx="5">
                  <c:v>672</c:v>
                </c:pt>
                <c:pt idx="6">
                  <c:v>625</c:v>
                </c:pt>
                <c:pt idx="7">
                  <c:v>617</c:v>
                </c:pt>
                <c:pt idx="8">
                  <c:v>566</c:v>
                </c:pt>
                <c:pt idx="9">
                  <c:v>551</c:v>
                </c:pt>
              </c:numCache>
            </c:numRef>
          </c:val>
        </c:ser>
        <c:ser>
          <c:idx val="1"/>
          <c:order val="1"/>
          <c:tx>
            <c:strRef>
              <c:f>'hard hitting batsman'!$C$1</c:f>
              <c:strCache>
                <c:ptCount val="1"/>
                <c:pt idx="0">
                  <c:v>total_runs</c:v>
                </c:pt>
              </c:strCache>
            </c:strRef>
          </c:tx>
          <c:cat>
            <c:strRef>
              <c:f>'hard hitting batsman'!$A$2:$A$11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 Dhawan</c:v>
                </c:pt>
                <c:pt idx="4">
                  <c:v>SK Raina</c:v>
                </c:pt>
                <c:pt idx="5">
                  <c:v>RG Sharma</c:v>
                </c:pt>
                <c:pt idx="6">
                  <c:v>AB de Villiers</c:v>
                </c:pt>
                <c:pt idx="7">
                  <c:v>RV Uthappa</c:v>
                </c:pt>
                <c:pt idx="8">
                  <c:v>SR Watson</c:v>
                </c:pt>
                <c:pt idx="9">
                  <c:v>G Gambhir</c:v>
                </c:pt>
              </c:strCache>
            </c:strRef>
          </c:cat>
          <c:val>
            <c:numRef>
              <c:f>'hard hitting batsman'!$C$2:$C$11</c:f>
              <c:numCache>
                <c:formatCode>General</c:formatCode>
                <c:ptCount val="10"/>
                <c:pt idx="0">
                  <c:v>4772</c:v>
                </c:pt>
                <c:pt idx="1">
                  <c:v>5878</c:v>
                </c:pt>
                <c:pt idx="2">
                  <c:v>5254</c:v>
                </c:pt>
                <c:pt idx="3">
                  <c:v>5197</c:v>
                </c:pt>
                <c:pt idx="4">
                  <c:v>5368</c:v>
                </c:pt>
                <c:pt idx="5">
                  <c:v>5230</c:v>
                </c:pt>
                <c:pt idx="6">
                  <c:v>4849</c:v>
                </c:pt>
                <c:pt idx="7">
                  <c:v>4607</c:v>
                </c:pt>
                <c:pt idx="8">
                  <c:v>3874</c:v>
                </c:pt>
                <c:pt idx="9">
                  <c:v>4217</c:v>
                </c:pt>
              </c:numCache>
            </c:numRef>
          </c:val>
        </c:ser>
        <c:ser>
          <c:idx val="2"/>
          <c:order val="2"/>
          <c:tx>
            <c:strRef>
              <c:f>'hard hitting batsman'!$D$1</c:f>
              <c:strCache>
                <c:ptCount val="1"/>
                <c:pt idx="0">
                  <c:v>boundry_runs</c:v>
                </c:pt>
              </c:strCache>
            </c:strRef>
          </c:tx>
          <c:cat>
            <c:strRef>
              <c:f>'hard hitting batsman'!$A$2:$A$11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 Dhawan</c:v>
                </c:pt>
                <c:pt idx="4">
                  <c:v>SK Raina</c:v>
                </c:pt>
                <c:pt idx="5">
                  <c:v>RG Sharma</c:v>
                </c:pt>
                <c:pt idx="6">
                  <c:v>AB de Villiers</c:v>
                </c:pt>
                <c:pt idx="7">
                  <c:v>RV Uthappa</c:v>
                </c:pt>
                <c:pt idx="8">
                  <c:v>SR Watson</c:v>
                </c:pt>
                <c:pt idx="9">
                  <c:v>G Gambhir</c:v>
                </c:pt>
              </c:strCache>
            </c:strRef>
          </c:cat>
          <c:val>
            <c:numRef>
              <c:f>'hard hitting batsman'!$D$2:$D$11</c:f>
              <c:numCache>
                <c:formatCode>General</c:formatCode>
                <c:ptCount val="10"/>
                <c:pt idx="0">
                  <c:v>3630</c:v>
                </c:pt>
                <c:pt idx="1">
                  <c:v>3228</c:v>
                </c:pt>
                <c:pt idx="2">
                  <c:v>3210</c:v>
                </c:pt>
                <c:pt idx="3">
                  <c:v>3018</c:v>
                </c:pt>
                <c:pt idx="4">
                  <c:v>3136</c:v>
                </c:pt>
                <c:pt idx="5">
                  <c:v>3116</c:v>
                </c:pt>
                <c:pt idx="6">
                  <c:v>2970</c:v>
                </c:pt>
                <c:pt idx="7">
                  <c:v>2794</c:v>
                </c:pt>
                <c:pt idx="8">
                  <c:v>2644</c:v>
                </c:pt>
                <c:pt idx="9">
                  <c:v>2322</c:v>
                </c:pt>
              </c:numCache>
            </c:numRef>
          </c:val>
        </c:ser>
        <c:ser>
          <c:idx val="3"/>
          <c:order val="3"/>
          <c:tx>
            <c:strRef>
              <c:f>'hard hitting batsman'!$E$1</c:f>
              <c:strCache>
                <c:ptCount val="1"/>
                <c:pt idx="0">
                  <c:v>match_played</c:v>
                </c:pt>
              </c:strCache>
            </c:strRef>
          </c:tx>
          <c:cat>
            <c:strRef>
              <c:f>'hard hitting batsman'!$A$2:$A$11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 Dhawan</c:v>
                </c:pt>
                <c:pt idx="4">
                  <c:v>SK Raina</c:v>
                </c:pt>
                <c:pt idx="5">
                  <c:v>RG Sharma</c:v>
                </c:pt>
                <c:pt idx="6">
                  <c:v>AB de Villiers</c:v>
                </c:pt>
                <c:pt idx="7">
                  <c:v>RV Uthappa</c:v>
                </c:pt>
                <c:pt idx="8">
                  <c:v>SR Watson</c:v>
                </c:pt>
                <c:pt idx="9">
                  <c:v>G Gambhir</c:v>
                </c:pt>
              </c:strCache>
            </c:strRef>
          </c:cat>
          <c:val>
            <c:numRef>
              <c:f>'hard hitting batsman'!$E$2:$E$11</c:f>
              <c:numCache>
                <c:formatCode>General</c:formatCode>
                <c:ptCount val="10"/>
                <c:pt idx="0">
                  <c:v>131</c:v>
                </c:pt>
                <c:pt idx="1">
                  <c:v>184</c:v>
                </c:pt>
                <c:pt idx="2">
                  <c:v>142</c:v>
                </c:pt>
                <c:pt idx="3">
                  <c:v>175</c:v>
                </c:pt>
                <c:pt idx="4">
                  <c:v>189</c:v>
                </c:pt>
                <c:pt idx="5">
                  <c:v>194</c:v>
                </c:pt>
                <c:pt idx="6">
                  <c:v>156</c:v>
                </c:pt>
                <c:pt idx="7">
                  <c:v>182</c:v>
                </c:pt>
                <c:pt idx="8">
                  <c:v>141</c:v>
                </c:pt>
                <c:pt idx="9">
                  <c:v>151</c:v>
                </c:pt>
              </c:numCache>
            </c:numRef>
          </c:val>
        </c:ser>
        <c:ser>
          <c:idx val="4"/>
          <c:order val="4"/>
          <c:tx>
            <c:strRef>
              <c:f>'hard hitting batsman'!$F$1</c:f>
              <c:strCache>
                <c:ptCount val="1"/>
                <c:pt idx="0">
                  <c:v>boundry_percent</c:v>
                </c:pt>
              </c:strCache>
            </c:strRef>
          </c:tx>
          <c:cat>
            <c:strRef>
              <c:f>'hard hitting batsman'!$A$2:$A$11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 Dhawan</c:v>
                </c:pt>
                <c:pt idx="4">
                  <c:v>SK Raina</c:v>
                </c:pt>
                <c:pt idx="5">
                  <c:v>RG Sharma</c:v>
                </c:pt>
                <c:pt idx="6">
                  <c:v>AB de Villiers</c:v>
                </c:pt>
                <c:pt idx="7">
                  <c:v>RV Uthappa</c:v>
                </c:pt>
                <c:pt idx="8">
                  <c:v>SR Watson</c:v>
                </c:pt>
                <c:pt idx="9">
                  <c:v>G Gambhir</c:v>
                </c:pt>
              </c:strCache>
            </c:strRef>
          </c:cat>
          <c:val>
            <c:numRef>
              <c:f>'hard hitting batsman'!$F$2:$F$11</c:f>
              <c:numCache>
                <c:formatCode>General</c:formatCode>
                <c:ptCount val="10"/>
                <c:pt idx="0">
                  <c:v>76.068734283319301</c:v>
                </c:pt>
                <c:pt idx="1">
                  <c:v>54.916638312351097</c:v>
                </c:pt>
                <c:pt idx="2">
                  <c:v>61.096307575180802</c:v>
                </c:pt>
                <c:pt idx="3">
                  <c:v>58.071964594958601</c:v>
                </c:pt>
                <c:pt idx="4">
                  <c:v>58.420268256333799</c:v>
                </c:pt>
                <c:pt idx="5">
                  <c:v>59.579349904397702</c:v>
                </c:pt>
                <c:pt idx="6">
                  <c:v>61.249742214889601</c:v>
                </c:pt>
                <c:pt idx="7">
                  <c:v>60.646841762535203</c:v>
                </c:pt>
                <c:pt idx="8">
                  <c:v>68.249870934434597</c:v>
                </c:pt>
                <c:pt idx="9">
                  <c:v>55.062840882143703</c:v>
                </c:pt>
              </c:numCache>
            </c:numRef>
          </c:val>
        </c:ser>
        <c:axId val="98090368"/>
        <c:axId val="98482048"/>
      </c:barChart>
      <c:catAx>
        <c:axId val="98090368"/>
        <c:scaling>
          <c:orientation val="minMax"/>
        </c:scaling>
        <c:axPos val="b"/>
        <c:tickLblPos val="nextTo"/>
        <c:crossAx val="98482048"/>
        <c:crosses val="autoZero"/>
        <c:auto val="1"/>
        <c:lblAlgn val="ctr"/>
        <c:lblOffset val="100"/>
      </c:catAx>
      <c:valAx>
        <c:axId val="98482048"/>
        <c:scaling>
          <c:orientation val="minMax"/>
        </c:scaling>
        <c:axPos val="l"/>
        <c:majorGridlines/>
        <c:numFmt formatCode="General" sourceLinked="1"/>
        <c:tickLblPos val="nextTo"/>
        <c:crossAx val="980903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10 Economical Bowler</a:t>
            </a:r>
            <a:endParaRPr lang="en-US"/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economical_bowler!$B$1</c:f>
              <c:strCache>
                <c:ptCount val="1"/>
                <c:pt idx="0">
                  <c:v>economy</c:v>
                </c:pt>
              </c:strCache>
            </c:strRef>
          </c:tx>
          <c:cat>
            <c:strRef>
              <c:f>economical_bowler!$A$2:$A$11</c:f>
              <c:strCache>
                <c:ptCount val="10"/>
                <c:pt idx="0">
                  <c:v>MP Stoinis</c:v>
                </c:pt>
                <c:pt idx="1">
                  <c:v>M Prasidh Krishna</c:v>
                </c:pt>
                <c:pt idx="2">
                  <c:v>AS Rajpoot</c:v>
                </c:pt>
                <c:pt idx="3">
                  <c:v>BB Sran</c:v>
                </c:pt>
                <c:pt idx="4">
                  <c:v>DR Smith</c:v>
                </c:pt>
                <c:pt idx="5">
                  <c:v>AD Russell</c:v>
                </c:pt>
                <c:pt idx="6">
                  <c:v>HH Pandya</c:v>
                </c:pt>
                <c:pt idx="7">
                  <c:v>Mohammed Shami</c:v>
                </c:pt>
                <c:pt idx="8">
                  <c:v>Mohammed Siraj</c:v>
                </c:pt>
                <c:pt idx="9">
                  <c:v>JD Unadkat</c:v>
                </c:pt>
              </c:strCache>
            </c:strRef>
          </c:cat>
          <c:val>
            <c:numRef>
              <c:f>economical_bowler!$B$2:$B$11</c:f>
              <c:numCache>
                <c:formatCode>General</c:formatCode>
                <c:ptCount val="10"/>
                <c:pt idx="0">
                  <c:v>9.2799999999999994</c:v>
                </c:pt>
                <c:pt idx="1">
                  <c:v>9</c:v>
                </c:pt>
                <c:pt idx="2">
                  <c:v>8.93</c:v>
                </c:pt>
                <c:pt idx="3">
                  <c:v>8.92</c:v>
                </c:pt>
                <c:pt idx="4">
                  <c:v>8.89</c:v>
                </c:pt>
                <c:pt idx="5">
                  <c:v>8.82</c:v>
                </c:pt>
                <c:pt idx="6">
                  <c:v>8.8000000000000007</c:v>
                </c:pt>
                <c:pt idx="7">
                  <c:v>8.76</c:v>
                </c:pt>
                <c:pt idx="8">
                  <c:v>8.74</c:v>
                </c:pt>
                <c:pt idx="9">
                  <c:v>8.7100000000000009</c:v>
                </c:pt>
              </c:numCache>
            </c:numRef>
          </c:val>
        </c:ser>
        <c:axId val="98088064"/>
        <c:axId val="102950784"/>
      </c:barChart>
      <c:catAx>
        <c:axId val="98088064"/>
        <c:scaling>
          <c:orientation val="minMax"/>
        </c:scaling>
        <c:axPos val="l"/>
        <c:tickLblPos val="nextTo"/>
        <c:crossAx val="102950784"/>
        <c:crosses val="autoZero"/>
        <c:auto val="1"/>
        <c:lblAlgn val="ctr"/>
        <c:lblOffset val="100"/>
      </c:catAx>
      <c:valAx>
        <c:axId val="102950784"/>
        <c:scaling>
          <c:orientation val="minMax"/>
        </c:scaling>
        <c:axPos val="b"/>
        <c:majorGridlines/>
        <c:numFmt formatCode="General" sourceLinked="1"/>
        <c:tickLblPos val="nextTo"/>
        <c:crossAx val="980880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'Wicket-taking bowler'!$B$1</c:f>
              <c:strCache>
                <c:ptCount val="1"/>
                <c:pt idx="0">
                  <c:v>total_balls_bowled</c:v>
                </c:pt>
              </c:strCache>
            </c:strRef>
          </c:tx>
          <c:cat>
            <c:strRef>
              <c:f>'Wicket-taking bowler'!$A$2:$A$11</c:f>
              <c:strCache>
                <c:ptCount val="10"/>
                <c:pt idx="0">
                  <c:v>Sohail Tanvir</c:v>
                </c:pt>
                <c:pt idx="1">
                  <c:v>Umar Gul</c:v>
                </c:pt>
                <c:pt idx="2">
                  <c:v>L Ngidi</c:v>
                </c:pt>
                <c:pt idx="3">
                  <c:v>K Rabada</c:v>
                </c:pt>
                <c:pt idx="4">
                  <c:v>WPUJC Vaas</c:v>
                </c:pt>
                <c:pt idx="5">
                  <c:v>CK Langeveldt</c:v>
                </c:pt>
                <c:pt idx="6">
                  <c:v>BJ Hodge</c:v>
                </c:pt>
                <c:pt idx="7">
                  <c:v>AB McDonald</c:v>
                </c:pt>
                <c:pt idx="8">
                  <c:v>Kamran Khan</c:v>
                </c:pt>
                <c:pt idx="9">
                  <c:v>KK Ahmed</c:v>
                </c:pt>
              </c:strCache>
            </c:strRef>
          </c:cat>
          <c:val>
            <c:numRef>
              <c:f>'Wicket-taking bowler'!$B$2:$B$11</c:f>
              <c:numCache>
                <c:formatCode>General</c:formatCode>
                <c:ptCount val="10"/>
                <c:pt idx="0">
                  <c:v>982</c:v>
                </c:pt>
                <c:pt idx="1">
                  <c:v>593</c:v>
                </c:pt>
                <c:pt idx="2">
                  <c:v>993</c:v>
                </c:pt>
                <c:pt idx="3">
                  <c:v>3046</c:v>
                </c:pt>
                <c:pt idx="4">
                  <c:v>1023</c:v>
                </c:pt>
                <c:pt idx="5">
                  <c:v>610</c:v>
                </c:pt>
                <c:pt idx="6">
                  <c:v>847</c:v>
                </c:pt>
                <c:pt idx="7">
                  <c:v>665</c:v>
                </c:pt>
                <c:pt idx="8">
                  <c:v>626</c:v>
                </c:pt>
                <c:pt idx="9">
                  <c:v>1460</c:v>
                </c:pt>
              </c:numCache>
            </c:numRef>
          </c:val>
        </c:ser>
        <c:axId val="106604800"/>
        <c:axId val="106614784"/>
      </c:barChart>
      <c:catAx>
        <c:axId val="106604800"/>
        <c:scaling>
          <c:orientation val="minMax"/>
        </c:scaling>
        <c:axPos val="b"/>
        <c:tickLblPos val="nextTo"/>
        <c:crossAx val="106614784"/>
        <c:crosses val="autoZero"/>
        <c:auto val="1"/>
        <c:lblAlgn val="ctr"/>
        <c:lblOffset val="100"/>
      </c:catAx>
      <c:valAx>
        <c:axId val="106614784"/>
        <c:scaling>
          <c:orientation val="minMax"/>
        </c:scaling>
        <c:axPos val="l"/>
        <c:majorGridlines/>
        <c:numFmt formatCode="General" sourceLinked="1"/>
        <c:tickLblPos val="nextTo"/>
        <c:crossAx val="1066048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Wickets taken vs strike rate</a:t>
            </a:r>
          </a:p>
        </c:rich>
      </c:tx>
      <c:layout/>
    </c:title>
    <c:plotArea>
      <c:layout/>
      <c:barChart>
        <c:barDir val="col"/>
        <c:grouping val="clustered"/>
        <c:ser>
          <c:idx val="2"/>
          <c:order val="0"/>
          <c:tx>
            <c:strRef>
              <c:f>'Wicket-taking bowler'!$D$1</c:f>
              <c:strCache>
                <c:ptCount val="1"/>
                <c:pt idx="0">
                  <c:v>strike_rate</c:v>
                </c:pt>
              </c:strCache>
            </c:strRef>
          </c:tx>
          <c:cat>
            <c:strRef>
              <c:f>'Wicket-taking bowler'!$A$2:$A$11</c:f>
              <c:strCache>
                <c:ptCount val="10"/>
                <c:pt idx="0">
                  <c:v>Sohail Tanvir</c:v>
                </c:pt>
                <c:pt idx="1">
                  <c:v>Umar Gul</c:v>
                </c:pt>
                <c:pt idx="2">
                  <c:v>L Ngidi</c:v>
                </c:pt>
                <c:pt idx="3">
                  <c:v>K Rabada</c:v>
                </c:pt>
                <c:pt idx="4">
                  <c:v>WPUJC Vaas</c:v>
                </c:pt>
                <c:pt idx="5">
                  <c:v>CK Langeveldt</c:v>
                </c:pt>
                <c:pt idx="6">
                  <c:v>BJ Hodge</c:v>
                </c:pt>
                <c:pt idx="7">
                  <c:v>AB McDonald</c:v>
                </c:pt>
                <c:pt idx="8">
                  <c:v>Kamran Khan</c:v>
                </c:pt>
                <c:pt idx="9">
                  <c:v>KK Ahmed</c:v>
                </c:pt>
              </c:strCache>
            </c:strRef>
          </c:cat>
          <c:val>
            <c:numRef>
              <c:f>'Wicket-taking bowler'!$D$2:$D$11</c:f>
              <c:numCache>
                <c:formatCode>General</c:formatCode>
                <c:ptCount val="10"/>
                <c:pt idx="0">
                  <c:v>40.9166666666666</c:v>
                </c:pt>
                <c:pt idx="1">
                  <c:v>42.357142857142797</c:v>
                </c:pt>
                <c:pt idx="2">
                  <c:v>43.173913043478201</c:v>
                </c:pt>
                <c:pt idx="3">
                  <c:v>46.151515151515099</c:v>
                </c:pt>
                <c:pt idx="4">
                  <c:v>46.5</c:v>
                </c:pt>
                <c:pt idx="5">
                  <c:v>46.923076923076898</c:v>
                </c:pt>
                <c:pt idx="6">
                  <c:v>47.0555555555555</c:v>
                </c:pt>
                <c:pt idx="7">
                  <c:v>47.5</c:v>
                </c:pt>
                <c:pt idx="8">
                  <c:v>48.153846153846096</c:v>
                </c:pt>
                <c:pt idx="9">
                  <c:v>48.6666666666666</c:v>
                </c:pt>
              </c:numCache>
            </c:numRef>
          </c:val>
        </c:ser>
        <c:ser>
          <c:idx val="1"/>
          <c:order val="1"/>
          <c:tx>
            <c:strRef>
              <c:f>'Wicket-taking bowler'!$C$1</c:f>
              <c:strCache>
                <c:ptCount val="1"/>
                <c:pt idx="0">
                  <c:v>total_wickets_taken</c:v>
                </c:pt>
              </c:strCache>
            </c:strRef>
          </c:tx>
          <c:val>
            <c:numRef>
              <c:f>'Wicket-taking bowler'!$C$2:$C$11</c:f>
              <c:numCache>
                <c:formatCode>General</c:formatCode>
                <c:ptCount val="10"/>
                <c:pt idx="0">
                  <c:v>24</c:v>
                </c:pt>
                <c:pt idx="1">
                  <c:v>14</c:v>
                </c:pt>
                <c:pt idx="2">
                  <c:v>23</c:v>
                </c:pt>
                <c:pt idx="3">
                  <c:v>66</c:v>
                </c:pt>
                <c:pt idx="4">
                  <c:v>22</c:v>
                </c:pt>
                <c:pt idx="5">
                  <c:v>13</c:v>
                </c:pt>
                <c:pt idx="6">
                  <c:v>18</c:v>
                </c:pt>
                <c:pt idx="7">
                  <c:v>14</c:v>
                </c:pt>
                <c:pt idx="8">
                  <c:v>13</c:v>
                </c:pt>
                <c:pt idx="9">
                  <c:v>30</c:v>
                </c:pt>
              </c:numCache>
            </c:numRef>
          </c:val>
        </c:ser>
        <c:axId val="128137088"/>
        <c:axId val="128138624"/>
      </c:barChart>
      <c:catAx>
        <c:axId val="128137088"/>
        <c:scaling>
          <c:orientation val="minMax"/>
        </c:scaling>
        <c:axPos val="b"/>
        <c:tickLblPos val="nextTo"/>
        <c:crossAx val="128138624"/>
        <c:crosses val="autoZero"/>
        <c:auto val="1"/>
        <c:lblAlgn val="ctr"/>
        <c:lblOffset val="100"/>
      </c:catAx>
      <c:valAx>
        <c:axId val="128138624"/>
        <c:scaling>
          <c:orientation val="minMax"/>
        </c:scaling>
        <c:axPos val="l"/>
        <c:majorGridlines/>
        <c:numFmt formatCode="General" sourceLinked="1"/>
        <c:tickLblPos val="nextTo"/>
        <c:crossAx val="1281370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10 all rounder with batting and bowling strike rate</a:t>
            </a:r>
            <a:endParaRPr lang="en-US"/>
          </a:p>
        </c:rich>
      </c:tx>
      <c:layout>
        <c:manualLayout>
          <c:xMode val="edge"/>
          <c:yMode val="edge"/>
          <c:x val="0.12697222222222221"/>
          <c:y val="2.7777777777777776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allrounder!$B$1</c:f>
              <c:strCache>
                <c:ptCount val="1"/>
                <c:pt idx="0">
                  <c:v>batting_strike_rate</c:v>
                </c:pt>
              </c:strCache>
            </c:strRef>
          </c:tx>
          <c:cat>
            <c:strRef>
              <c:f>allrounder!$A$2:$A$11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allrounder!$B$2:$B$11</c:f>
              <c:numCache>
                <c:formatCode>General</c:formatCode>
                <c:ptCount val="10"/>
                <c:pt idx="0">
                  <c:v>182.33199999999999</c:v>
                </c:pt>
                <c:pt idx="1">
                  <c:v>164.273</c:v>
                </c:pt>
                <c:pt idx="2">
                  <c:v>159.268</c:v>
                </c:pt>
                <c:pt idx="3">
                  <c:v>154.67599999999999</c:v>
                </c:pt>
                <c:pt idx="4">
                  <c:v>150.11000000000001</c:v>
                </c:pt>
                <c:pt idx="5">
                  <c:v>149.876</c:v>
                </c:pt>
                <c:pt idx="6">
                  <c:v>144.36099999999999</c:v>
                </c:pt>
                <c:pt idx="7">
                  <c:v>142.97200000000001</c:v>
                </c:pt>
                <c:pt idx="8">
                  <c:v>142.44999999999999</c:v>
                </c:pt>
                <c:pt idx="9">
                  <c:v>141.983</c:v>
                </c:pt>
              </c:numCache>
            </c:numRef>
          </c:val>
        </c:ser>
        <c:ser>
          <c:idx val="1"/>
          <c:order val="1"/>
          <c:tx>
            <c:strRef>
              <c:f>allrounder!$C$1</c:f>
              <c:strCache>
                <c:ptCount val="1"/>
                <c:pt idx="0">
                  <c:v>bowling_strike_rate</c:v>
                </c:pt>
              </c:strCache>
            </c:strRef>
          </c:tx>
          <c:cat>
            <c:strRef>
              <c:f>allrounder!$A$2:$A$11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allrounder!$C$2:$C$11</c:f>
              <c:numCache>
                <c:formatCode>General</c:formatCode>
                <c:ptCount val="10"/>
                <c:pt idx="0">
                  <c:v>17.701000000000001</c:v>
                </c:pt>
                <c:pt idx="1">
                  <c:v>19.748000000000001</c:v>
                </c:pt>
                <c:pt idx="2">
                  <c:v>20.311</c:v>
                </c:pt>
                <c:pt idx="3">
                  <c:v>27.9</c:v>
                </c:pt>
                <c:pt idx="4">
                  <c:v>30.736999999999998</c:v>
                </c:pt>
                <c:pt idx="5">
                  <c:v>19.914999999999999</c:v>
                </c:pt>
                <c:pt idx="6">
                  <c:v>18.812999999999999</c:v>
                </c:pt>
                <c:pt idx="7">
                  <c:v>25.739000000000001</c:v>
                </c:pt>
                <c:pt idx="8">
                  <c:v>26.184000000000001</c:v>
                </c:pt>
                <c:pt idx="9">
                  <c:v>18.823</c:v>
                </c:pt>
              </c:numCache>
            </c:numRef>
          </c:val>
        </c:ser>
        <c:axId val="104350464"/>
        <c:axId val="104352768"/>
      </c:barChart>
      <c:catAx>
        <c:axId val="104350464"/>
        <c:scaling>
          <c:orientation val="minMax"/>
        </c:scaling>
        <c:axPos val="b"/>
        <c:tickLblPos val="nextTo"/>
        <c:crossAx val="104352768"/>
        <c:crosses val="autoZero"/>
        <c:auto val="1"/>
        <c:lblAlgn val="ctr"/>
        <c:lblOffset val="100"/>
      </c:catAx>
      <c:valAx>
        <c:axId val="104352768"/>
        <c:scaling>
          <c:orientation val="minMax"/>
        </c:scaling>
        <c:axPos val="l"/>
        <c:majorGridlines/>
        <c:numFmt formatCode="General" sourceLinked="1"/>
        <c:tickLblPos val="nextTo"/>
        <c:crossAx val="1043504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wk!$B$1</c:f>
              <c:strCache>
                <c:ptCount val="1"/>
                <c:pt idx="0">
                  <c:v>total_stumping</c:v>
                </c:pt>
              </c:strCache>
            </c:strRef>
          </c:tx>
          <c:cat>
            <c:strRef>
              <c:f>wk!$A$2:$A$11</c:f>
              <c:strCache>
                <c:ptCount val="10"/>
                <c:pt idx="0">
                  <c:v>MS Dhoni</c:v>
                </c:pt>
                <c:pt idx="1">
                  <c:v>RV Uthappa</c:v>
                </c:pt>
                <c:pt idx="2">
                  <c:v>KD Karthik</c:v>
                </c:pt>
                <c:pt idx="3">
                  <c:v>WP Saha</c:v>
                </c:pt>
                <c:pt idx="4">
                  <c:v>AC Gilchrist</c:v>
                </c:pt>
                <c:pt idx="5">
                  <c:v>PA Patel</c:v>
                </c:pt>
                <c:pt idx="6">
                  <c:v>Q de Kock</c:v>
                </c:pt>
                <c:pt idx="7">
                  <c:v>RR Pant</c:v>
                </c:pt>
                <c:pt idx="8">
                  <c:v>NV Ojha</c:v>
                </c:pt>
                <c:pt idx="9">
                  <c:v>KC Sangakkara</c:v>
                </c:pt>
              </c:strCache>
            </c:strRef>
          </c:cat>
          <c:val>
            <c:numRef>
              <c:f>wk!$B$2:$B$11</c:f>
              <c:numCache>
                <c:formatCode>General</c:formatCode>
                <c:ptCount val="10"/>
                <c:pt idx="0">
                  <c:v>39</c:v>
                </c:pt>
                <c:pt idx="1">
                  <c:v>32</c:v>
                </c:pt>
                <c:pt idx="2">
                  <c:v>30</c:v>
                </c:pt>
                <c:pt idx="3">
                  <c:v>20</c:v>
                </c:pt>
                <c:pt idx="4">
                  <c:v>16</c:v>
                </c:pt>
                <c:pt idx="5">
                  <c:v>16</c:v>
                </c:pt>
                <c:pt idx="6">
                  <c:v>12</c:v>
                </c:pt>
                <c:pt idx="7">
                  <c:v>11</c:v>
                </c:pt>
                <c:pt idx="8">
                  <c:v>10</c:v>
                </c:pt>
                <c:pt idx="9">
                  <c:v>9</c:v>
                </c:pt>
              </c:numCache>
            </c:numRef>
          </c:val>
        </c:ser>
        <c:axId val="128367232"/>
        <c:axId val="128379904"/>
      </c:barChart>
      <c:catAx>
        <c:axId val="128367232"/>
        <c:scaling>
          <c:orientation val="minMax"/>
        </c:scaling>
        <c:axPos val="b"/>
        <c:tickLblPos val="nextTo"/>
        <c:crossAx val="128379904"/>
        <c:crosses val="autoZero"/>
        <c:auto val="1"/>
        <c:lblAlgn val="ctr"/>
        <c:lblOffset val="100"/>
      </c:catAx>
      <c:valAx>
        <c:axId val="128379904"/>
        <c:scaling>
          <c:orientation val="minMax"/>
        </c:scaling>
        <c:axPos val="l"/>
        <c:majorGridlines/>
        <c:numFmt formatCode="General" sourceLinked="1"/>
        <c:tickLblPos val="nextTo"/>
        <c:crossAx val="1283672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1"/>
          <c:order val="0"/>
          <c:tx>
            <c:strRef>
              <c:f>wk!$C$1</c:f>
              <c:strCache>
                <c:ptCount val="1"/>
                <c:pt idx="0">
                  <c:v>boundary_count</c:v>
                </c:pt>
              </c:strCache>
            </c:strRef>
          </c:tx>
          <c:cat>
            <c:strRef>
              <c:f>wk!$A$2:$A$11</c:f>
              <c:strCache>
                <c:ptCount val="10"/>
                <c:pt idx="0">
                  <c:v>MS Dhoni</c:v>
                </c:pt>
                <c:pt idx="1">
                  <c:v>RV Uthappa</c:v>
                </c:pt>
                <c:pt idx="2">
                  <c:v>KD Karthik</c:v>
                </c:pt>
                <c:pt idx="3">
                  <c:v>WP Saha</c:v>
                </c:pt>
                <c:pt idx="4">
                  <c:v>AC Gilchrist</c:v>
                </c:pt>
                <c:pt idx="5">
                  <c:v>PA Patel</c:v>
                </c:pt>
                <c:pt idx="6">
                  <c:v>Q de Kock</c:v>
                </c:pt>
                <c:pt idx="7">
                  <c:v>RR Pant</c:v>
                </c:pt>
                <c:pt idx="8">
                  <c:v>NV Ojha</c:v>
                </c:pt>
                <c:pt idx="9">
                  <c:v>KC Sangakkara</c:v>
                </c:pt>
              </c:strCache>
            </c:strRef>
          </c:cat>
          <c:val>
            <c:numRef>
              <c:f>wk!$C$2:$C$11</c:f>
              <c:numCache>
                <c:formatCode>General</c:formatCode>
                <c:ptCount val="10"/>
                <c:pt idx="0">
                  <c:v>529</c:v>
                </c:pt>
                <c:pt idx="1">
                  <c:v>617</c:v>
                </c:pt>
                <c:pt idx="2">
                  <c:v>482</c:v>
                </c:pt>
                <c:pt idx="3">
                  <c:v>248</c:v>
                </c:pt>
                <c:pt idx="4">
                  <c:v>331</c:v>
                </c:pt>
                <c:pt idx="5">
                  <c:v>414</c:v>
                </c:pt>
                <c:pt idx="6">
                  <c:v>277</c:v>
                </c:pt>
                <c:pt idx="7">
                  <c:v>287</c:v>
                </c:pt>
                <c:pt idx="8">
                  <c:v>200</c:v>
                </c:pt>
                <c:pt idx="9">
                  <c:v>222</c:v>
                </c:pt>
              </c:numCache>
            </c:numRef>
          </c:val>
        </c:ser>
        <c:ser>
          <c:idx val="2"/>
          <c:order val="1"/>
          <c:tx>
            <c:strRef>
              <c:f>wk!$D$1</c:f>
              <c:strCache>
                <c:ptCount val="1"/>
                <c:pt idx="0">
                  <c:v>total_runs</c:v>
                </c:pt>
              </c:strCache>
            </c:strRef>
          </c:tx>
          <c:cat>
            <c:strRef>
              <c:f>wk!$A$2:$A$11</c:f>
              <c:strCache>
                <c:ptCount val="10"/>
                <c:pt idx="0">
                  <c:v>MS Dhoni</c:v>
                </c:pt>
                <c:pt idx="1">
                  <c:v>RV Uthappa</c:v>
                </c:pt>
                <c:pt idx="2">
                  <c:v>KD Karthik</c:v>
                </c:pt>
                <c:pt idx="3">
                  <c:v>WP Saha</c:v>
                </c:pt>
                <c:pt idx="4">
                  <c:v>AC Gilchrist</c:v>
                </c:pt>
                <c:pt idx="5">
                  <c:v>PA Patel</c:v>
                </c:pt>
                <c:pt idx="6">
                  <c:v>Q de Kock</c:v>
                </c:pt>
                <c:pt idx="7">
                  <c:v>RR Pant</c:v>
                </c:pt>
                <c:pt idx="8">
                  <c:v>NV Ojha</c:v>
                </c:pt>
                <c:pt idx="9">
                  <c:v>KC Sangakkara</c:v>
                </c:pt>
              </c:strCache>
            </c:strRef>
          </c:cat>
          <c:val>
            <c:numRef>
              <c:f>wk!$D$2:$D$11</c:f>
              <c:numCache>
                <c:formatCode>General</c:formatCode>
                <c:ptCount val="10"/>
                <c:pt idx="0">
                  <c:v>4632</c:v>
                </c:pt>
                <c:pt idx="1">
                  <c:v>4607</c:v>
                </c:pt>
                <c:pt idx="2">
                  <c:v>3823</c:v>
                </c:pt>
                <c:pt idx="3">
                  <c:v>1979</c:v>
                </c:pt>
                <c:pt idx="4">
                  <c:v>2069</c:v>
                </c:pt>
                <c:pt idx="5">
                  <c:v>2848</c:v>
                </c:pt>
                <c:pt idx="6">
                  <c:v>1959</c:v>
                </c:pt>
                <c:pt idx="7">
                  <c:v>2079</c:v>
                </c:pt>
                <c:pt idx="8">
                  <c:v>1554</c:v>
                </c:pt>
                <c:pt idx="9">
                  <c:v>1687</c:v>
                </c:pt>
              </c:numCache>
            </c:numRef>
          </c:val>
        </c:ser>
        <c:ser>
          <c:idx val="3"/>
          <c:order val="2"/>
          <c:tx>
            <c:strRef>
              <c:f>wk!$E$1</c:f>
              <c:strCache>
                <c:ptCount val="1"/>
                <c:pt idx="0">
                  <c:v>boundry_runs</c:v>
                </c:pt>
              </c:strCache>
            </c:strRef>
          </c:tx>
          <c:cat>
            <c:strRef>
              <c:f>wk!$A$2:$A$11</c:f>
              <c:strCache>
                <c:ptCount val="10"/>
                <c:pt idx="0">
                  <c:v>MS Dhoni</c:v>
                </c:pt>
                <c:pt idx="1">
                  <c:v>RV Uthappa</c:v>
                </c:pt>
                <c:pt idx="2">
                  <c:v>KD Karthik</c:v>
                </c:pt>
                <c:pt idx="3">
                  <c:v>WP Saha</c:v>
                </c:pt>
                <c:pt idx="4">
                  <c:v>AC Gilchrist</c:v>
                </c:pt>
                <c:pt idx="5">
                  <c:v>PA Patel</c:v>
                </c:pt>
                <c:pt idx="6">
                  <c:v>Q de Kock</c:v>
                </c:pt>
                <c:pt idx="7">
                  <c:v>RR Pant</c:v>
                </c:pt>
                <c:pt idx="8">
                  <c:v>NV Ojha</c:v>
                </c:pt>
                <c:pt idx="9">
                  <c:v>KC Sangakkara</c:v>
                </c:pt>
              </c:strCache>
            </c:strRef>
          </c:cat>
          <c:val>
            <c:numRef>
              <c:f>wk!$E$2:$E$11</c:f>
              <c:numCache>
                <c:formatCode>General</c:formatCode>
                <c:ptCount val="10"/>
                <c:pt idx="0">
                  <c:v>2548</c:v>
                </c:pt>
                <c:pt idx="1">
                  <c:v>2794</c:v>
                </c:pt>
                <c:pt idx="2">
                  <c:v>2138</c:v>
                </c:pt>
                <c:pt idx="3">
                  <c:v>1120</c:v>
                </c:pt>
                <c:pt idx="4">
                  <c:v>1508</c:v>
                </c:pt>
                <c:pt idx="5">
                  <c:v>1754</c:v>
                </c:pt>
                <c:pt idx="6">
                  <c:v>1260</c:v>
                </c:pt>
                <c:pt idx="7">
                  <c:v>1354</c:v>
                </c:pt>
                <c:pt idx="8">
                  <c:v>958</c:v>
                </c:pt>
                <c:pt idx="9">
                  <c:v>942</c:v>
                </c:pt>
              </c:numCache>
            </c:numRef>
          </c:val>
        </c:ser>
        <c:ser>
          <c:idx val="4"/>
          <c:order val="3"/>
          <c:tx>
            <c:strRef>
              <c:f>wk!$F$1</c:f>
              <c:strCache>
                <c:ptCount val="1"/>
                <c:pt idx="0">
                  <c:v>boundry_percent</c:v>
                </c:pt>
              </c:strCache>
            </c:strRef>
          </c:tx>
          <c:cat>
            <c:strRef>
              <c:f>wk!$A$2:$A$11</c:f>
              <c:strCache>
                <c:ptCount val="10"/>
                <c:pt idx="0">
                  <c:v>MS Dhoni</c:v>
                </c:pt>
                <c:pt idx="1">
                  <c:v>RV Uthappa</c:v>
                </c:pt>
                <c:pt idx="2">
                  <c:v>KD Karthik</c:v>
                </c:pt>
                <c:pt idx="3">
                  <c:v>WP Saha</c:v>
                </c:pt>
                <c:pt idx="4">
                  <c:v>AC Gilchrist</c:v>
                </c:pt>
                <c:pt idx="5">
                  <c:v>PA Patel</c:v>
                </c:pt>
                <c:pt idx="6">
                  <c:v>Q de Kock</c:v>
                </c:pt>
                <c:pt idx="7">
                  <c:v>RR Pant</c:v>
                </c:pt>
                <c:pt idx="8">
                  <c:v>NV Ojha</c:v>
                </c:pt>
                <c:pt idx="9">
                  <c:v>KC Sangakkara</c:v>
                </c:pt>
              </c:strCache>
            </c:strRef>
          </c:cat>
          <c:val>
            <c:numRef>
              <c:f>wk!$F$2:$F$11</c:f>
              <c:numCache>
                <c:formatCode>General</c:formatCode>
                <c:ptCount val="10"/>
                <c:pt idx="0">
                  <c:v>55.0086355785837</c:v>
                </c:pt>
                <c:pt idx="1">
                  <c:v>60.646841762535203</c:v>
                </c:pt>
                <c:pt idx="2">
                  <c:v>55.9246664922835</c:v>
                </c:pt>
                <c:pt idx="3">
                  <c:v>56.594239514906498</c:v>
                </c:pt>
                <c:pt idx="4">
                  <c:v>72.885451909134801</c:v>
                </c:pt>
                <c:pt idx="5">
                  <c:v>61.587078651685303</c:v>
                </c:pt>
                <c:pt idx="6">
                  <c:v>64.318529862174501</c:v>
                </c:pt>
                <c:pt idx="7">
                  <c:v>65.127465127465101</c:v>
                </c:pt>
                <c:pt idx="8">
                  <c:v>61.647361647361599</c:v>
                </c:pt>
                <c:pt idx="9">
                  <c:v>55.838767042086502</c:v>
                </c:pt>
              </c:numCache>
            </c:numRef>
          </c:val>
        </c:ser>
        <c:axId val="143628928"/>
        <c:axId val="143742080"/>
      </c:barChart>
      <c:catAx>
        <c:axId val="143628928"/>
        <c:scaling>
          <c:orientation val="minMax"/>
        </c:scaling>
        <c:axPos val="b"/>
        <c:tickLblPos val="nextTo"/>
        <c:crossAx val="143742080"/>
        <c:crosses val="autoZero"/>
        <c:auto val="1"/>
        <c:lblAlgn val="ctr"/>
        <c:lblOffset val="100"/>
      </c:catAx>
      <c:valAx>
        <c:axId val="143742080"/>
        <c:scaling>
          <c:orientation val="minMax"/>
        </c:scaling>
        <c:axPos val="l"/>
        <c:majorGridlines/>
        <c:numFmt formatCode="General" sourceLinked="1"/>
        <c:tickLblPos val="nextTo"/>
        <c:crossAx val="1436289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27AA-C5AA-481C-93F8-5ABF5B2D933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A66-BA5D-4C92-9D5D-5CBADD85C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27AA-C5AA-481C-93F8-5ABF5B2D933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A66-BA5D-4C92-9D5D-5CBADD85C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27AA-C5AA-481C-93F8-5ABF5B2D933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A66-BA5D-4C92-9D5D-5CBADD85C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27AA-C5AA-481C-93F8-5ABF5B2D933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A66-BA5D-4C92-9D5D-5CBADD85C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27AA-C5AA-481C-93F8-5ABF5B2D933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A66-BA5D-4C92-9D5D-5CBADD85C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27AA-C5AA-481C-93F8-5ABF5B2D933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A66-BA5D-4C92-9D5D-5CBADD85C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27AA-C5AA-481C-93F8-5ABF5B2D933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A66-BA5D-4C92-9D5D-5CBADD85C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27AA-C5AA-481C-93F8-5ABF5B2D933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A66-BA5D-4C92-9D5D-5CBADD85C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27AA-C5AA-481C-93F8-5ABF5B2D933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A66-BA5D-4C92-9D5D-5CBADD85C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27AA-C5AA-481C-93F8-5ABF5B2D933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A66-BA5D-4C92-9D5D-5CBADD85C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27AA-C5AA-481C-93F8-5ABF5B2D933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A66-BA5D-4C92-9D5D-5CBADD85C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F27AA-C5AA-481C-93F8-5ABF5B2D9331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3A66-BA5D-4C92-9D5D-5CBADD85C7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14291"/>
            <a:ext cx="6286544" cy="500065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IPL Auction (SQL Project)</a:t>
            </a:r>
            <a:endParaRPr lang="en-US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00108"/>
            <a:ext cx="9144000" cy="5429288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1.Query for Importing data from CSV file(</a:t>
            </a:r>
            <a:r>
              <a:rPr lang="en-IN" sz="2000" b="1" dirty="0" err="1" smtClean="0">
                <a:solidFill>
                  <a:srgbClr val="FF0000"/>
                </a:solidFill>
              </a:rPr>
              <a:t>IPL_Ball</a:t>
            </a:r>
            <a:r>
              <a:rPr lang="en-IN" sz="2000" b="1" dirty="0" smtClean="0">
                <a:solidFill>
                  <a:srgbClr val="FF0000"/>
                </a:solidFill>
              </a:rPr>
              <a:t>)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rgbClr val="FF0000"/>
                </a:solidFill>
              </a:rPr>
              <a:t>2. Copy data from </a:t>
            </a:r>
            <a:r>
              <a:rPr lang="en-IN" sz="2000" b="1" dirty="0" err="1" smtClean="0">
                <a:solidFill>
                  <a:srgbClr val="FF0000"/>
                </a:solidFill>
              </a:rPr>
              <a:t>csv</a:t>
            </a:r>
            <a:r>
              <a:rPr lang="en-IN" sz="2000" b="1" dirty="0" smtClean="0">
                <a:solidFill>
                  <a:srgbClr val="FF0000"/>
                </a:solidFill>
              </a:rPr>
              <a:t> file using copy command</a:t>
            </a:r>
            <a:endParaRPr lang="en-IN" sz="2000" b="1" dirty="0">
              <a:solidFill>
                <a:srgbClr val="FF0000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4211646" cy="2921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786322"/>
            <a:ext cx="600233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290"/>
            <a:ext cx="8258204" cy="5911873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Output of the Hard-Hitting </a:t>
            </a:r>
            <a:r>
              <a:rPr lang="en-IN" sz="2000" b="1" dirty="0">
                <a:solidFill>
                  <a:srgbClr val="00B050"/>
                </a:solidFill>
              </a:rPr>
              <a:t>B</a:t>
            </a:r>
            <a:r>
              <a:rPr lang="en-IN" sz="2000" b="1" dirty="0" smtClean="0">
                <a:solidFill>
                  <a:srgbClr val="00B050"/>
                </a:solidFill>
              </a:rPr>
              <a:t>atsman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8482959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Chart for Hard-Hitting Batsman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857224" y="1285860"/>
          <a:ext cx="7286676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14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Bidding On Bowler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</a:rPr>
              <a:t>Economical Bowler (Bowlers with good economy rate and bowled at least 500 balls)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Query:</a:t>
            </a:r>
          </a:p>
          <a:p>
            <a:pPr marL="457200" indent="-457200">
              <a:buNone/>
            </a:pPr>
            <a:endParaRPr lang="en-IN" sz="2000" b="1" dirty="0"/>
          </a:p>
          <a:p>
            <a:pPr marL="457200" indent="-457200">
              <a:buNone/>
            </a:pPr>
            <a:endParaRPr lang="en-IN" sz="2000" b="1" dirty="0" smtClean="0"/>
          </a:p>
          <a:p>
            <a:pPr marL="457200" indent="-457200">
              <a:buNone/>
            </a:pPr>
            <a:endParaRPr lang="en-IN" sz="2000" b="1" dirty="0"/>
          </a:p>
          <a:p>
            <a:pPr marL="457200" indent="-457200">
              <a:buNone/>
            </a:pPr>
            <a:endParaRPr lang="en-IN" sz="2000" b="1" dirty="0" smtClean="0"/>
          </a:p>
          <a:p>
            <a:pPr marL="457200" indent="-457200">
              <a:buNone/>
            </a:pPr>
            <a:endParaRPr lang="en-IN" sz="2000" b="1" dirty="0"/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578647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571876"/>
            <a:ext cx="3000396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Chart for economical bowler who has bowled at least 500 balls  with good economy: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571472" y="1357298"/>
          <a:ext cx="7786742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715148"/>
          </a:xfrm>
        </p:spPr>
        <p:txBody>
          <a:bodyPr/>
          <a:lstStyle/>
          <a:p>
            <a:pPr algn="ctr">
              <a:buNone/>
            </a:pPr>
            <a:r>
              <a:rPr lang="en-IN" sz="2000" b="1" dirty="0" smtClean="0"/>
              <a:t>2</a:t>
            </a:r>
            <a:r>
              <a:rPr lang="en-IN" sz="2000" b="1" dirty="0" smtClean="0">
                <a:solidFill>
                  <a:srgbClr val="FF0000"/>
                </a:solidFill>
              </a:rPr>
              <a:t>. Wicket-Taking bowler(Bowler with best strike-rate and bowled at least 500 balls in IPL 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Query:</a:t>
            </a:r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6357982" cy="284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114800"/>
            <a:ext cx="613568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Chart for wicket taking bowler</a:t>
            </a:r>
          </a:p>
          <a:p>
            <a:pPr>
              <a:buNone/>
            </a:pPr>
            <a:endParaRPr lang="en-US" sz="2000" b="1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000100" y="642918"/>
          <a:ext cx="6215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857224" y="3643314"/>
          <a:ext cx="6500858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Bidding on All-Rounder</a:t>
            </a:r>
            <a:br>
              <a:rPr lang="en-IN" sz="2000" b="1" dirty="0" smtClean="0">
                <a:solidFill>
                  <a:srgbClr val="FF0000"/>
                </a:solidFill>
              </a:rPr>
            </a:br>
            <a:r>
              <a:rPr lang="en-IN" sz="2000" b="1" dirty="0" smtClean="0">
                <a:solidFill>
                  <a:srgbClr val="FF0000"/>
                </a:solidFill>
              </a:rPr>
              <a:t>(Player with best batting and bowling strike rate &amp;</a:t>
            </a:r>
            <a:br>
              <a:rPr lang="en-IN" sz="2000" b="1" dirty="0" smtClean="0">
                <a:solidFill>
                  <a:srgbClr val="FF0000"/>
                </a:solidFill>
              </a:rPr>
            </a:br>
            <a:r>
              <a:rPr lang="en-IN" sz="2000" b="1" dirty="0" smtClean="0">
                <a:solidFill>
                  <a:srgbClr val="FF0000"/>
                </a:solidFill>
              </a:rPr>
              <a:t>who has faced at least 500 balls and bowled minimum 300 balls)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472518" cy="5572164"/>
          </a:xfrm>
        </p:spPr>
        <p:txBody>
          <a:bodyPr/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QUERY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25023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8472518" cy="6643710"/>
          </a:xfrm>
        </p:spPr>
        <p:txBody>
          <a:bodyPr/>
          <a:lstStyle/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 for the top 10 all rounder:</a:t>
            </a:r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Chart: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5120449" cy="31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Chart 4"/>
          <p:cNvGraphicFramePr/>
          <p:nvPr/>
        </p:nvGraphicFramePr>
        <p:xfrm>
          <a:off x="1071538" y="3786190"/>
          <a:ext cx="5643602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6229336" cy="71435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Bidding on Wicket-Keeper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71480"/>
            <a:ext cx="8929718" cy="60722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1. Created table wicket-keeper with total number of stumping:</a:t>
            </a:r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Sample Output: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62976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643182"/>
            <a:ext cx="2571768" cy="39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2.Created table Power Hitter(</a:t>
            </a:r>
            <a:r>
              <a:rPr lang="en-IN" sz="2000" b="1" dirty="0" smtClean="0">
                <a:solidFill>
                  <a:srgbClr val="00B050"/>
                </a:solidFill>
              </a:rPr>
              <a:t>Players who have scored the most runs in boundaries</a:t>
            </a:r>
            <a:r>
              <a:rPr lang="en-IN" sz="2000" b="1" dirty="0" smtClean="0">
                <a:solidFill>
                  <a:srgbClr val="00B050"/>
                </a:solidFill>
              </a:rPr>
              <a:t>)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Query: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071546"/>
            <a:ext cx="8955087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000108"/>
          </a:xfrm>
        </p:spPr>
        <p:txBody>
          <a:bodyPr>
            <a:normAutofit fontScale="90000"/>
          </a:bodyPr>
          <a:lstStyle/>
          <a:p>
            <a:r>
              <a:rPr lang="en-IN" sz="2700" b="1" dirty="0" smtClean="0">
                <a:solidFill>
                  <a:srgbClr val="FF0000"/>
                </a:solidFill>
              </a:rPr>
              <a:t/>
            </a:r>
            <a:br>
              <a:rPr lang="en-IN" sz="2700" b="1" dirty="0" smtClean="0">
                <a:solidFill>
                  <a:srgbClr val="FF0000"/>
                </a:solidFill>
              </a:rPr>
            </a:br>
            <a:r>
              <a:rPr lang="en-IN" sz="2700" b="1" dirty="0" smtClean="0">
                <a:solidFill>
                  <a:srgbClr val="FF0000"/>
                </a:solidFill>
              </a:rPr>
              <a:t>Selecting the imported data</a:t>
            </a:r>
            <a:br>
              <a:rPr lang="en-IN" sz="2700" b="1" dirty="0" smtClean="0">
                <a:solidFill>
                  <a:srgbClr val="FF0000"/>
                </a:solidFill>
              </a:rPr>
            </a:br>
            <a:r>
              <a:rPr lang="en-IN" sz="2700" b="1" dirty="0" err="1" smtClean="0">
                <a:solidFill>
                  <a:srgbClr val="FF0000"/>
                </a:solidFill>
              </a:rPr>
              <a:t>IPL_Ball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501122" cy="5572140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IN" sz="2000" b="1" dirty="0" smtClean="0">
                <a:solidFill>
                  <a:srgbClr val="00B050"/>
                </a:solidFill>
              </a:rPr>
              <a:t>Query</a:t>
            </a:r>
          </a:p>
          <a:p>
            <a:pPr marL="514350" indent="-514350" algn="ctr">
              <a:buFont typeface="+mj-lt"/>
              <a:buAutoNum type="arabicPeriod"/>
            </a:pPr>
            <a:endParaRPr lang="en-IN" dirty="0"/>
          </a:p>
          <a:p>
            <a:pPr marL="514350" indent="-514350" algn="ctr">
              <a:buFont typeface="+mj-lt"/>
              <a:buAutoNum type="arabicPeriod"/>
            </a:pPr>
            <a:r>
              <a:rPr lang="en-IN" sz="2000" b="1" dirty="0" smtClean="0">
                <a:solidFill>
                  <a:srgbClr val="00B050"/>
                </a:solidFill>
              </a:rPr>
              <a:t>Sample Output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714488"/>
            <a:ext cx="2628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643182"/>
            <a:ext cx="8215370" cy="408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Sample Output of Power-Hitter table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8014841" cy="5027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8472518" cy="6858000"/>
          </a:xfrm>
        </p:spPr>
        <p:txBody>
          <a:bodyPr/>
          <a:lstStyle/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3. Joined </a:t>
            </a:r>
            <a:r>
              <a:rPr lang="en-IN" sz="2000" b="1" dirty="0" err="1" smtClean="0">
                <a:solidFill>
                  <a:srgbClr val="00B050"/>
                </a:solidFill>
              </a:rPr>
              <a:t>wicket_keeper</a:t>
            </a:r>
            <a:r>
              <a:rPr lang="en-IN" sz="2000" b="1" dirty="0" smtClean="0">
                <a:solidFill>
                  <a:srgbClr val="00B050"/>
                </a:solidFill>
              </a:rPr>
              <a:t> &amp; </a:t>
            </a:r>
            <a:r>
              <a:rPr lang="en-IN" sz="2000" b="1" dirty="0" err="1" smtClean="0">
                <a:solidFill>
                  <a:srgbClr val="00B050"/>
                </a:solidFill>
              </a:rPr>
              <a:t>power_hitters</a:t>
            </a:r>
            <a:r>
              <a:rPr lang="en-IN" sz="2000" b="1" dirty="0" smtClean="0">
                <a:solidFill>
                  <a:srgbClr val="00B050"/>
                </a:solidFill>
              </a:rPr>
              <a:t> table to get top 10 wicket-keeper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Query:</a:t>
            </a:r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5357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7421563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Chart</a:t>
            </a:r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rgbClr val="00B050"/>
                </a:solidFill>
              </a:rPr>
              <a:t>Total Stumping</a:t>
            </a:r>
          </a:p>
          <a:p>
            <a:pPr marL="457200" indent="-457200">
              <a:buAutoNum type="arabicPeriod"/>
            </a:pPr>
            <a:endParaRPr lang="en-IN" sz="2000" b="1" dirty="0"/>
          </a:p>
          <a:p>
            <a:pPr marL="457200" indent="-457200">
              <a:buAutoNum type="arabicPeriod"/>
            </a:pPr>
            <a:endParaRPr lang="en-IN" sz="2000" b="1" dirty="0" smtClean="0"/>
          </a:p>
          <a:p>
            <a:pPr marL="457200" indent="-457200">
              <a:buAutoNum type="arabicPeriod"/>
            </a:pPr>
            <a:endParaRPr lang="en-IN" sz="2000" b="1" dirty="0"/>
          </a:p>
          <a:p>
            <a:pPr marL="457200" indent="-457200">
              <a:buAutoNum type="arabicPeriod"/>
            </a:pPr>
            <a:endParaRPr lang="en-IN" sz="2000" b="1" dirty="0" smtClean="0"/>
          </a:p>
          <a:p>
            <a:pPr marL="457200" indent="-457200">
              <a:buAutoNum type="arabicPeriod"/>
            </a:pPr>
            <a:endParaRPr lang="en-IN" sz="2000" b="1" dirty="0"/>
          </a:p>
          <a:p>
            <a:pPr marL="457200" indent="-457200">
              <a:buAutoNum type="arabicPeriod"/>
            </a:pPr>
            <a:endParaRPr lang="en-IN" sz="2000" b="1" dirty="0" smtClean="0"/>
          </a:p>
          <a:p>
            <a:pPr marL="457200" indent="-457200">
              <a:buAutoNum type="arabicPeriod"/>
            </a:pPr>
            <a:endParaRPr lang="en-IN" sz="2000" b="1" dirty="0"/>
          </a:p>
          <a:p>
            <a:pPr marL="457200" indent="-457200">
              <a:buAutoNum type="arabicPeriod"/>
            </a:pPr>
            <a:endParaRPr lang="en-IN" sz="2000" b="1" dirty="0" smtClean="0"/>
          </a:p>
          <a:p>
            <a:pPr marL="457200" indent="-457200">
              <a:buAutoNum type="arabicPeriod"/>
            </a:pPr>
            <a:r>
              <a:rPr lang="en-IN" sz="2000" b="1" dirty="0" smtClean="0">
                <a:solidFill>
                  <a:srgbClr val="00B050"/>
                </a:solidFill>
              </a:rPr>
              <a:t>Runs and Boundary Chart: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857224" y="8572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142976" y="392906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229600" cy="357190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Additional Questions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29354"/>
          </a:xfrm>
        </p:spPr>
        <p:txBody>
          <a:bodyPr/>
          <a:lstStyle/>
          <a:p>
            <a:pPr marL="457200" indent="-457200" algn="ctr">
              <a:buAutoNum type="arabicPeriod"/>
            </a:pPr>
            <a:r>
              <a:rPr lang="en-US" sz="2000" b="1" dirty="0" smtClean="0">
                <a:solidFill>
                  <a:srgbClr val="00B050"/>
                </a:solidFill>
              </a:rPr>
              <a:t>Count </a:t>
            </a:r>
            <a:r>
              <a:rPr lang="en-US" sz="2000" b="1" dirty="0">
                <a:solidFill>
                  <a:srgbClr val="00B050"/>
                </a:solidFill>
              </a:rPr>
              <a:t>of cities that have hosted an IPL </a:t>
            </a:r>
            <a:r>
              <a:rPr lang="en-US" sz="2000" b="1" dirty="0" smtClean="0">
                <a:solidFill>
                  <a:srgbClr val="00B050"/>
                </a:solidFill>
              </a:rPr>
              <a:t>match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Query:</a:t>
            </a:r>
          </a:p>
          <a:p>
            <a:pPr marL="457200" indent="-457200">
              <a:buNone/>
            </a:pPr>
            <a:endParaRPr lang="en-IN" sz="2000" b="1" dirty="0"/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</a:p>
          <a:p>
            <a:pPr marL="457200" indent="-457200"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 marL="457200" indent="-457200"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Chart:</a:t>
            </a:r>
          </a:p>
          <a:p>
            <a:pPr marL="457200" indent="-457200">
              <a:buNone/>
            </a:pPr>
            <a:endParaRPr lang="en-US" sz="2000" b="1" dirty="0"/>
          </a:p>
          <a:p>
            <a:pPr>
              <a:buNone/>
            </a:pP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45434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143116"/>
            <a:ext cx="1190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Chart 5"/>
          <p:cNvGraphicFramePr/>
          <p:nvPr/>
        </p:nvGraphicFramePr>
        <p:xfrm>
          <a:off x="1000100" y="32861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43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2.Create </a:t>
            </a:r>
            <a:r>
              <a:rPr lang="en-US" sz="2000" b="1" dirty="0">
                <a:solidFill>
                  <a:srgbClr val="FF0000"/>
                </a:solidFill>
              </a:rPr>
              <a:t>table </a:t>
            </a:r>
            <a:r>
              <a:rPr lang="en-US" sz="2000" b="1" i="1" dirty="0">
                <a:solidFill>
                  <a:srgbClr val="FF0000"/>
                </a:solidFill>
              </a:rPr>
              <a:t>deliveries_v02 </a:t>
            </a:r>
            <a:r>
              <a:rPr lang="en-US" sz="2000" b="1" dirty="0">
                <a:solidFill>
                  <a:srgbClr val="FF0000"/>
                </a:solidFill>
              </a:rPr>
              <a:t>with all the columns of the table ‘</a:t>
            </a:r>
            <a:r>
              <a:rPr lang="en-US" sz="2000" b="1" i="1" dirty="0">
                <a:solidFill>
                  <a:srgbClr val="FF0000"/>
                </a:solidFill>
              </a:rPr>
              <a:t>deliveries’ </a:t>
            </a:r>
            <a:r>
              <a:rPr lang="en-US" sz="2000" b="1" dirty="0">
                <a:solidFill>
                  <a:srgbClr val="FF0000"/>
                </a:solidFill>
              </a:rPr>
              <a:t>and an additional column </a:t>
            </a:r>
            <a:r>
              <a:rPr lang="en-US" sz="2000" b="1" i="1" dirty="0" err="1">
                <a:solidFill>
                  <a:srgbClr val="FF0000"/>
                </a:solidFill>
              </a:rPr>
              <a:t>ball_result</a:t>
            </a:r>
            <a:r>
              <a:rPr lang="en-US" sz="2000" b="1" i="1" dirty="0">
                <a:solidFill>
                  <a:srgbClr val="FF0000"/>
                </a:solidFill>
              </a:rPr>
              <a:t> </a:t>
            </a:r>
            <a:r>
              <a:rPr lang="en-US" sz="2000" b="1" dirty="0">
                <a:solidFill>
                  <a:srgbClr val="FF0000"/>
                </a:solidFill>
              </a:rPr>
              <a:t>containing values </a:t>
            </a:r>
            <a:r>
              <a:rPr lang="en-US" sz="2000" b="1" i="1" dirty="0">
                <a:solidFill>
                  <a:srgbClr val="FF0000"/>
                </a:solidFill>
              </a:rPr>
              <a:t>boundary</a:t>
            </a:r>
            <a:r>
              <a:rPr lang="en-US" sz="2000" b="1" dirty="0">
                <a:solidFill>
                  <a:srgbClr val="FF0000"/>
                </a:solidFill>
              </a:rPr>
              <a:t>, </a:t>
            </a:r>
            <a:r>
              <a:rPr lang="en-US" sz="2000" b="1" i="1" dirty="0">
                <a:solidFill>
                  <a:srgbClr val="FF0000"/>
                </a:solidFill>
              </a:rPr>
              <a:t>dot </a:t>
            </a:r>
            <a:r>
              <a:rPr lang="en-US" sz="2000" b="1" dirty="0">
                <a:solidFill>
                  <a:srgbClr val="FF0000"/>
                </a:solidFill>
              </a:rPr>
              <a:t>or </a:t>
            </a:r>
            <a:r>
              <a:rPr lang="en-US" sz="2000" b="1" i="1" dirty="0">
                <a:solidFill>
                  <a:srgbClr val="FF0000"/>
                </a:solidFill>
              </a:rPr>
              <a:t>other </a:t>
            </a:r>
            <a:r>
              <a:rPr lang="en-US" sz="2000" b="1" dirty="0">
                <a:solidFill>
                  <a:srgbClr val="FF0000"/>
                </a:solidFill>
              </a:rPr>
              <a:t>depending on the </a:t>
            </a:r>
            <a:r>
              <a:rPr lang="en-US" sz="2000" b="1" i="1" dirty="0" err="1">
                <a:solidFill>
                  <a:srgbClr val="FF0000"/>
                </a:solidFill>
              </a:rPr>
              <a:t>total_run</a:t>
            </a:r>
            <a:r>
              <a:rPr lang="en-US" sz="2000" b="1" i="1" dirty="0">
                <a:solidFill>
                  <a:srgbClr val="FF0000"/>
                </a:solidFill>
              </a:rPr>
              <a:t> </a:t>
            </a:r>
            <a:r>
              <a:rPr lang="en-US" sz="2000" b="1" dirty="0">
                <a:solidFill>
                  <a:srgbClr val="FF0000"/>
                </a:solidFill>
              </a:rPr>
              <a:t>(boundary for &gt;= 4, dot for 0 and other for any other number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Query:</a:t>
            </a:r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40"/>
            <a:ext cx="578647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Output of table </a:t>
            </a:r>
            <a:r>
              <a:rPr lang="en-US" sz="2400" b="1" i="1" dirty="0" smtClean="0">
                <a:solidFill>
                  <a:srgbClr val="00B050"/>
                </a:solidFill>
              </a:rPr>
              <a:t>deliveries_v02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50673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785794"/>
            <a:ext cx="9048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785794"/>
            <a:ext cx="7715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2"/>
            <a:ext cx="8686800" cy="67151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3.</a:t>
            </a:r>
            <a:r>
              <a:rPr lang="en-US" sz="2000" b="1" dirty="0">
                <a:solidFill>
                  <a:srgbClr val="00B050"/>
                </a:solidFill>
              </a:rPr>
              <a:t> T</a:t>
            </a:r>
            <a:r>
              <a:rPr lang="en-US" sz="2000" b="1" dirty="0" smtClean="0">
                <a:solidFill>
                  <a:srgbClr val="00B050"/>
                </a:solidFill>
              </a:rPr>
              <a:t>otal </a:t>
            </a:r>
            <a:r>
              <a:rPr lang="en-US" sz="2000" b="1" dirty="0">
                <a:solidFill>
                  <a:srgbClr val="00B050"/>
                </a:solidFill>
              </a:rPr>
              <a:t>number of boundaries and dot balls from the </a:t>
            </a:r>
            <a:r>
              <a:rPr lang="en-US" sz="2000" b="1" i="1" dirty="0">
                <a:solidFill>
                  <a:srgbClr val="00B050"/>
                </a:solidFill>
              </a:rPr>
              <a:t>deliveries_v02 </a:t>
            </a:r>
            <a:r>
              <a:rPr lang="en-US" sz="2000" b="1" dirty="0">
                <a:solidFill>
                  <a:srgbClr val="00B050"/>
                </a:solidFill>
              </a:rPr>
              <a:t>table</a:t>
            </a:r>
            <a:r>
              <a:rPr lang="en-US" sz="2000" b="1" dirty="0" smtClean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r>
              <a:rPr lang="en-IN" sz="2000" b="1" dirty="0" smtClean="0"/>
              <a:t>Query:</a:t>
            </a:r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r>
              <a:rPr lang="en-IN" sz="2000" b="1" dirty="0" smtClean="0"/>
              <a:t>Output:</a:t>
            </a:r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smtClean="0"/>
              <a:t>Chart: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4238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071810"/>
            <a:ext cx="22098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Chart 5"/>
          <p:cNvGraphicFramePr/>
          <p:nvPr/>
        </p:nvGraphicFramePr>
        <p:xfrm>
          <a:off x="1142976" y="4643446"/>
          <a:ext cx="3857620" cy="192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29718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b="1" dirty="0">
                <a:solidFill>
                  <a:srgbClr val="FF0000"/>
                </a:solidFill>
              </a:rPr>
              <a:t>4</a:t>
            </a:r>
            <a:r>
              <a:rPr lang="en-IN" sz="2000" b="1" dirty="0" smtClean="0">
                <a:solidFill>
                  <a:srgbClr val="FF0000"/>
                </a:solidFill>
              </a:rPr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 </a:t>
            </a:r>
            <a:r>
              <a:rPr lang="en-US" sz="2000" b="1" dirty="0" smtClean="0">
                <a:solidFill>
                  <a:srgbClr val="FF0000"/>
                </a:solidFill>
              </a:rPr>
              <a:t>Total </a:t>
            </a:r>
            <a:r>
              <a:rPr lang="en-US" sz="2000" b="1" dirty="0">
                <a:solidFill>
                  <a:srgbClr val="FF0000"/>
                </a:solidFill>
              </a:rPr>
              <a:t>number of boundaries scored by each team from the </a:t>
            </a:r>
            <a:r>
              <a:rPr lang="en-US" sz="2000" b="1" i="1" dirty="0">
                <a:solidFill>
                  <a:srgbClr val="FF0000"/>
                </a:solidFill>
              </a:rPr>
              <a:t>deliveries_v02 </a:t>
            </a:r>
            <a:r>
              <a:rPr lang="en-US" sz="2000" b="1" dirty="0">
                <a:solidFill>
                  <a:srgbClr val="FF0000"/>
                </a:solidFill>
              </a:rPr>
              <a:t>table and order it in descending order of the number of boundaries scored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Query:</a:t>
            </a: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endParaRPr lang="en-IN" sz="2000" b="1" dirty="0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14356"/>
            <a:ext cx="385762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886075"/>
            <a:ext cx="4214842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429420"/>
          </a:xfrm>
        </p:spPr>
        <p:txBody>
          <a:bodyPr/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Chart of boundaries by each team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571472" y="642918"/>
          <a:ext cx="8001056" cy="571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6858000"/>
          </a:xfrm>
        </p:spPr>
        <p:txBody>
          <a:bodyPr/>
          <a:lstStyle/>
          <a:p>
            <a:pPr algn="ctr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5. </a:t>
            </a:r>
            <a:r>
              <a:rPr lang="en-US" sz="2000" b="1" dirty="0" smtClean="0">
                <a:solidFill>
                  <a:srgbClr val="FF0000"/>
                </a:solidFill>
              </a:rPr>
              <a:t>Total </a:t>
            </a:r>
            <a:r>
              <a:rPr lang="en-US" sz="2000" b="1" dirty="0">
                <a:solidFill>
                  <a:srgbClr val="FF0000"/>
                </a:solidFill>
              </a:rPr>
              <a:t>number of dot balls bowled by each team and order it in descending order of the total number of dot balls bowled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Query:</a:t>
            </a: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2"/>
            <a:ext cx="36290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143248"/>
            <a:ext cx="4143404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001056" cy="357190"/>
          </a:xfrm>
        </p:spPr>
        <p:txBody>
          <a:bodyPr>
            <a:normAutofit fontScale="90000"/>
          </a:bodyPr>
          <a:lstStyle/>
          <a:p>
            <a:r>
              <a:rPr lang="en-IN" sz="2200" b="1" dirty="0" smtClean="0">
                <a:solidFill>
                  <a:srgbClr val="00B050"/>
                </a:solidFill>
              </a:rPr>
              <a:t>Query for Importing data from CSV file(</a:t>
            </a:r>
            <a:r>
              <a:rPr lang="en-IN" sz="2200" b="1" dirty="0" err="1" smtClean="0">
                <a:solidFill>
                  <a:srgbClr val="00B050"/>
                </a:solidFill>
              </a:rPr>
              <a:t>IPL_matches</a:t>
            </a:r>
            <a:r>
              <a:rPr lang="en-IN" sz="2200" b="1" dirty="0" smtClean="0">
                <a:solidFill>
                  <a:srgbClr val="00B050"/>
                </a:solidFill>
              </a:rPr>
              <a:t>):</a:t>
            </a:r>
            <a:r>
              <a:rPr lang="en-IN" b="1" dirty="0" smtClean="0">
                <a:solidFill>
                  <a:srgbClr val="FF0000"/>
                </a:solidFill>
              </a:rPr>
              <a:t/>
            </a:r>
            <a:br>
              <a:rPr lang="en-IN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186766" cy="5626121"/>
          </a:xfrm>
        </p:spPr>
        <p:txBody>
          <a:bodyPr/>
          <a:lstStyle/>
          <a:p>
            <a:pPr marL="457200" indent="-457200" algn="ctr"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endParaRPr lang="en-IN" sz="2000" b="1" dirty="0"/>
          </a:p>
          <a:p>
            <a:pPr marL="457200" indent="-457200" algn="ctr">
              <a:buFont typeface="+mj-lt"/>
              <a:buAutoNum type="arabicPeriod"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endParaRPr lang="en-IN" sz="2000" b="1" dirty="0"/>
          </a:p>
          <a:p>
            <a:pPr marL="457200" indent="-457200" algn="ctr">
              <a:buFont typeface="+mj-lt"/>
              <a:buAutoNum type="arabicPeriod"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endParaRPr lang="en-IN" sz="2000" b="1" dirty="0"/>
          </a:p>
          <a:p>
            <a:pPr marL="457200" indent="-457200" algn="ctr">
              <a:buFont typeface="+mj-lt"/>
              <a:buAutoNum type="arabicPeriod"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endParaRPr lang="en-IN" sz="2000" b="1" dirty="0"/>
          </a:p>
          <a:p>
            <a:pPr marL="457200" indent="-457200" algn="ctr">
              <a:buFont typeface="+mj-lt"/>
              <a:buAutoNum type="arabicPeriod"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endParaRPr lang="en-IN" sz="2000" b="1" dirty="0"/>
          </a:p>
          <a:p>
            <a:pPr marL="457200" indent="-457200" algn="ctr">
              <a:buFont typeface="+mj-lt"/>
              <a:buAutoNum type="arabicPeriod"/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marL="457200" indent="-457200" algn="ctr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2. Copy data from </a:t>
            </a:r>
            <a:r>
              <a:rPr lang="en-IN" sz="2000" b="1" dirty="0" err="1" smtClean="0">
                <a:solidFill>
                  <a:srgbClr val="00B050"/>
                </a:solidFill>
              </a:rPr>
              <a:t>csv</a:t>
            </a:r>
            <a:r>
              <a:rPr lang="en-IN" sz="2000" b="1" dirty="0" smtClean="0">
                <a:solidFill>
                  <a:srgbClr val="00B050"/>
                </a:solidFill>
              </a:rPr>
              <a:t> file using copy command</a:t>
            </a:r>
          </a:p>
          <a:p>
            <a:pPr marL="457200" indent="-457200" algn="ctr"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71480"/>
            <a:ext cx="5000660" cy="390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5357826"/>
            <a:ext cx="653573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Chart for total DOT ball bowled by each team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642910" y="785794"/>
          <a:ext cx="7429552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6. </a:t>
            </a:r>
            <a:r>
              <a:rPr lang="en-US" sz="2000" b="1" dirty="0" smtClean="0">
                <a:solidFill>
                  <a:srgbClr val="FF0000"/>
                </a:solidFill>
              </a:rPr>
              <a:t>Total </a:t>
            </a:r>
            <a:r>
              <a:rPr lang="en-US" sz="2000" b="1" dirty="0">
                <a:solidFill>
                  <a:srgbClr val="FF0000"/>
                </a:solidFill>
              </a:rPr>
              <a:t>number of dismissals by dismissal kinds where dismissal kind is not </a:t>
            </a:r>
            <a:r>
              <a:rPr lang="en-US" sz="2000" b="1" dirty="0" smtClean="0">
                <a:solidFill>
                  <a:srgbClr val="FF0000"/>
                </a:solidFill>
              </a:rPr>
              <a:t>NA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Query:</a:t>
            </a: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  <a:endParaRPr lang="en-IN" sz="2000" b="1" dirty="0">
              <a:solidFill>
                <a:srgbClr val="00B050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28604"/>
            <a:ext cx="35528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24"/>
            <a:ext cx="3857652" cy="323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52"/>
            <a:ext cx="9001156" cy="6500858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Chart of </a:t>
            </a:r>
            <a:r>
              <a:rPr lang="en-US" sz="2000" b="1" dirty="0" smtClean="0">
                <a:solidFill>
                  <a:srgbClr val="00B050"/>
                </a:solidFill>
              </a:rPr>
              <a:t>Total number of dismissals by dismissal kinds where dismissal kind is not NA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840378" y="1163881"/>
          <a:ext cx="7715304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8715436" cy="68580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7.Top </a:t>
            </a:r>
            <a:r>
              <a:rPr lang="en-US" sz="2000" b="1" dirty="0">
                <a:solidFill>
                  <a:srgbClr val="FF0000"/>
                </a:solidFill>
              </a:rPr>
              <a:t>5 bowlers who conceded maximum extra runs from the </a:t>
            </a:r>
            <a:r>
              <a:rPr lang="en-US" sz="2000" b="1" i="1" dirty="0">
                <a:solidFill>
                  <a:srgbClr val="FF0000"/>
                </a:solidFill>
              </a:rPr>
              <a:t>deliveries </a:t>
            </a:r>
            <a:r>
              <a:rPr lang="en-US" sz="2000" b="1" dirty="0" smtClean="0">
                <a:solidFill>
                  <a:srgbClr val="FF0000"/>
                </a:solidFill>
              </a:rPr>
              <a:t>table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Query:</a:t>
            </a: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4248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786189"/>
            <a:ext cx="5000660" cy="26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0085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Chart of top </a:t>
            </a:r>
            <a:r>
              <a:rPr lang="en-US" sz="2000" b="1" dirty="0" smtClean="0">
                <a:solidFill>
                  <a:srgbClr val="00B050"/>
                </a:solidFill>
              </a:rPr>
              <a:t>5 bowlers who conceded maximum extra runs from the </a:t>
            </a:r>
            <a:r>
              <a:rPr lang="en-US" sz="2000" b="1" i="1" dirty="0" smtClean="0">
                <a:solidFill>
                  <a:srgbClr val="00B050"/>
                </a:solidFill>
              </a:rPr>
              <a:t>deliveries </a:t>
            </a:r>
            <a:r>
              <a:rPr lang="en-US" sz="2000" b="1" dirty="0" smtClean="0">
                <a:solidFill>
                  <a:srgbClr val="00B050"/>
                </a:solidFill>
              </a:rPr>
              <a:t>table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928662" y="1142984"/>
          <a:ext cx="7286676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8.</a:t>
            </a:r>
            <a:r>
              <a:rPr lang="en-US" sz="2000" b="1" dirty="0">
                <a:solidFill>
                  <a:srgbClr val="FF0000"/>
                </a:solidFill>
              </a:rPr>
              <a:t> create a table named </a:t>
            </a:r>
            <a:r>
              <a:rPr lang="en-US" sz="2000" b="1" i="1" dirty="0">
                <a:solidFill>
                  <a:srgbClr val="FF0000"/>
                </a:solidFill>
              </a:rPr>
              <a:t>deliveries_v03 </a:t>
            </a:r>
            <a:r>
              <a:rPr lang="en-US" sz="2000" b="1" dirty="0">
                <a:solidFill>
                  <a:srgbClr val="FF0000"/>
                </a:solidFill>
              </a:rPr>
              <a:t>with all the columns of </a:t>
            </a:r>
            <a:r>
              <a:rPr lang="en-US" sz="2000" b="1" i="1" dirty="0">
                <a:solidFill>
                  <a:srgbClr val="FF0000"/>
                </a:solidFill>
              </a:rPr>
              <a:t>deliveries_v02 </a:t>
            </a:r>
            <a:r>
              <a:rPr lang="en-US" sz="2000" b="1" dirty="0">
                <a:solidFill>
                  <a:srgbClr val="FF0000"/>
                </a:solidFill>
              </a:rPr>
              <a:t>table and two additional column (named </a:t>
            </a:r>
            <a:r>
              <a:rPr lang="en-US" sz="2000" b="1" i="1" dirty="0">
                <a:solidFill>
                  <a:srgbClr val="FF0000"/>
                </a:solidFill>
              </a:rPr>
              <a:t>venue </a:t>
            </a:r>
            <a:r>
              <a:rPr lang="en-US" sz="2000" b="1" dirty="0">
                <a:solidFill>
                  <a:srgbClr val="FF0000"/>
                </a:solidFill>
              </a:rPr>
              <a:t>and </a:t>
            </a:r>
            <a:r>
              <a:rPr lang="en-US" sz="2000" b="1" i="1" dirty="0" err="1">
                <a:solidFill>
                  <a:srgbClr val="FF0000"/>
                </a:solidFill>
              </a:rPr>
              <a:t>match_date</a:t>
            </a:r>
            <a:r>
              <a:rPr lang="en-US" sz="2000" b="1" dirty="0">
                <a:solidFill>
                  <a:srgbClr val="FF0000"/>
                </a:solidFill>
              </a:rPr>
              <a:t>) of </a:t>
            </a:r>
            <a:r>
              <a:rPr lang="en-US" sz="2000" b="1" i="1" dirty="0">
                <a:solidFill>
                  <a:srgbClr val="FF0000"/>
                </a:solidFill>
              </a:rPr>
              <a:t>venue </a:t>
            </a:r>
            <a:r>
              <a:rPr lang="en-US" sz="2000" b="1" dirty="0">
                <a:solidFill>
                  <a:srgbClr val="FF0000"/>
                </a:solidFill>
              </a:rPr>
              <a:t>and </a:t>
            </a:r>
            <a:r>
              <a:rPr lang="en-US" sz="2000" b="1" i="1" dirty="0">
                <a:solidFill>
                  <a:srgbClr val="FF0000"/>
                </a:solidFill>
              </a:rPr>
              <a:t>date </a:t>
            </a:r>
            <a:r>
              <a:rPr lang="en-US" sz="2000" b="1" dirty="0">
                <a:solidFill>
                  <a:srgbClr val="FF0000"/>
                </a:solidFill>
              </a:rPr>
              <a:t>from table </a:t>
            </a:r>
            <a:r>
              <a:rPr lang="en-US" sz="2000" b="1" i="1" dirty="0" smtClean="0">
                <a:solidFill>
                  <a:srgbClr val="FF0000"/>
                </a:solidFill>
              </a:rPr>
              <a:t>matches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Query:</a:t>
            </a: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Sample Output:</a:t>
            </a:r>
          </a:p>
          <a:p>
            <a:pPr>
              <a:buNone/>
            </a:pPr>
            <a:endParaRPr lang="en-US" sz="2000" b="1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0"/>
            <a:ext cx="42005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14686"/>
            <a:ext cx="5829313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214686"/>
            <a:ext cx="2928926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9.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Total </a:t>
            </a:r>
            <a:r>
              <a:rPr lang="en-US" sz="2000" b="1" dirty="0">
                <a:solidFill>
                  <a:srgbClr val="FF0000"/>
                </a:solidFill>
              </a:rPr>
              <a:t>runs scored for each venue and order it in the descending order of total runs scored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Query:</a:t>
            </a: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Sample Output: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85794"/>
            <a:ext cx="4200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643182"/>
            <a:ext cx="4600575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500858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 smtClean="0">
                <a:solidFill>
                  <a:srgbClr val="00B050"/>
                </a:solidFill>
              </a:rPr>
              <a:t>Chart for total runs scored at each venue: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357158" y="642918"/>
          <a:ext cx="8429684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52"/>
            <a:ext cx="8472518" cy="6500858"/>
          </a:xfrm>
        </p:spPr>
        <p:txBody>
          <a:bodyPr/>
          <a:lstStyle/>
          <a:p>
            <a:pPr algn="ctr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10.</a:t>
            </a:r>
            <a:r>
              <a:rPr lang="en-US" sz="2000" b="1" dirty="0" smtClean="0">
                <a:solidFill>
                  <a:srgbClr val="FF0000"/>
                </a:solidFill>
              </a:rPr>
              <a:t> Fetch the year-wise total runs scored at </a:t>
            </a:r>
            <a:r>
              <a:rPr lang="en-US" sz="2000" b="1" i="1" dirty="0" smtClean="0">
                <a:solidFill>
                  <a:srgbClr val="FF0000"/>
                </a:solidFill>
              </a:rPr>
              <a:t>Eden Gardens </a:t>
            </a:r>
            <a:r>
              <a:rPr lang="en-US" sz="2000" b="1" dirty="0" smtClean="0">
                <a:solidFill>
                  <a:srgbClr val="FF0000"/>
                </a:solidFill>
              </a:rPr>
              <a:t>and order it in the descending order of total runs scored.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Query:</a:t>
            </a: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40862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177827"/>
            <a:ext cx="3000396" cy="368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0"/>
            <a:ext cx="8858312" cy="6858000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Chart </a:t>
            </a:r>
            <a:r>
              <a:rPr lang="en-US" sz="2000" b="1" dirty="0" smtClean="0">
                <a:solidFill>
                  <a:srgbClr val="00B050"/>
                </a:solidFill>
              </a:rPr>
              <a:t>year-wise total runs scored at </a:t>
            </a:r>
            <a:r>
              <a:rPr lang="en-US" sz="2000" b="1" i="1" dirty="0" smtClean="0">
                <a:solidFill>
                  <a:srgbClr val="00B050"/>
                </a:solidFill>
              </a:rPr>
              <a:t>Eden Gardens </a:t>
            </a:r>
            <a:r>
              <a:rPr lang="en-US" sz="2000" b="1" dirty="0" smtClean="0">
                <a:solidFill>
                  <a:srgbClr val="00B050"/>
                </a:solidFill>
              </a:rPr>
              <a:t>and order it in the descending order of total runs scored.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571472" y="1071546"/>
          <a:ext cx="7858180" cy="52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Selecting the imported data</a:t>
            </a:r>
            <a:br>
              <a:rPr lang="en-IN" sz="2400" b="1" dirty="0" smtClean="0">
                <a:solidFill>
                  <a:srgbClr val="FF0000"/>
                </a:solidFill>
              </a:rPr>
            </a:br>
            <a:r>
              <a:rPr lang="en-IN" sz="2400" b="1" dirty="0" err="1" smtClean="0">
                <a:solidFill>
                  <a:srgbClr val="FF0000"/>
                </a:solidFill>
              </a:rPr>
              <a:t>IPL_Ball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329642" cy="5429288"/>
          </a:xfrm>
        </p:spPr>
        <p:txBody>
          <a:bodyPr/>
          <a:lstStyle/>
          <a:p>
            <a:pPr marL="457200" indent="-457200" algn="ctr">
              <a:buFont typeface="+mj-lt"/>
              <a:buAutoNum type="arabicPeriod"/>
            </a:pPr>
            <a:r>
              <a:rPr lang="en-IN" sz="2000" b="1" dirty="0" smtClean="0">
                <a:solidFill>
                  <a:srgbClr val="00B050"/>
                </a:solidFill>
              </a:rPr>
              <a:t>Query</a:t>
            </a:r>
          </a:p>
          <a:p>
            <a:pPr marL="457200" indent="-457200" algn="ctr">
              <a:buFont typeface="+mj-lt"/>
              <a:buAutoNum type="arabicPeriod"/>
            </a:pPr>
            <a:endParaRPr lang="en-IN" sz="2000" b="1" dirty="0"/>
          </a:p>
          <a:p>
            <a:pPr marL="457200" indent="-457200" algn="ctr">
              <a:buFont typeface="+mj-lt"/>
              <a:buAutoNum type="arabicPeriod"/>
            </a:pPr>
            <a:r>
              <a:rPr lang="en-IN" sz="2000" b="1" dirty="0" smtClean="0">
                <a:solidFill>
                  <a:srgbClr val="00B050"/>
                </a:solidFill>
              </a:rPr>
              <a:t>Sample Output</a:t>
            </a:r>
          </a:p>
          <a:p>
            <a:pPr marL="457200" indent="-457200" algn="ctr">
              <a:buNone/>
            </a:pPr>
            <a:endParaRPr lang="en-IN" sz="2000" b="1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714488"/>
            <a:ext cx="3200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444736"/>
            <a:ext cx="8048729" cy="419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60_F_291522205_XkrmS421FjSGTMRdTrqFZPxDY19Vxp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285860"/>
            <a:ext cx="7735497" cy="421484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14290"/>
            <a:ext cx="6143668" cy="368280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Bidding on Batsman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571480"/>
            <a:ext cx="8229600" cy="60722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b="1" dirty="0" smtClean="0">
                <a:solidFill>
                  <a:srgbClr val="00B050"/>
                </a:solidFill>
              </a:rPr>
              <a:t>Aggressive Batsman (Top 10 </a:t>
            </a:r>
            <a:r>
              <a:rPr lang="en-US" sz="2000" b="1" dirty="0" smtClean="0">
                <a:solidFill>
                  <a:srgbClr val="00B050"/>
                </a:solidFill>
              </a:rPr>
              <a:t>players </a:t>
            </a:r>
            <a:r>
              <a:rPr lang="en-US" sz="2000" b="1" dirty="0">
                <a:solidFill>
                  <a:srgbClr val="00B050"/>
                </a:solidFill>
              </a:rPr>
              <a:t>with high S.R who have faced at least 500 balls</a:t>
            </a:r>
            <a:r>
              <a:rPr lang="en-IN" sz="2000" b="1" dirty="0" smtClean="0">
                <a:solidFill>
                  <a:srgbClr val="00B05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IN" sz="2000" b="1" dirty="0"/>
          </a:p>
          <a:p>
            <a:pPr marL="514350" indent="-514350">
              <a:buFont typeface="+mj-lt"/>
              <a:buAutoNum type="arabicPeriod"/>
            </a:pPr>
            <a:endParaRPr lang="en-IN" sz="2000" b="1" dirty="0" smtClean="0"/>
          </a:p>
          <a:p>
            <a:pPr marL="514350" indent="-514350">
              <a:buFont typeface="+mj-lt"/>
              <a:buAutoNum type="arabicPeriod"/>
            </a:pPr>
            <a:endParaRPr lang="en-IN" sz="2000" b="1" dirty="0"/>
          </a:p>
          <a:p>
            <a:pPr marL="514350" indent="-514350">
              <a:buFont typeface="+mj-lt"/>
              <a:buAutoNum type="arabicPeriod"/>
            </a:pPr>
            <a:endParaRPr lang="en-IN" sz="2000" b="1" dirty="0" smtClean="0"/>
          </a:p>
          <a:p>
            <a:pPr marL="514350" indent="-514350">
              <a:buFont typeface="+mj-lt"/>
              <a:buAutoNum type="arabicPeriod"/>
            </a:pPr>
            <a:endParaRPr lang="en-IN" sz="2000" b="1" dirty="0"/>
          </a:p>
          <a:p>
            <a:pPr marL="514350" indent="-514350">
              <a:buFont typeface="+mj-lt"/>
              <a:buAutoNum type="arabicPeriod"/>
            </a:pPr>
            <a:endParaRPr lang="en-IN" sz="2000" b="1" dirty="0" smtClean="0"/>
          </a:p>
          <a:p>
            <a:pPr marL="514350" indent="-514350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Output:</a:t>
            </a:r>
            <a:endParaRPr lang="en-IN" sz="2000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6122612" cy="226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857628"/>
            <a:ext cx="52292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6715148"/>
          </a:xfrm>
        </p:spPr>
        <p:txBody>
          <a:bodyPr/>
          <a:lstStyle/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Chart for top 10 aggressive batsman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357158" y="642918"/>
          <a:ext cx="8429684" cy="535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358246" cy="642918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2.Anchor Batsman(Player with good average and who have played more than 2 IPL seasons)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643998" cy="5929354"/>
          </a:xfrm>
        </p:spPr>
        <p:txBody>
          <a:bodyPr/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Query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2000" b="1" dirty="0" smtClean="0">
                <a:solidFill>
                  <a:srgbClr val="00B050"/>
                </a:solidFill>
              </a:rPr>
              <a:t>Output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744061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857628"/>
            <a:ext cx="54483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Chart for top 10 Anchor batsman</a:t>
            </a:r>
            <a:br>
              <a:rPr lang="en-IN" sz="2000" b="1" dirty="0" smtClean="0">
                <a:solidFill>
                  <a:srgbClr val="00B050"/>
                </a:solidFill>
              </a:rPr>
            </a:br>
            <a:r>
              <a:rPr lang="en-IN" sz="2000" b="1" dirty="0" smtClean="0">
                <a:solidFill>
                  <a:srgbClr val="00B050"/>
                </a:solidFill>
              </a:rPr>
              <a:t>According to output of Query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Chart</a:t>
            </a:r>
            <a:endParaRPr lang="en-US" sz="2000" b="1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642910" y="1500174"/>
          <a:ext cx="7929617" cy="4643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442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3. Hard-Hitting Batsman</a:t>
            </a:r>
            <a:br>
              <a:rPr lang="en-IN" sz="2000" b="1" dirty="0" smtClean="0">
                <a:solidFill>
                  <a:srgbClr val="FF0000"/>
                </a:solidFill>
              </a:rPr>
            </a:br>
            <a:r>
              <a:rPr lang="en-IN" sz="2000" b="1" dirty="0" smtClean="0">
                <a:solidFill>
                  <a:srgbClr val="FF0000"/>
                </a:solidFill>
              </a:rPr>
              <a:t>(Players who have scored the most runs in boundaries and have played more than 2 IPL seasons</a:t>
            </a:r>
            <a:r>
              <a:rPr lang="en-IN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58204" cy="5715016"/>
          </a:xfrm>
        </p:spPr>
        <p:txBody>
          <a:bodyPr/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Query</a:t>
            </a:r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500174"/>
            <a:ext cx="871543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5727</TotalTime>
  <Words>523</Words>
  <Application>Microsoft Office PowerPoint</Application>
  <PresentationFormat>On-screen Show (4:3)</PresentationFormat>
  <Paragraphs>237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IPL Auction (SQL Project)</vt:lpstr>
      <vt:lpstr> Selecting the imported data IPL_Ball </vt:lpstr>
      <vt:lpstr>Query for Importing data from CSV file(IPL_matches): </vt:lpstr>
      <vt:lpstr>Selecting the imported data IPL_Ball</vt:lpstr>
      <vt:lpstr>Bidding on Batsman</vt:lpstr>
      <vt:lpstr>Slide 6</vt:lpstr>
      <vt:lpstr>2.Anchor Batsman(Player with good average and who have played more than 2 IPL seasons)</vt:lpstr>
      <vt:lpstr>Chart for top 10 Anchor batsman According to output of Query</vt:lpstr>
      <vt:lpstr>3. Hard-Hitting Batsman (Players who have scored the most runs in boundaries and have played more than 2 IPL seasons)</vt:lpstr>
      <vt:lpstr>Slide 10</vt:lpstr>
      <vt:lpstr>Slide 11</vt:lpstr>
      <vt:lpstr>Bidding On Bowler</vt:lpstr>
      <vt:lpstr>Slide 13</vt:lpstr>
      <vt:lpstr>Slide 14</vt:lpstr>
      <vt:lpstr>Slide 15</vt:lpstr>
      <vt:lpstr>Bidding on All-Rounder (Player with best batting and bowling strike rate &amp; who has faced at least 500 balls and bowled minimum 300 balls)</vt:lpstr>
      <vt:lpstr>Slide 17</vt:lpstr>
      <vt:lpstr>Bidding on Wicket-Keeper</vt:lpstr>
      <vt:lpstr>Slide 19</vt:lpstr>
      <vt:lpstr>Slide 20</vt:lpstr>
      <vt:lpstr>Slide 21</vt:lpstr>
      <vt:lpstr>Slide 22</vt:lpstr>
      <vt:lpstr>Additional Questions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 (SQL Project)</dc:title>
  <dc:creator>Punarvashu Mishra</dc:creator>
  <cp:lastModifiedBy>Punarvashu Mishra</cp:lastModifiedBy>
  <cp:revision>274</cp:revision>
  <dcterms:created xsi:type="dcterms:W3CDTF">2023-11-13T08:01:01Z</dcterms:created>
  <dcterms:modified xsi:type="dcterms:W3CDTF">2023-11-17T07:28:16Z</dcterms:modified>
</cp:coreProperties>
</file>