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1SFARvrW1f8s4adLqQWrvYpV1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6ba698d71_2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16ba698d71_2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6ba698d71_2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16ba698d71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16482311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716482311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1716482311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6ba698d71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16ba698d71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d4f6cc30d6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d4f6cc30d6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6ba698d71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16ba698d71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6ba698d71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6ba698d71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16ba698d71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6ba698d71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16ba698d71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716482311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716482311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1716482311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4f6cc30d6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d4f6cc30d6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4f6cc30d6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d4f6cc30d6_3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4f6cc30d6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d4f6cc30d6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3" type="body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4" type="body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5" type="body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6" type="body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7" type="body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8" type="body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29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9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9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9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30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0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30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1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1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6" name="Google Shape;126;p31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27" name="Google Shape;127;p31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31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32" name="Google Shape;132;p32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133" name="Google Shape;133;p32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32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5" name="Google Shape;13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" type="subTitle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41" name="Google Shape;14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6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47" name="Google Shape;147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p26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6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" name="Google Shape;154;p26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6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6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" name="Google Shape;157;p26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26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" name="Google Shape;160;p26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6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26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" name="Google Shape;163;p26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26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26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26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26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6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9" name="Google Shape;169;p26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26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26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2" name="Google Shape;172;p26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26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4" name="Google Shape;17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7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27"/>
          <p:cNvSpPr txBox="1"/>
          <p:nvPr>
            <p:ph idx="3" type="body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27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2" name="Google Shape;192;p27"/>
          <p:cNvSpPr txBox="1"/>
          <p:nvPr>
            <p:ph idx="5" type="body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27"/>
          <p:cNvSpPr txBox="1"/>
          <p:nvPr>
            <p:ph idx="6" type="body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4" name="Google Shape;194;p27"/>
          <p:cNvSpPr/>
          <p:nvPr>
            <p:ph idx="7" type="pic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5" name="Google Shape;195;p27"/>
          <p:cNvSpPr txBox="1"/>
          <p:nvPr>
            <p:ph idx="8" type="body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27"/>
          <p:cNvSpPr txBox="1"/>
          <p:nvPr>
            <p:ph idx="9" type="body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27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98" name="Google Shape;198;p27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9" name="Google Shape;199;p27"/>
          <p:cNvSpPr txBox="1"/>
          <p:nvPr>
            <p:ph idx="15" type="body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27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1" name="Google Shape;201;p27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2" name="Google Shape;202;p27"/>
          <p:cNvSpPr txBox="1"/>
          <p:nvPr>
            <p:ph idx="18" type="body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3" name="Google Shape;203;p27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4" name="Google Shape;204;p27"/>
          <p:cNvSpPr txBox="1"/>
          <p:nvPr>
            <p:ph idx="20" type="body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5" name="Google Shape;205;p27"/>
          <p:cNvSpPr txBox="1"/>
          <p:nvPr>
            <p:ph idx="21" type="body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27"/>
          <p:cNvSpPr/>
          <p:nvPr>
            <p:ph idx="22" type="pic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07" name="Google Shape;207;p27"/>
          <p:cNvSpPr txBox="1"/>
          <p:nvPr>
            <p:ph idx="23" type="body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27"/>
          <p:cNvSpPr txBox="1"/>
          <p:nvPr>
            <p:ph idx="24" type="body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27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0" name="Google Shape;210;p27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27"/>
          <p:cNvSpPr txBox="1"/>
          <p:nvPr>
            <p:ph idx="27" type="body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19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33" name="Google Shape;33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9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subTitle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38" name="Google Shape;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1"/>
          <p:cNvSpPr/>
          <p:nvPr>
            <p:ph idx="2" type="chart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3"/>
          <p:cNvSpPr txBox="1"/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subTitle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23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24"/>
          <p:cNvSpPr txBox="1"/>
          <p:nvPr>
            <p:ph idx="5" type="body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4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4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24"/>
          <p:cNvSpPr txBox="1"/>
          <p:nvPr>
            <p:ph idx="8" type="body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4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24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0" name="Google Shape;70;p24"/>
          <p:cNvSpPr txBox="1"/>
          <p:nvPr>
            <p:ph idx="14" type="body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" name="Google Shape;75;p2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76" name="Google Shape;76;p2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8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80" name="Google Shape;80;p28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8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" name="Google Shape;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/>
          <p:nvPr>
            <p:ph idx="2" type="dgm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ttungl/adience-benchmark-gender-and-age-classification" TargetMode="External"/><Relationship Id="rId4" Type="http://schemas.openxmlformats.org/officeDocument/2006/relationships/hyperlink" Target="https://www.researchgate.net/publication/328031032_Mitigating_Bias_in_Gender_Age_and_Ethnicity_Classification_a_Multi-Task_Convolution_Neural_Network_Approach" TargetMode="External"/><Relationship Id="rId5" Type="http://schemas.openxmlformats.org/officeDocument/2006/relationships/hyperlink" Target="https://arxiv.org/pdf/1811.07344.pdf" TargetMode="External"/><Relationship Id="rId6" Type="http://schemas.openxmlformats.org/officeDocument/2006/relationships/hyperlink" Target="https://www.researchgate.net/publication/325495265_Age_and_gender_classification_using_wid_convolutional_neur%20al_network_and_Gabor_filt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5040900" y="2775150"/>
            <a:ext cx="71511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IMAGE-BASED AGE AND GENDER CLASSIFICATION WITH CONVOLUTIONAL NEURAL NETWORKS (CNN)</a:t>
            </a:r>
            <a:endParaRPr b="1" sz="220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 </a:t>
            </a:r>
            <a:endParaRPr/>
          </a:p>
        </p:txBody>
      </p:sp>
      <p:sp>
        <p:nvSpPr>
          <p:cNvPr id="220" name="Google Shape;220;p1"/>
          <p:cNvSpPr txBox="1"/>
          <p:nvPr/>
        </p:nvSpPr>
        <p:spPr>
          <a:xfrm>
            <a:off x="-1508200" y="4518750"/>
            <a:ext cx="73374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                                        </a:t>
            </a:r>
            <a:r>
              <a:rPr b="1" lang="en-US" sz="1700">
                <a:solidFill>
                  <a:schemeClr val="dk1"/>
                </a:solidFill>
              </a:rPr>
              <a:t>   Group Members:</a:t>
            </a:r>
            <a:r>
              <a:rPr b="1" lang="en-US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Akshay Potdar		(</a:t>
            </a:r>
            <a:r>
              <a:rPr lang="en-US" sz="15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220960925036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Pranita Dibe		(</a:t>
            </a:r>
            <a:r>
              <a:rPr lang="en-US" sz="15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220960925037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Pratiksha Salunke	(</a:t>
            </a:r>
            <a:r>
              <a:rPr lang="en-US" sz="150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220960925038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Punawesh Sawant	(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220960925039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Tushar Salve		(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220960925040</a:t>
            </a:r>
            <a:r>
              <a:rPr lang="en-US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"/>
          <p:cNvSpPr txBox="1"/>
          <p:nvPr/>
        </p:nvSpPr>
        <p:spPr>
          <a:xfrm>
            <a:off x="8813050" y="685375"/>
            <a:ext cx="24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"/>
          <p:cNvPicPr preferRelativeResize="0"/>
          <p:nvPr/>
        </p:nvPicPr>
        <p:blipFill rotWithShape="1">
          <a:blip r:embed="rId3">
            <a:alphaModFix/>
          </a:blip>
          <a:srcRect b="0" l="12781" r="12774" t="0"/>
          <a:stretch/>
        </p:blipFill>
        <p:spPr>
          <a:xfrm>
            <a:off x="8232900" y="304800"/>
            <a:ext cx="3378951" cy="24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6ba698d71_2_60"/>
          <p:cNvSpPr txBox="1"/>
          <p:nvPr/>
        </p:nvSpPr>
        <p:spPr>
          <a:xfrm>
            <a:off x="5022575" y="738800"/>
            <a:ext cx="21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16ba698d71_2_60"/>
          <p:cNvSpPr txBox="1"/>
          <p:nvPr/>
        </p:nvSpPr>
        <p:spPr>
          <a:xfrm>
            <a:off x="5100550" y="407975"/>
            <a:ext cx="3431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Flowchart Of Model</a:t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g216ba698d71_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654775"/>
            <a:ext cx="914864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6ba698d71_2_65"/>
          <p:cNvSpPr txBox="1"/>
          <p:nvPr/>
        </p:nvSpPr>
        <p:spPr>
          <a:xfrm>
            <a:off x="3267300" y="405450"/>
            <a:ext cx="5657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Evaluation measures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16ba698d71_2_65"/>
          <p:cNvSpPr txBox="1"/>
          <p:nvPr/>
        </p:nvSpPr>
        <p:spPr>
          <a:xfrm>
            <a:off x="2804525" y="1493425"/>
            <a:ext cx="7686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rebuchet MS"/>
                <a:ea typeface="Trebuchet MS"/>
                <a:cs typeface="Trebuchet MS"/>
                <a:sym typeface="Trebuchet MS"/>
              </a:rPr>
              <a:t>calculating scores for Age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accuracy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loss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calculating accuracy score of gender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accuracy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validation loss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g216ba698d71_2_65"/>
          <p:cNvSpPr txBox="1"/>
          <p:nvPr/>
        </p:nvSpPr>
        <p:spPr>
          <a:xfrm>
            <a:off x="7196975" y="2052850"/>
            <a:ext cx="46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716482311_1_21"/>
          <p:cNvSpPr txBox="1"/>
          <p:nvPr>
            <p:ph type="title"/>
          </p:nvPr>
        </p:nvSpPr>
        <p:spPr>
          <a:xfrm>
            <a:off x="4125500" y="180200"/>
            <a:ext cx="46635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Accuracy Charts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g21716482311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350" y="2134125"/>
            <a:ext cx="540067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21716482311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50" y="2134125"/>
            <a:ext cx="54006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1716482311_1_21"/>
          <p:cNvSpPr txBox="1"/>
          <p:nvPr/>
        </p:nvSpPr>
        <p:spPr>
          <a:xfrm>
            <a:off x="1193075" y="1733925"/>
            <a:ext cx="48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 Accuracy</a:t>
            </a:r>
            <a:endParaRPr/>
          </a:p>
        </p:txBody>
      </p:sp>
      <p:sp>
        <p:nvSpPr>
          <p:cNvPr id="304" name="Google Shape;304;g21716482311_1_21"/>
          <p:cNvSpPr txBox="1"/>
          <p:nvPr/>
        </p:nvSpPr>
        <p:spPr>
          <a:xfrm>
            <a:off x="8973425" y="946125"/>
            <a:ext cx="32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1716482311_1_21"/>
          <p:cNvSpPr txBox="1"/>
          <p:nvPr/>
        </p:nvSpPr>
        <p:spPr>
          <a:xfrm>
            <a:off x="6950225" y="1733925"/>
            <a:ext cx="47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Gender</a:t>
            </a:r>
            <a:r>
              <a:rPr lang="en-US">
                <a:solidFill>
                  <a:schemeClr val="dk1"/>
                </a:solidFill>
              </a:rPr>
              <a:t> Accuracy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/>
        </p:nvSpPr>
        <p:spPr>
          <a:xfrm>
            <a:off x="4956325" y="854775"/>
            <a:ext cx="21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5266275" y="654675"/>
            <a:ext cx="313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</a:t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3571125" y="1576300"/>
            <a:ext cx="6526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difficulties while building model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requires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heavy processing power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initially facing 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low validation accuracy for age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difficulties in predicting gender </a:t>
            </a:r>
            <a:r>
              <a:rPr lang="en-US" sz="2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properly</a:t>
            </a:r>
            <a:endParaRPr sz="2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6ba698d71_2_41"/>
          <p:cNvSpPr txBox="1"/>
          <p:nvPr/>
        </p:nvSpPr>
        <p:spPr>
          <a:xfrm>
            <a:off x="4094925" y="390925"/>
            <a:ext cx="37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16ba698d71_2_41"/>
          <p:cNvSpPr txBox="1"/>
          <p:nvPr/>
        </p:nvSpPr>
        <p:spPr>
          <a:xfrm>
            <a:off x="5436700" y="1136375"/>
            <a:ext cx="67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16ba698d71_2_41"/>
          <p:cNvSpPr txBox="1"/>
          <p:nvPr/>
        </p:nvSpPr>
        <p:spPr>
          <a:xfrm>
            <a:off x="5436700" y="706100"/>
            <a:ext cx="266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r>
              <a:rPr lang="en-US" sz="27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g216ba698d71_2_41"/>
          <p:cNvSpPr txBox="1"/>
          <p:nvPr/>
        </p:nvSpPr>
        <p:spPr>
          <a:xfrm>
            <a:off x="1333475" y="1536575"/>
            <a:ext cx="107040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[1] Dataset -</a:t>
            </a:r>
            <a:r>
              <a:rPr lang="en-US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https://www.kaggle.com/datasets/ttungl/adience-benchmark-gender-and-age-classification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[2] Abhijit Das, Antitza Dantcheva and Francois Bremond Mitigating Bias in Gender, Age and Ethnicity classification.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Link: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https://www.researchgate.net/publication/328031032_Mitigating_Bias_in_Gender_Age_and_Ethnicity_Classification_a_Multi-Task_Convolution_Neural_Network_Approach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[3] Philip Smith, Cuixian Chen Transfer Learning with Deep CNNs for Gender Recognition and Age Estimation.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Link: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https://arxiv.org/pdf/1811.07344.pdf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[4] Sepidehsadat Hosseini, Seok Hee Lee, Hyuk Jin Kwon, Hyung Ii Koo and Nam Ik Cho Age and Gender Classification Using Wide Convolutional Neural Network and Gabor Filter.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Link: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https://www.researchgate.net/publication/325495265_Age_and_gender_classification_using_wid_convolutional_neur%20al_network_and_Gabor_filter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4f6cc30d6_3_13"/>
          <p:cNvSpPr txBox="1"/>
          <p:nvPr/>
        </p:nvSpPr>
        <p:spPr>
          <a:xfrm>
            <a:off x="4952625" y="3059550"/>
            <a:ext cx="4469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16ba698d71_2_23"/>
          <p:cNvPicPr preferRelativeResize="0"/>
          <p:nvPr/>
        </p:nvPicPr>
        <p:blipFill rotWithShape="1">
          <a:blip r:embed="rId3">
            <a:alphaModFix/>
          </a:blip>
          <a:srcRect b="34640" l="0" r="10538" t="0"/>
          <a:stretch/>
        </p:blipFill>
        <p:spPr>
          <a:xfrm>
            <a:off x="215350" y="1003850"/>
            <a:ext cx="11976652" cy="4969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16ba698d71_2_23"/>
          <p:cNvSpPr txBox="1"/>
          <p:nvPr/>
        </p:nvSpPr>
        <p:spPr>
          <a:xfrm>
            <a:off x="4903225" y="542150"/>
            <a:ext cx="369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rebuchet MS"/>
                <a:ea typeface="Trebuchet MS"/>
                <a:cs typeface="Trebuchet MS"/>
                <a:sym typeface="Trebuchet MS"/>
              </a:rPr>
              <a:t>Block Diagram</a:t>
            </a:r>
            <a:endParaRPr b="1"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6ba698d71_2_2"/>
          <p:cNvSpPr txBox="1"/>
          <p:nvPr>
            <p:ph type="ctrTitle"/>
          </p:nvPr>
        </p:nvSpPr>
        <p:spPr>
          <a:xfrm>
            <a:off x="5646825" y="758475"/>
            <a:ext cx="3524400" cy="48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Trebuchet MS"/>
                <a:ea typeface="Trebuchet MS"/>
                <a:cs typeface="Trebuchet MS"/>
                <a:sym typeface="Trebuchet MS"/>
              </a:rPr>
              <a:t> Project Description</a:t>
            </a:r>
            <a:endParaRPr b="1" sz="4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g216ba698d71_2_2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g216ba698d71_2_2"/>
          <p:cNvSpPr txBox="1"/>
          <p:nvPr/>
        </p:nvSpPr>
        <p:spPr>
          <a:xfrm>
            <a:off x="3315650" y="1452000"/>
            <a:ext cx="8790300" cy="4619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We used Adience dataset for age and gender classification.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We have implemented pandas,  NumPy, Matplotlib, Keras, Tensorflow, Scikit-learn libraries.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Training &amp; Testing. For age classification, our model classifies ages into 8 groups.</a:t>
            </a:r>
            <a:endParaRPr b="1" sz="18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Similarly, gender also had to be one hot encoded for gender classification into male,female and undefined.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Trained CNN (Convolutional Neural Networks) using Adience dataset for age and gender prediction.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solidFill>
                  <a:schemeClr val="lt1"/>
                </a:solidFill>
              </a:rPr>
              <a:t>Created OpenCV deep learning module to perform age and gender detection.</a:t>
            </a:r>
            <a:r>
              <a:rPr b="1" lang="en-US" sz="15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b="1"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6ba698d71_2_52"/>
          <p:cNvSpPr txBox="1"/>
          <p:nvPr>
            <p:ph type="title"/>
          </p:nvPr>
        </p:nvSpPr>
        <p:spPr>
          <a:xfrm>
            <a:off x="1885150" y="416050"/>
            <a:ext cx="8421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en-US" sz="2320"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 sz="232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t/>
            </a:r>
            <a:endParaRPr sz="2520"/>
          </a:p>
        </p:txBody>
      </p:sp>
      <p:sp>
        <p:nvSpPr>
          <p:cNvPr id="242" name="Google Shape;242;g216ba698d71_2_52"/>
          <p:cNvSpPr txBox="1"/>
          <p:nvPr/>
        </p:nvSpPr>
        <p:spPr>
          <a:xfrm>
            <a:off x="937625" y="21163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16ba698d71_2_52"/>
          <p:cNvSpPr txBox="1"/>
          <p:nvPr/>
        </p:nvSpPr>
        <p:spPr>
          <a:xfrm>
            <a:off x="2062750" y="33486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endParaRPr/>
          </a:p>
        </p:txBody>
      </p:sp>
      <p:sp>
        <p:nvSpPr>
          <p:cNvPr id="244" name="Google Shape;244;g216ba698d71_2_52"/>
          <p:cNvSpPr txBox="1"/>
          <p:nvPr/>
        </p:nvSpPr>
        <p:spPr>
          <a:xfrm>
            <a:off x="1736450" y="3861600"/>
            <a:ext cx="931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g216ba698d71_2_52"/>
          <p:cNvSpPr txBox="1"/>
          <p:nvPr/>
        </p:nvSpPr>
        <p:spPr>
          <a:xfrm>
            <a:off x="1736450" y="1284250"/>
            <a:ext cx="96456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Dataset Name - </a:t>
            </a: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Adience Benchmark Gender And Age Classification</a:t>
            </a:r>
            <a:endParaRPr b="1"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 the folder in the dataset containing the image. 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original_image 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 image name in the dataset.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face_id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 the Face ID in the original image, can be ignored.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 age label of the face.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ender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 gender label of the face.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x, y, dx, dy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 bounding box of the face in the original image, can be ignored.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tilt_ang, fiducial_yaw_angle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- pose of the face in the original image, can be ignored.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fiducial_score </a:t>
            </a:r>
            <a:r>
              <a:rPr lang="en-US" sz="165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 score of the landmark detector, can be ignored.</a:t>
            </a:r>
            <a:endParaRPr sz="165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5" y="1546338"/>
            <a:ext cx="11691650" cy="37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2535175" y="312450"/>
            <a:ext cx="7293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en-US" sz="272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716482311_1_38"/>
          <p:cNvSpPr txBox="1"/>
          <p:nvPr>
            <p:ph type="title"/>
          </p:nvPr>
        </p:nvSpPr>
        <p:spPr>
          <a:xfrm>
            <a:off x="838200" y="105250"/>
            <a:ext cx="10515600" cy="87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en-US" sz="2720"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/>
          </a:p>
        </p:txBody>
      </p:sp>
      <p:sp>
        <p:nvSpPr>
          <p:cNvPr id="258" name="Google Shape;258;g21716482311_1_38"/>
          <p:cNvSpPr/>
          <p:nvPr>
            <p:ph idx="2" type="dgm"/>
          </p:nvPr>
        </p:nvSpPr>
        <p:spPr>
          <a:xfrm>
            <a:off x="838200" y="2111375"/>
            <a:ext cx="10515600" cy="374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1716482311_1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g21716482311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50" y="1431275"/>
            <a:ext cx="11167550" cy="49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4f6cc30d6_2_8"/>
          <p:cNvSpPr txBox="1"/>
          <p:nvPr/>
        </p:nvSpPr>
        <p:spPr>
          <a:xfrm>
            <a:off x="5022575" y="738800"/>
            <a:ext cx="21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d4f6cc30d6_2_8"/>
          <p:cNvSpPr txBox="1"/>
          <p:nvPr/>
        </p:nvSpPr>
        <p:spPr>
          <a:xfrm>
            <a:off x="4844075" y="341900"/>
            <a:ext cx="284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Steps of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g1d4f6cc30d6_2_8"/>
          <p:cNvSpPr txBox="1"/>
          <p:nvPr/>
        </p:nvSpPr>
        <p:spPr>
          <a:xfrm>
            <a:off x="4068850" y="1089300"/>
            <a:ext cx="64851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-US" sz="22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) Preprocessing Data</a:t>
            </a:r>
            <a:endParaRPr sz="2200">
              <a:solidFill>
                <a:srgbClr val="BDC1C6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[1] </a:t>
            </a: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Exploratory Data Analysis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a) visualization of data using pie-chart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	gender chart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age chart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b) treating missing values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	checking null values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dropping null values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[2] mapping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	a) age mapping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b) gender mapping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[3] setting target variable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[4] splitting the data into training and testing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4f6cc30d6_3_22"/>
          <p:cNvSpPr txBox="1"/>
          <p:nvPr/>
        </p:nvSpPr>
        <p:spPr>
          <a:xfrm>
            <a:off x="3409950" y="643950"/>
            <a:ext cx="5372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b) Feature Extraction stage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g1d4f6cc30d6_3_22"/>
          <p:cNvSpPr txBox="1"/>
          <p:nvPr/>
        </p:nvSpPr>
        <p:spPr>
          <a:xfrm>
            <a:off x="1839900" y="2425775"/>
            <a:ext cx="9397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Reading the images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Decode JPEG content into an RGB grid of pixels.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Converting into Floating points tensors taking input to neural network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rgbClr val="20212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Training and Validation of batches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4f6cc30d6_3_2"/>
          <p:cNvSpPr txBox="1"/>
          <p:nvPr/>
        </p:nvSpPr>
        <p:spPr>
          <a:xfrm>
            <a:off x="4291275" y="444600"/>
            <a:ext cx="3097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c) Model creation</a:t>
            </a:r>
            <a:endParaRPr sz="27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79" name="Google Shape;279;g1d4f6cc30d6_3_2"/>
          <p:cNvSpPr txBox="1"/>
          <p:nvPr/>
        </p:nvSpPr>
        <p:spPr>
          <a:xfrm>
            <a:off x="3073875" y="1348400"/>
            <a:ext cx="5532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layers</a:t>
            </a:r>
            <a:endParaRPr b="1" sz="24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convolutional layers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activation layer 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max-pooling layer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dropout layer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Flatten layer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Dense layer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g1d4f6cc30d6_3_2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highlight>
                  <a:schemeClr val="dk1"/>
                </a:highlight>
              </a:rPr>
              <a:t>‹#›</a:t>
            </a:fld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2023-01-15T10:52:20Z</dcterms:created>
  <dc:creator>Akshay Potdar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