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2"/>
  </p:notesMasterIdLst>
  <p:handoutMasterIdLst>
    <p:handoutMasterId r:id="rId23"/>
  </p:handoutMasterIdLst>
  <p:sldIdLst>
    <p:sldId id="267" r:id="rId5"/>
    <p:sldId id="278" r:id="rId6"/>
    <p:sldId id="284" r:id="rId7"/>
    <p:sldId id="285" r:id="rId8"/>
    <p:sldId id="299" r:id="rId9"/>
    <p:sldId id="297" r:id="rId10"/>
    <p:sldId id="298" r:id="rId11"/>
    <p:sldId id="286" r:id="rId12"/>
    <p:sldId id="289" r:id="rId13"/>
    <p:sldId id="290" r:id="rId14"/>
    <p:sldId id="291" r:id="rId15"/>
    <p:sldId id="292" r:id="rId16"/>
    <p:sldId id="293" r:id="rId17"/>
    <p:sldId id="287" r:id="rId18"/>
    <p:sldId id="294" r:id="rId19"/>
    <p:sldId id="295" r:id="rId20"/>
    <p:sldId id="296"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599" autoAdjust="0"/>
  </p:normalViewPr>
  <p:slideViewPr>
    <p:cSldViewPr>
      <p:cViewPr varScale="1">
        <p:scale>
          <a:sx n="46" d="100"/>
          <a:sy n="46" d="100"/>
        </p:scale>
        <p:origin x="780" y="4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8/13/2018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8/13/2018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8/13/2018</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8/13/2018</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8/13/2018</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8/13/2018</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8/13/2018</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8/13/2018</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8/13/2018</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8/13/2018</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8/13/2018</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8/13/2018</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8/13/2018</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8/13/2018</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103" y="-36806"/>
            <a:ext cx="9435241" cy="1584176"/>
          </a:xfrm>
        </p:spPr>
        <p:txBody>
          <a:bodyPr>
            <a:normAutofit fontScale="90000"/>
          </a:bodyPr>
          <a:lstStyle/>
          <a:p>
            <a:r>
              <a:rPr lang="en-US" sz="6000" b="1" dirty="0" err="1" smtClean="0"/>
              <a:t>Manipal</a:t>
            </a:r>
            <a:r>
              <a:rPr lang="en-US" sz="6000" b="1" dirty="0" smtClean="0"/>
              <a:t> Call </a:t>
            </a:r>
            <a:r>
              <a:rPr lang="en-US" sz="6000" b="1" dirty="0" err="1" smtClean="0"/>
              <a:t>Cental</a:t>
            </a:r>
            <a:r>
              <a:rPr lang="en-US" sz="6000" b="1" dirty="0" smtClean="0"/>
              <a:t> Analysis</a:t>
            </a:r>
            <a:endParaRPr lang="en-US" sz="16600" dirty="0"/>
          </a:p>
        </p:txBody>
      </p:sp>
      <p:sp>
        <p:nvSpPr>
          <p:cNvPr id="3" name="Subtitle 2"/>
          <p:cNvSpPr>
            <a:spLocks noGrp="1"/>
          </p:cNvSpPr>
          <p:nvPr>
            <p:ph type="subTitle" idx="1"/>
          </p:nvPr>
        </p:nvSpPr>
        <p:spPr>
          <a:xfrm>
            <a:off x="1436972" y="3501008"/>
            <a:ext cx="9429931" cy="2376263"/>
          </a:xfrm>
        </p:spPr>
        <p:txBody>
          <a:bodyPr>
            <a:noAutofit/>
          </a:bodyPr>
          <a:lstStyle/>
          <a:p>
            <a:pPr algn="r"/>
            <a:endParaRPr lang="en-US" sz="2800" dirty="0" smtClean="0"/>
          </a:p>
          <a:p>
            <a:pPr algn="r"/>
            <a:endParaRPr lang="en-US" sz="2800" dirty="0"/>
          </a:p>
          <a:p>
            <a:pPr algn="r"/>
            <a:endParaRPr lang="en-US" sz="2800" dirty="0" smtClean="0"/>
          </a:p>
          <a:p>
            <a:pPr algn="r"/>
            <a:endParaRPr lang="en-US" sz="2800" dirty="0"/>
          </a:p>
          <a:p>
            <a:pPr algn="r"/>
            <a:endParaRPr lang="en-US" sz="2800" dirty="0" smtClean="0"/>
          </a:p>
          <a:p>
            <a:pPr algn="r"/>
            <a:r>
              <a:rPr lang="en-US" sz="2800" dirty="0" smtClean="0"/>
              <a:t>Name : </a:t>
            </a:r>
            <a:r>
              <a:rPr lang="en-US" sz="2800" dirty="0" err="1" smtClean="0"/>
              <a:t>Punay</a:t>
            </a:r>
            <a:r>
              <a:rPr lang="en-US" sz="2800" dirty="0" smtClean="0"/>
              <a:t> </a:t>
            </a:r>
            <a:r>
              <a:rPr lang="en-US" sz="2800" dirty="0" err="1" smtClean="0"/>
              <a:t>Mehra</a:t>
            </a:r>
            <a:endParaRPr lang="en-US" sz="2800" dirty="0" smtClean="0"/>
          </a:p>
          <a:p>
            <a:pPr algn="r"/>
            <a:r>
              <a:rPr lang="en-US" sz="2800" dirty="0" err="1" smtClean="0"/>
              <a:t>Reg</a:t>
            </a:r>
            <a:r>
              <a:rPr lang="en-US" sz="2800" dirty="0" smtClean="0"/>
              <a:t> No. : 17225760041  </a:t>
            </a:r>
          </a:p>
          <a:p>
            <a:pPr algn="r"/>
            <a:endParaRPr lang="en-US" sz="2800"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31800"/>
            <a:ext cx="11449272" cy="836960"/>
          </a:xfrm>
        </p:spPr>
        <p:txBody>
          <a:bodyPr>
            <a:normAutofit fontScale="90000"/>
          </a:bodyPr>
          <a:lstStyle/>
          <a:p>
            <a:r>
              <a:rPr lang="en-IN" dirty="0"/>
              <a:t>Revenue generated by counsellors by number of successful admission as per successful payment status (top 5 courses) :</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33772" y="1988840"/>
            <a:ext cx="5862241" cy="4536503"/>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96012" y="1988840"/>
            <a:ext cx="5587031" cy="4536503"/>
          </a:xfrm>
        </p:spPr>
      </p:pic>
    </p:spTree>
    <p:extLst>
      <p:ext uri="{BB962C8B-B14F-4D97-AF65-F5344CB8AC3E}">
        <p14:creationId xmlns:p14="http://schemas.microsoft.com/office/powerpoint/2010/main" val="3676840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537" r="5537"/>
          <a:stretch>
            <a:fillRect/>
          </a:stretch>
        </p:blipFill>
        <p:spPr>
          <a:xfrm>
            <a:off x="1209015" y="1700808"/>
            <a:ext cx="6613589" cy="4392488"/>
          </a:xfrm>
        </p:spPr>
      </p:pic>
      <p:sp>
        <p:nvSpPr>
          <p:cNvPr id="7" name="Text Placeholder 3"/>
          <p:cNvSpPr>
            <a:spLocks noGrp="1"/>
          </p:cNvSpPr>
          <p:nvPr>
            <p:ph type="title"/>
          </p:nvPr>
        </p:nvSpPr>
        <p:spPr>
          <a:xfrm>
            <a:off x="333772" y="620688"/>
            <a:ext cx="11522075" cy="693738"/>
          </a:xfrm>
        </p:spPr>
        <p:txBody>
          <a:bodyPr>
            <a:normAutofit fontScale="90000"/>
          </a:bodyPr>
          <a:lstStyle/>
          <a:p>
            <a:r>
              <a:rPr lang="en-IN" dirty="0"/>
              <a:t>Revenue generated by counsellors by number of successful admission as per successful payment status (top 5 courses) :</a:t>
            </a:r>
          </a:p>
        </p:txBody>
      </p:sp>
    </p:spTree>
    <p:extLst>
      <p:ext uri="{BB962C8B-B14F-4D97-AF65-F5344CB8AC3E}">
        <p14:creationId xmlns:p14="http://schemas.microsoft.com/office/powerpoint/2010/main" val="63900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60648"/>
            <a:ext cx="9751060" cy="1168400"/>
          </a:xfrm>
        </p:spPr>
        <p:txBody>
          <a:bodyPr/>
          <a:lstStyle/>
          <a:p>
            <a:pPr algn="ctr"/>
            <a:r>
              <a:rPr lang="en-IN" dirty="0" smtClean="0"/>
              <a:t>Bar chart showing monthly revenue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537" r="5537"/>
          <a:stretch>
            <a:fillRect/>
          </a:stretch>
        </p:blipFill>
        <p:spPr/>
      </p:pic>
    </p:spTree>
    <p:extLst>
      <p:ext uri="{BB962C8B-B14F-4D97-AF65-F5344CB8AC3E}">
        <p14:creationId xmlns:p14="http://schemas.microsoft.com/office/powerpoint/2010/main" val="262046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Trend analysis on daily basis as per given data : </a:t>
            </a:r>
            <a:endParaRPr lang="en-IN"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5537" r="5537"/>
          <a:stretch>
            <a:fillRect/>
          </a:stretch>
        </p:blipFill>
        <p:spPr>
          <a:xfrm>
            <a:off x="333772" y="1772816"/>
            <a:ext cx="11521280" cy="4752528"/>
          </a:xfrm>
        </p:spPr>
      </p:pic>
    </p:spTree>
    <p:extLst>
      <p:ext uri="{BB962C8B-B14F-4D97-AF65-F5344CB8AC3E}">
        <p14:creationId xmlns:p14="http://schemas.microsoft.com/office/powerpoint/2010/main" val="332236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31800"/>
            <a:ext cx="11521280" cy="692944"/>
          </a:xfrm>
        </p:spPr>
        <p:txBody>
          <a:bodyPr/>
          <a:lstStyle/>
          <a:p>
            <a:pPr algn="ctr"/>
            <a:r>
              <a:rPr lang="en-IN" b="1" dirty="0" smtClean="0"/>
              <a:t>Which product to focus more :</a:t>
            </a:r>
            <a:endParaRPr lang="en-IN" b="1" dirty="0"/>
          </a:p>
        </p:txBody>
      </p:sp>
      <p:sp>
        <p:nvSpPr>
          <p:cNvPr id="3" name="TextBox 2"/>
          <p:cNvSpPr txBox="1"/>
          <p:nvPr/>
        </p:nvSpPr>
        <p:spPr>
          <a:xfrm>
            <a:off x="360974" y="1844824"/>
            <a:ext cx="11521280" cy="3970318"/>
          </a:xfrm>
          <a:prstGeom prst="rect">
            <a:avLst/>
          </a:prstGeom>
          <a:noFill/>
        </p:spPr>
        <p:txBody>
          <a:bodyPr wrap="square" rtlCol="0">
            <a:spAutoFit/>
          </a:bodyPr>
          <a:lstStyle/>
          <a:p>
            <a:r>
              <a:rPr lang="en-IN" dirty="0" smtClean="0"/>
              <a:t>Our approach towards the product upon which we should focus is as follows :-</a:t>
            </a:r>
          </a:p>
          <a:p>
            <a:pPr marL="285750" indent="-285750">
              <a:buFont typeface="Wingdings" panose="05000000000000000000" pitchFamily="2" charset="2"/>
              <a:buChar char="Ø"/>
            </a:pPr>
            <a:r>
              <a:rPr lang="en-IN" dirty="0"/>
              <a:t> </a:t>
            </a:r>
            <a:r>
              <a:rPr lang="en-IN" dirty="0" smtClean="0"/>
              <a:t>According to Pareto principle , 80 % of the revenue comes from the 20 % of the source , so here we calculated the total revenue generated through the admission taken.</a:t>
            </a:r>
          </a:p>
          <a:p>
            <a:pPr marL="285750" indent="-285750">
              <a:buFont typeface="Wingdings" panose="05000000000000000000" pitchFamily="2" charset="2"/>
              <a:buChar char="Ø"/>
            </a:pPr>
            <a:r>
              <a:rPr lang="en-IN" dirty="0" smtClean="0"/>
              <a:t>We found that out of 84 courses only 5 courses contribute to the 70% of the  total revenue.</a:t>
            </a:r>
          </a:p>
          <a:p>
            <a:pPr marL="285750" indent="-285750">
              <a:buFont typeface="Wingdings" panose="05000000000000000000" pitchFamily="2" charset="2"/>
              <a:buChar char="Ø"/>
            </a:pPr>
            <a:r>
              <a:rPr lang="en-IN" dirty="0" smtClean="0"/>
              <a:t>There are 4 courses among these courses where 0% enrolment has done .</a:t>
            </a:r>
          </a:p>
          <a:p>
            <a:pPr marL="285750" indent="-285750">
              <a:buFont typeface="Wingdings" panose="05000000000000000000" pitchFamily="2" charset="2"/>
              <a:buChar char="Ø"/>
            </a:pPr>
            <a:r>
              <a:rPr lang="en-IN" dirty="0" smtClean="0"/>
              <a:t> Our approach should be that we should have to focus more on those products where the revenue is generating because there only less number of courses where we need to concentrate from which we are getting maximum revenue .</a:t>
            </a:r>
          </a:p>
          <a:p>
            <a:pPr marL="285750" indent="-285750">
              <a:buFont typeface="Wingdings" panose="05000000000000000000" pitchFamily="2" charset="2"/>
              <a:buChar char="Ø"/>
            </a:pPr>
            <a:r>
              <a:rPr lang="en-IN" dirty="0" smtClean="0"/>
              <a:t>We should not try to spend more on concentrating  the less revenue courses because there are many courses of such…</a:t>
            </a:r>
          </a:p>
          <a:p>
            <a:pPr marL="285750" indent="-285750">
              <a:buFont typeface="Wingdings" panose="05000000000000000000" pitchFamily="2" charset="2"/>
              <a:buChar char="Ø"/>
            </a:pPr>
            <a:r>
              <a:rPr lang="en-IN" dirty="0"/>
              <a:t> </a:t>
            </a:r>
            <a:r>
              <a:rPr lang="en-IN" dirty="0" smtClean="0"/>
              <a:t>We should try to market those low revenue courses in the source for which the leads are more for top 5 courses.</a:t>
            </a:r>
          </a:p>
          <a:p>
            <a:pPr marL="285750" indent="-285750">
              <a:buFont typeface="Wingdings" panose="05000000000000000000" pitchFamily="2" charset="2"/>
              <a:buChar char="Ø"/>
            </a:pPr>
            <a:r>
              <a:rPr lang="en-IN" dirty="0"/>
              <a:t> </a:t>
            </a:r>
            <a:r>
              <a:rPr lang="en-IN" dirty="0" smtClean="0"/>
              <a:t>For this we have plotted graph where we can find through which marketing source how many leads are generated for a particular course .</a:t>
            </a:r>
          </a:p>
          <a:p>
            <a:endParaRPr lang="en-IN" dirty="0" smtClean="0"/>
          </a:p>
        </p:txBody>
      </p:sp>
    </p:spTree>
    <p:extLst>
      <p:ext uri="{BB962C8B-B14F-4D97-AF65-F5344CB8AC3E}">
        <p14:creationId xmlns:p14="http://schemas.microsoft.com/office/powerpoint/2010/main" val="10510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43408"/>
            <a:ext cx="9751060" cy="1168400"/>
          </a:xfrm>
        </p:spPr>
        <p:txBody>
          <a:bodyPr/>
          <a:lstStyle/>
          <a:p>
            <a:pPr algn="ctr"/>
            <a:r>
              <a:rPr lang="en-IN" b="1" dirty="0" smtClean="0"/>
              <a:t>Strategy for workforce :</a:t>
            </a:r>
            <a:endParaRPr lang="en-IN" b="1" dirty="0"/>
          </a:p>
        </p:txBody>
      </p:sp>
      <p:sp>
        <p:nvSpPr>
          <p:cNvPr id="4" name="TextBox 3"/>
          <p:cNvSpPr txBox="1"/>
          <p:nvPr/>
        </p:nvSpPr>
        <p:spPr>
          <a:xfrm>
            <a:off x="405781" y="1700808"/>
            <a:ext cx="11377264" cy="4524315"/>
          </a:xfrm>
          <a:prstGeom prst="rect">
            <a:avLst/>
          </a:prstGeom>
          <a:noFill/>
        </p:spPr>
        <p:txBody>
          <a:bodyPr wrap="square" rtlCol="0">
            <a:spAutoFit/>
          </a:bodyPr>
          <a:lstStyle/>
          <a:p>
            <a:pPr marL="285750" indent="-285750">
              <a:buFont typeface="Courier New" panose="02070309020205020404" pitchFamily="49" charset="0"/>
              <a:buChar char="o"/>
            </a:pPr>
            <a:r>
              <a:rPr lang="en-IN" dirty="0" smtClean="0"/>
              <a:t>For the strategy of workforce, we took how many counsellors are converting leads to enrols.</a:t>
            </a:r>
          </a:p>
          <a:p>
            <a:pPr marL="285750" indent="-285750">
              <a:buFont typeface="Courier New" panose="02070309020205020404" pitchFamily="49" charset="0"/>
              <a:buChar char="o"/>
            </a:pPr>
            <a:r>
              <a:rPr lang="en-IN" dirty="0" smtClean="0"/>
              <a:t>We again divided them as per </a:t>
            </a:r>
            <a:r>
              <a:rPr lang="en-IN" dirty="0"/>
              <a:t>P</a:t>
            </a:r>
            <a:r>
              <a:rPr lang="en-IN" dirty="0" smtClean="0"/>
              <a:t>areto rule and we found that among those 40 counsellors the following are the number of counsellors who are contributing to more than 70% of the total revenue : </a:t>
            </a:r>
          </a:p>
          <a:p>
            <a:pPr algn="ctr"/>
            <a:r>
              <a:rPr lang="en-IN" dirty="0"/>
              <a:t> </a:t>
            </a:r>
            <a:r>
              <a:rPr lang="en-IN" dirty="0" smtClean="0"/>
              <a:t>Digital marketing  : 14 counsellors</a:t>
            </a:r>
          </a:p>
          <a:p>
            <a:pPr algn="ctr"/>
            <a:r>
              <a:rPr lang="en-IN" dirty="0"/>
              <a:t> </a:t>
            </a:r>
            <a:r>
              <a:rPr lang="en-IN" dirty="0" smtClean="0"/>
              <a:t>Data Science : 3 counsellors</a:t>
            </a:r>
          </a:p>
          <a:p>
            <a:pPr algn="ctr"/>
            <a:r>
              <a:rPr lang="en-IN" dirty="0"/>
              <a:t> </a:t>
            </a:r>
            <a:r>
              <a:rPr lang="en-IN" dirty="0" smtClean="0"/>
              <a:t>Business analytics with R : 10 counsellors</a:t>
            </a:r>
          </a:p>
          <a:p>
            <a:pPr algn="ctr"/>
            <a:r>
              <a:rPr lang="en-IN" dirty="0"/>
              <a:t> </a:t>
            </a:r>
            <a:r>
              <a:rPr lang="en-IN" dirty="0" smtClean="0"/>
              <a:t>Certified Scrum  : 3 counsellors</a:t>
            </a:r>
          </a:p>
          <a:p>
            <a:pPr algn="ctr"/>
            <a:r>
              <a:rPr lang="en-IN" dirty="0"/>
              <a:t> </a:t>
            </a:r>
            <a:r>
              <a:rPr lang="en-IN" dirty="0" smtClean="0"/>
              <a:t>Six sigma green belt : 5 counsellors </a:t>
            </a:r>
          </a:p>
          <a:p>
            <a:pPr marL="285750" indent="-285750">
              <a:buFont typeface="Courier New" panose="02070309020205020404" pitchFamily="49" charset="0"/>
              <a:buChar char="o"/>
            </a:pPr>
            <a:r>
              <a:rPr lang="en-IN" dirty="0"/>
              <a:t> </a:t>
            </a:r>
            <a:r>
              <a:rPr lang="en-IN" dirty="0" smtClean="0"/>
              <a:t>For the above counsellors we should have to assign them the particular products where they are generating more revenue.</a:t>
            </a:r>
          </a:p>
          <a:p>
            <a:pPr marL="285750" indent="-285750">
              <a:buFont typeface="Courier New" panose="02070309020205020404" pitchFamily="49" charset="0"/>
              <a:buChar char="o"/>
            </a:pPr>
            <a:r>
              <a:rPr lang="en-IN" dirty="0"/>
              <a:t> </a:t>
            </a:r>
            <a:r>
              <a:rPr lang="en-IN" dirty="0" smtClean="0"/>
              <a:t>For the rest it depends upon the organisation whether to </a:t>
            </a:r>
            <a:r>
              <a:rPr lang="en-IN" dirty="0" err="1" smtClean="0"/>
              <a:t>deploye</a:t>
            </a:r>
            <a:r>
              <a:rPr lang="en-IN" dirty="0" smtClean="0"/>
              <a:t> the employee </a:t>
            </a:r>
            <a:r>
              <a:rPr lang="en-IN" dirty="0"/>
              <a:t>or </a:t>
            </a:r>
            <a:r>
              <a:rPr lang="en-IN" dirty="0" smtClean="0"/>
              <a:t> should be used for generating revenue for remaining courses .</a:t>
            </a:r>
          </a:p>
          <a:p>
            <a:pPr marL="285750" indent="-285750">
              <a:buFont typeface="Courier New" panose="02070309020205020404" pitchFamily="49" charset="0"/>
              <a:buChar char="o"/>
            </a:pPr>
            <a:r>
              <a:rPr lang="en-IN" dirty="0"/>
              <a:t> </a:t>
            </a:r>
            <a:r>
              <a:rPr lang="en-IN" dirty="0" smtClean="0"/>
              <a:t>From the leads and enrollments there are two marketing sources which have generated 1990 leads and failed to convert them into </a:t>
            </a:r>
          </a:p>
          <a:p>
            <a:r>
              <a:rPr lang="en-IN" dirty="0" smtClean="0"/>
              <a:t> </a:t>
            </a:r>
          </a:p>
          <a:p>
            <a:endParaRPr lang="en-IN" dirty="0"/>
          </a:p>
        </p:txBody>
      </p:sp>
    </p:spTree>
    <p:extLst>
      <p:ext uri="{BB962C8B-B14F-4D97-AF65-F5344CB8AC3E}">
        <p14:creationId xmlns:p14="http://schemas.microsoft.com/office/powerpoint/2010/main" val="459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52" y="-27384"/>
            <a:ext cx="9751060" cy="1168400"/>
          </a:xfrm>
        </p:spPr>
        <p:txBody>
          <a:bodyPr/>
          <a:lstStyle/>
          <a:p>
            <a:pPr algn="ctr"/>
            <a:r>
              <a:rPr lang="en-IN" b="1" dirty="0" smtClean="0"/>
              <a:t>Overall strategy for the call centre : </a:t>
            </a:r>
            <a:endParaRPr lang="en-IN" b="1" dirty="0"/>
          </a:p>
        </p:txBody>
      </p:sp>
      <p:sp>
        <p:nvSpPr>
          <p:cNvPr id="3" name="Content Placeholder 2"/>
          <p:cNvSpPr>
            <a:spLocks noGrp="1"/>
          </p:cNvSpPr>
          <p:nvPr>
            <p:ph idx="1"/>
          </p:nvPr>
        </p:nvSpPr>
        <p:spPr>
          <a:xfrm>
            <a:off x="333772" y="1803400"/>
            <a:ext cx="11521280" cy="4721944"/>
          </a:xfrm>
        </p:spPr>
        <p:txBody>
          <a:bodyPr>
            <a:normAutofit/>
          </a:bodyPr>
          <a:lstStyle/>
          <a:p>
            <a:pPr>
              <a:buFont typeface="Wingdings" panose="05000000000000000000" pitchFamily="2" charset="2"/>
              <a:buChar char="q"/>
            </a:pPr>
            <a:r>
              <a:rPr lang="en-IN" dirty="0" smtClean="0"/>
              <a:t>The overall strategy for the call centre should be as follows : </a:t>
            </a:r>
          </a:p>
          <a:p>
            <a:pPr>
              <a:buFont typeface="Wingdings" panose="05000000000000000000" pitchFamily="2" charset="2"/>
              <a:buChar char="Ø"/>
            </a:pPr>
            <a:r>
              <a:rPr lang="en-IN" dirty="0"/>
              <a:t> </a:t>
            </a:r>
            <a:r>
              <a:rPr lang="en-IN" dirty="0" smtClean="0"/>
              <a:t>To concentrate more on those products which are generating more revenue from the rest, for low revenue products we should have to market those products in the sources which are getting us more leads and revenue from the all.</a:t>
            </a:r>
          </a:p>
          <a:p>
            <a:pPr>
              <a:buFont typeface="Wingdings" panose="05000000000000000000" pitchFamily="2" charset="2"/>
              <a:buChar char="Ø"/>
            </a:pPr>
            <a:r>
              <a:rPr lang="en-IN" dirty="0"/>
              <a:t> </a:t>
            </a:r>
            <a:r>
              <a:rPr lang="en-IN" dirty="0" smtClean="0"/>
              <a:t>35 counsellors are enough to run the call centre , instead of spending the amount on those 5 counsellors we can spend the amount in marketing sources for leads and can generate revenue from them.</a:t>
            </a:r>
          </a:p>
          <a:p>
            <a:pPr>
              <a:buFont typeface="Wingdings" panose="05000000000000000000" pitchFamily="2" charset="2"/>
              <a:buChar char="Ø"/>
            </a:pPr>
            <a:r>
              <a:rPr lang="en-IN" dirty="0"/>
              <a:t> </a:t>
            </a:r>
            <a:r>
              <a:rPr lang="en-IN" dirty="0" smtClean="0"/>
              <a:t>4 products needed to be excluded from the list as they are not being enrolled by any one for the 3 months as per the given data.</a:t>
            </a:r>
          </a:p>
          <a:p>
            <a:pPr marL="0" indent="0">
              <a:buNone/>
            </a:pPr>
            <a:r>
              <a:rPr lang="en-IN" dirty="0" smtClean="0"/>
              <a:t> </a:t>
            </a:r>
            <a:endParaRPr lang="en-IN" dirty="0"/>
          </a:p>
        </p:txBody>
      </p:sp>
    </p:spTree>
    <p:extLst>
      <p:ext uri="{BB962C8B-B14F-4D97-AF65-F5344CB8AC3E}">
        <p14:creationId xmlns:p14="http://schemas.microsoft.com/office/powerpoint/2010/main" val="276809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THANK YOU</a:t>
            </a:r>
            <a:endParaRPr lang="en-IN" b="1" dirty="0"/>
          </a:p>
        </p:txBody>
      </p:sp>
    </p:spTree>
    <p:extLst>
      <p:ext uri="{BB962C8B-B14F-4D97-AF65-F5344CB8AC3E}">
        <p14:creationId xmlns:p14="http://schemas.microsoft.com/office/powerpoint/2010/main" val="268617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440623" y="1052736"/>
            <a:ext cx="6459705" cy="1629048"/>
          </a:xfrm>
        </p:spPr>
        <p:txBody>
          <a:bodyPr>
            <a:normAutofit fontScale="90000"/>
          </a:bodyPr>
          <a:lstStyle/>
          <a:p>
            <a:r>
              <a:rPr lang="en-US" b="1" dirty="0" smtClean="0"/>
              <a:t>CAPACITY OF CALL CENTRE :</a:t>
            </a:r>
            <a:r>
              <a:rPr lang="en-US" dirty="0" smtClean="0"/>
              <a:t> </a:t>
            </a:r>
            <a:br>
              <a:rPr lang="en-US" dirty="0" smtClean="0"/>
            </a:br>
            <a:r>
              <a:rPr lang="en-US" dirty="0" smtClean="0"/>
              <a:t/>
            </a:r>
            <a:br>
              <a:rPr lang="en-US" dirty="0" smtClean="0"/>
            </a:br>
            <a:r>
              <a:rPr lang="en-US" b="1" dirty="0" smtClean="0"/>
              <a:t>40</a:t>
            </a:r>
            <a:r>
              <a:rPr lang="en-US" dirty="0" smtClean="0"/>
              <a:t> – COUNSELLORS</a:t>
            </a:r>
            <a:br>
              <a:rPr lang="en-US" dirty="0" smtClean="0"/>
            </a:br>
            <a:r>
              <a:rPr lang="en-US" dirty="0" smtClean="0"/>
              <a:t>0</a:t>
            </a:r>
            <a:r>
              <a:rPr lang="en-US" b="1" dirty="0" smtClean="0"/>
              <a:t>2</a:t>
            </a:r>
            <a:r>
              <a:rPr lang="en-US" dirty="0" smtClean="0"/>
              <a:t> –  TL</a:t>
            </a:r>
            <a:br>
              <a:rPr lang="en-US" dirty="0" smtClean="0"/>
            </a:br>
            <a:r>
              <a:rPr lang="en-US" dirty="0" smtClean="0"/>
              <a:t>0</a:t>
            </a:r>
            <a:r>
              <a:rPr lang="en-US" b="1" dirty="0" smtClean="0"/>
              <a:t>1 </a:t>
            </a:r>
            <a:r>
              <a:rPr lang="en-US" dirty="0" smtClean="0"/>
              <a:t>-   MANAGER</a:t>
            </a:r>
            <a:endParaRPr lang="en-US" dirty="0"/>
          </a:p>
        </p:txBody>
      </p:sp>
      <p:sp>
        <p:nvSpPr>
          <p:cNvPr id="14" name="Content Placeholder 13"/>
          <p:cNvSpPr>
            <a:spLocks noGrp="1"/>
          </p:cNvSpPr>
          <p:nvPr>
            <p:ph idx="1"/>
          </p:nvPr>
        </p:nvSpPr>
        <p:spPr>
          <a:xfrm>
            <a:off x="909836" y="2852936"/>
            <a:ext cx="11521280" cy="4536504"/>
          </a:xfrm>
        </p:spPr>
        <p:txBody>
          <a:bodyPr/>
          <a:lstStyle/>
          <a:p>
            <a:pPr marL="0" indent="0">
              <a:buNone/>
            </a:pPr>
            <a:r>
              <a:rPr lang="en-US" dirty="0"/>
              <a:t> </a:t>
            </a:r>
            <a:r>
              <a:rPr lang="en-US" b="1" dirty="0" smtClean="0"/>
              <a:t>GIVEN ACCESS TO THE FOLLOWING DATABASE : </a:t>
            </a:r>
            <a:endParaRPr lang="en-US" b="1" dirty="0"/>
          </a:p>
          <a:p>
            <a:pPr>
              <a:buFont typeface="Wingdings" panose="05000000000000000000" pitchFamily="2" charset="2"/>
              <a:buChar char="q"/>
            </a:pPr>
            <a:r>
              <a:rPr lang="en-US" dirty="0"/>
              <a:t> </a:t>
            </a:r>
            <a:r>
              <a:rPr lang="en-US" dirty="0" smtClean="0"/>
              <a:t>Digital leads generated source wise</a:t>
            </a:r>
          </a:p>
          <a:p>
            <a:pPr>
              <a:buFont typeface="Wingdings" panose="05000000000000000000" pitchFamily="2" charset="2"/>
              <a:buChar char="q"/>
            </a:pPr>
            <a:r>
              <a:rPr lang="en-US" dirty="0"/>
              <a:t> </a:t>
            </a:r>
            <a:r>
              <a:rPr lang="en-US" dirty="0" smtClean="0"/>
              <a:t>Source </a:t>
            </a:r>
            <a:r>
              <a:rPr lang="en-US" dirty="0"/>
              <a:t>w</a:t>
            </a:r>
            <a:r>
              <a:rPr lang="en-US" dirty="0" smtClean="0"/>
              <a:t>ise enrollment</a:t>
            </a:r>
          </a:p>
          <a:p>
            <a:pPr>
              <a:buFont typeface="Wingdings" panose="05000000000000000000" pitchFamily="2" charset="2"/>
              <a:buChar char="q"/>
            </a:pPr>
            <a:r>
              <a:rPr lang="en-US" dirty="0"/>
              <a:t> </a:t>
            </a:r>
            <a:r>
              <a:rPr lang="en-US" dirty="0" smtClean="0"/>
              <a:t>Month wise lead for March, April and May</a:t>
            </a:r>
          </a:p>
          <a:p>
            <a:pPr>
              <a:buFont typeface="Wingdings" panose="05000000000000000000" pitchFamily="2" charset="2"/>
              <a:buChar char="q"/>
            </a:pPr>
            <a:r>
              <a:rPr lang="en-US" dirty="0"/>
              <a:t> </a:t>
            </a:r>
            <a:r>
              <a:rPr lang="en-US" dirty="0" smtClean="0"/>
              <a:t>Month wise revenue for March, April and May </a:t>
            </a:r>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31800"/>
            <a:ext cx="11449272" cy="836960"/>
          </a:xfrm>
        </p:spPr>
        <p:txBody>
          <a:bodyPr>
            <a:normAutofit fontScale="90000"/>
          </a:bodyPr>
          <a:lstStyle/>
          <a:p>
            <a:pPr algn="ctr"/>
            <a:r>
              <a:rPr lang="en-US" dirty="0"/>
              <a:t>Marketing source giving the best result : Content Layout with Chart</a:t>
            </a:r>
            <a:endParaRPr lang="en-IN" dirty="0"/>
          </a:p>
        </p:txBody>
      </p:sp>
      <p:sp>
        <p:nvSpPr>
          <p:cNvPr id="4" name="Text Placeholder 3"/>
          <p:cNvSpPr>
            <a:spLocks noGrp="1"/>
          </p:cNvSpPr>
          <p:nvPr>
            <p:ph type="body" sz="half" idx="2"/>
          </p:nvPr>
        </p:nvSpPr>
        <p:spPr>
          <a:xfrm>
            <a:off x="8053876" y="1601416"/>
            <a:ext cx="3729169" cy="5256584"/>
          </a:xfrm>
        </p:spPr>
        <p:txBody>
          <a:bodyPr/>
          <a:lstStyle/>
          <a:p>
            <a:pPr marL="342900" indent="-342900">
              <a:buFont typeface="Wingdings" panose="05000000000000000000" pitchFamily="2" charset="2"/>
              <a:buChar char="§"/>
            </a:pPr>
            <a:r>
              <a:rPr lang="en-IN" dirty="0" smtClean="0"/>
              <a:t> This data is taken from the database of source wise enrolment.</a:t>
            </a:r>
          </a:p>
          <a:p>
            <a:pPr marL="342900" indent="-342900">
              <a:buFont typeface="Wingdings" panose="05000000000000000000" pitchFamily="2" charset="2"/>
              <a:buChar char="§"/>
            </a:pPr>
            <a:r>
              <a:rPr lang="en-IN" dirty="0"/>
              <a:t> </a:t>
            </a:r>
            <a:r>
              <a:rPr lang="en-IN" dirty="0" smtClean="0"/>
              <a:t>From the dataset , the marketing source which gives more leads is “ Way 2 sms ”.</a:t>
            </a:r>
          </a:p>
          <a:p>
            <a:pPr marL="342900" indent="-342900">
              <a:buFont typeface="Wingdings" panose="05000000000000000000" pitchFamily="2" charset="2"/>
              <a:buChar char="§"/>
            </a:pPr>
            <a:r>
              <a:rPr lang="en-IN" dirty="0"/>
              <a:t> </a:t>
            </a:r>
            <a:r>
              <a:rPr lang="en-IN" dirty="0" smtClean="0"/>
              <a:t>The source through which more number of enrollments is done is through “</a:t>
            </a:r>
            <a:r>
              <a:rPr lang="en-IN" dirty="0"/>
              <a:t>Google</a:t>
            </a:r>
            <a:r>
              <a:rPr lang="en-IN" dirty="0" smtClean="0"/>
              <a:t>”.</a:t>
            </a:r>
          </a:p>
          <a:p>
            <a:pPr marL="342900" indent="-342900">
              <a:buFont typeface="Wingdings" panose="05000000000000000000" pitchFamily="2" charset="2"/>
              <a:buChar char="§"/>
            </a:pPr>
            <a:r>
              <a:rPr lang="en-IN" dirty="0" smtClean="0"/>
              <a:t>The success percentage of enrolment is more in “ Affilatevia ”. </a:t>
            </a:r>
            <a:endParaRPr lang="en-IN" dirty="0"/>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333772" y="1245208"/>
            <a:ext cx="7720104" cy="5280135"/>
          </a:xfrm>
        </p:spPr>
      </p:pic>
    </p:spTree>
    <p:extLst>
      <p:ext uri="{BB962C8B-B14F-4D97-AF65-F5344CB8AC3E}">
        <p14:creationId xmlns:p14="http://schemas.microsoft.com/office/powerpoint/2010/main" val="341454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31800"/>
            <a:ext cx="11449272" cy="548928"/>
          </a:xfrm>
        </p:spPr>
        <p:txBody>
          <a:bodyPr>
            <a:normAutofit fontScale="90000"/>
          </a:bodyPr>
          <a:lstStyle/>
          <a:p>
            <a:pPr algn="ctr"/>
            <a:r>
              <a:rPr lang="en-IN" b="1" dirty="0" smtClean="0"/>
              <a:t>Justification of analysis :</a:t>
            </a:r>
            <a:endParaRPr lang="en-IN" b="1"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3773" y="1052736"/>
            <a:ext cx="11449271" cy="5328592"/>
          </a:xfrm>
        </p:spPr>
      </p:pic>
    </p:spTree>
    <p:extLst>
      <p:ext uri="{BB962C8B-B14F-4D97-AF65-F5344CB8AC3E}">
        <p14:creationId xmlns:p14="http://schemas.microsoft.com/office/powerpoint/2010/main" val="391395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source giving the best </a:t>
            </a:r>
            <a:r>
              <a:rPr lang="en-US" dirty="0" smtClean="0"/>
              <a:t>result:</a:t>
            </a:r>
            <a:br>
              <a:rPr lang="en-US" dirty="0" smtClean="0"/>
            </a:br>
            <a:r>
              <a:rPr lang="en-US" dirty="0" smtClean="0"/>
              <a:t>percentage of enrolment in courses through sources</a:t>
            </a:r>
            <a:endParaRPr lang="en-IN" dirty="0"/>
          </a:p>
        </p:txBody>
      </p:sp>
      <p:sp>
        <p:nvSpPr>
          <p:cNvPr id="4" name="Text Placeholder 3"/>
          <p:cNvSpPr>
            <a:spLocks noGrp="1"/>
          </p:cNvSpPr>
          <p:nvPr>
            <p:ph type="body" sz="half" idx="2"/>
          </p:nvPr>
        </p:nvSpPr>
        <p:spPr>
          <a:xfrm>
            <a:off x="9478788" y="1803400"/>
            <a:ext cx="2267996" cy="4267201"/>
          </a:xfrm>
        </p:spPr>
        <p:txBody>
          <a:bodyPr/>
          <a:lstStyle/>
          <a:p>
            <a:pPr marL="342900" indent="-342900">
              <a:buFont typeface="Arial" panose="020B0604020202020204" pitchFamily="34" charset="0"/>
              <a:buChar char="•"/>
            </a:pPr>
            <a:r>
              <a:rPr lang="en-US" dirty="0" smtClean="0"/>
              <a:t>The data is displaying the percentage of enrolment in every course from the leads generated from different sources</a:t>
            </a:r>
            <a:endParaRPr lang="en-IN" dirty="0"/>
          </a:p>
        </p:txBody>
      </p:sp>
      <p:pic>
        <p:nvPicPr>
          <p:cNvPr id="8" name="Content Placeholder 7"/>
          <p:cNvPicPr>
            <a:picLocks noGrp="1" noChangeAspect="1"/>
          </p:cNvPicPr>
          <p:nvPr>
            <p:ph idx="1"/>
          </p:nvPr>
        </p:nvPicPr>
        <p:blipFill>
          <a:blip r:embed="rId2"/>
          <a:stretch>
            <a:fillRect/>
          </a:stretch>
        </p:blipFill>
        <p:spPr>
          <a:xfrm>
            <a:off x="549796" y="1612032"/>
            <a:ext cx="8640960" cy="4649936"/>
          </a:xfrm>
          <a:prstGeom prst="rect">
            <a:avLst/>
          </a:prstGeom>
        </p:spPr>
      </p:pic>
    </p:spTree>
    <p:extLst>
      <p:ext uri="{BB962C8B-B14F-4D97-AF65-F5344CB8AC3E}">
        <p14:creationId xmlns:p14="http://schemas.microsoft.com/office/powerpoint/2010/main" val="269059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96" y="431800"/>
            <a:ext cx="10420147" cy="1168400"/>
          </a:xfrm>
        </p:spPr>
        <p:txBody>
          <a:bodyPr/>
          <a:lstStyle/>
          <a:p>
            <a:pPr algn="ctr"/>
            <a:r>
              <a:rPr lang="en-US" dirty="0" smtClean="0"/>
              <a:t>Product should be focused more with respect to enrolment in courses</a:t>
            </a:r>
            <a:endParaRPr lang="en-IN" dirty="0"/>
          </a:p>
        </p:txBody>
      </p:sp>
      <p:pic>
        <p:nvPicPr>
          <p:cNvPr id="5" name="Picture Placeholder 4"/>
          <p:cNvPicPr>
            <a:picLocks noGrp="1" noChangeAspect="1"/>
          </p:cNvPicPr>
          <p:nvPr>
            <p:ph type="pic" idx="1"/>
          </p:nvPr>
        </p:nvPicPr>
        <p:blipFill>
          <a:blip r:embed="rId2"/>
          <a:srcRect l="10369" r="10369"/>
          <a:stretch>
            <a:fillRect/>
          </a:stretch>
        </p:blipFill>
        <p:spPr>
          <a:xfrm>
            <a:off x="721990" y="1770549"/>
            <a:ext cx="7200801" cy="4553099"/>
          </a:xfrm>
          <a:prstGeom prst="rect">
            <a:avLst/>
          </a:prstGeom>
        </p:spPr>
      </p:pic>
      <p:sp>
        <p:nvSpPr>
          <p:cNvPr id="4" name="Text Placeholder 3"/>
          <p:cNvSpPr>
            <a:spLocks noGrp="1"/>
          </p:cNvSpPr>
          <p:nvPr>
            <p:ph type="body" sz="half" idx="2"/>
          </p:nvPr>
        </p:nvSpPr>
        <p:spPr>
          <a:xfrm>
            <a:off x="7894612" y="1803400"/>
            <a:ext cx="3888431" cy="4553099"/>
          </a:xfrm>
        </p:spPr>
        <p:txBody>
          <a:bodyPr>
            <a:normAutofit fontScale="92500"/>
          </a:bodyPr>
          <a:lstStyle/>
          <a:p>
            <a:pPr marL="342900" indent="-342900">
              <a:buFont typeface="Wingdings" panose="05000000000000000000" pitchFamily="2" charset="2"/>
              <a:buChar char="§"/>
            </a:pPr>
            <a:r>
              <a:rPr lang="en-US" dirty="0" smtClean="0"/>
              <a:t>The data shows the courses(products) wise percentage of admission taken</a:t>
            </a:r>
          </a:p>
          <a:p>
            <a:pPr marL="342900" indent="-342900">
              <a:buFont typeface="Wingdings" panose="05000000000000000000" pitchFamily="2" charset="2"/>
              <a:buChar char="§"/>
            </a:pPr>
            <a:r>
              <a:rPr lang="en-US" dirty="0" smtClean="0"/>
              <a:t>The minimum number of admissions are in </a:t>
            </a:r>
            <a:r>
              <a:rPr lang="en-IN" dirty="0">
                <a:solidFill>
                  <a:srgbClr val="002060"/>
                </a:solidFill>
              </a:rPr>
              <a:t>Advanced Digital </a:t>
            </a:r>
            <a:r>
              <a:rPr lang="en-IN" dirty="0" smtClean="0">
                <a:solidFill>
                  <a:srgbClr val="002060"/>
                </a:solidFill>
              </a:rPr>
              <a:t>Marketing,</a:t>
            </a:r>
            <a:r>
              <a:rPr lang="en-IN" dirty="0">
                <a:solidFill>
                  <a:srgbClr val="002060"/>
                </a:solidFill>
              </a:rPr>
              <a:t> </a:t>
            </a:r>
            <a:r>
              <a:rPr lang="en-IN" dirty="0" smtClean="0">
                <a:solidFill>
                  <a:srgbClr val="002060"/>
                </a:solidFill>
              </a:rPr>
              <a:t>Basics </a:t>
            </a:r>
            <a:r>
              <a:rPr lang="en-IN" dirty="0">
                <a:solidFill>
                  <a:srgbClr val="002060"/>
                </a:solidFill>
              </a:rPr>
              <a:t>of Project </a:t>
            </a:r>
            <a:r>
              <a:rPr lang="en-IN" dirty="0" smtClean="0">
                <a:solidFill>
                  <a:srgbClr val="002060"/>
                </a:solidFill>
              </a:rPr>
              <a:t>Management,</a:t>
            </a:r>
            <a:r>
              <a:rPr lang="en-IN" dirty="0">
                <a:solidFill>
                  <a:srgbClr val="002060"/>
                </a:solidFill>
              </a:rPr>
              <a:t> Business Analytics</a:t>
            </a:r>
            <a:r>
              <a:rPr lang="en-US" dirty="0" smtClean="0">
                <a:solidFill>
                  <a:srgbClr val="002060"/>
                </a:solidFill>
              </a:rPr>
              <a:t> ,</a:t>
            </a:r>
            <a:r>
              <a:rPr lang="en-IN" dirty="0">
                <a:solidFill>
                  <a:srgbClr val="002060"/>
                </a:solidFill>
              </a:rPr>
              <a:t> PG Diploma in Data Science (Full-time</a:t>
            </a:r>
            <a:r>
              <a:rPr lang="en-IN" dirty="0" smtClean="0">
                <a:solidFill>
                  <a:srgbClr val="002060"/>
                </a:solidFill>
              </a:rPr>
              <a:t>),</a:t>
            </a:r>
            <a:r>
              <a:rPr lang="en-IN" dirty="0">
                <a:solidFill>
                  <a:srgbClr val="002060"/>
                </a:solidFill>
              </a:rPr>
              <a:t> Certificate in Advanced MS Excel </a:t>
            </a:r>
            <a:r>
              <a:rPr lang="en-IN" dirty="0" smtClean="0">
                <a:solidFill>
                  <a:srgbClr val="002060"/>
                </a:solidFill>
              </a:rPr>
              <a:t>2016</a:t>
            </a:r>
            <a:endParaRPr lang="en-IN" dirty="0">
              <a:solidFill>
                <a:srgbClr val="002060"/>
              </a:solidFill>
            </a:endParaRPr>
          </a:p>
          <a:p>
            <a:pPr marL="342900" indent="-342900">
              <a:buFont typeface="Wingdings" panose="05000000000000000000" pitchFamily="2" charset="2"/>
              <a:buChar char="§"/>
            </a:pPr>
            <a:r>
              <a:rPr lang="en-US" sz="2100" dirty="0"/>
              <a:t>We should focus on the product with minimum enrolments </a:t>
            </a:r>
            <a:r>
              <a:rPr lang="en-US" sz="2100" dirty="0" smtClean="0"/>
              <a:t>by advertising </a:t>
            </a:r>
            <a:r>
              <a:rPr lang="en-US" sz="2100" dirty="0"/>
              <a:t>and training to improve convincing power of employees</a:t>
            </a:r>
            <a:endParaRPr lang="en-IN" sz="2100" dirty="0"/>
          </a:p>
        </p:txBody>
      </p:sp>
    </p:spTree>
    <p:extLst>
      <p:ext uri="{BB962C8B-B14F-4D97-AF65-F5344CB8AC3E}">
        <p14:creationId xmlns:p14="http://schemas.microsoft.com/office/powerpoint/2010/main" val="42087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431800"/>
            <a:ext cx="10873207" cy="1168400"/>
          </a:xfrm>
        </p:spPr>
        <p:txBody>
          <a:bodyPr/>
          <a:lstStyle/>
          <a:p>
            <a:pPr algn="ctr"/>
            <a:r>
              <a:rPr lang="en-US" dirty="0"/>
              <a:t>Product should be focused more with respect </a:t>
            </a:r>
            <a:r>
              <a:rPr lang="en-US" dirty="0" smtClean="0"/>
              <a:t>Revenue generated from employment</a:t>
            </a:r>
            <a:endParaRPr lang="en-IN" dirty="0"/>
          </a:p>
        </p:txBody>
      </p:sp>
      <p:pic>
        <p:nvPicPr>
          <p:cNvPr id="5" name="Content Placeholder 4"/>
          <p:cNvPicPr>
            <a:picLocks noGrp="1" noChangeAspect="1"/>
          </p:cNvPicPr>
          <p:nvPr>
            <p:ph idx="1"/>
          </p:nvPr>
        </p:nvPicPr>
        <p:blipFill>
          <a:blip r:embed="rId2"/>
          <a:stretch>
            <a:fillRect/>
          </a:stretch>
        </p:blipFill>
        <p:spPr>
          <a:xfrm>
            <a:off x="693812" y="1803400"/>
            <a:ext cx="7560840" cy="4433912"/>
          </a:xfrm>
          <a:prstGeom prst="rect">
            <a:avLst/>
          </a:prstGeom>
        </p:spPr>
      </p:pic>
      <p:sp>
        <p:nvSpPr>
          <p:cNvPr id="4" name="Text Placeholder 3"/>
          <p:cNvSpPr>
            <a:spLocks noGrp="1"/>
          </p:cNvSpPr>
          <p:nvPr>
            <p:ph type="body" sz="half" idx="2"/>
          </p:nvPr>
        </p:nvSpPr>
        <p:spPr>
          <a:xfrm>
            <a:off x="8470676" y="1803399"/>
            <a:ext cx="3312368" cy="4433913"/>
          </a:xfrm>
        </p:spPr>
        <p:txBody>
          <a:bodyPr>
            <a:normAutofit fontScale="92500"/>
          </a:bodyPr>
          <a:lstStyle/>
          <a:p>
            <a:pPr marL="342900" indent="-342900">
              <a:buFont typeface="Wingdings" panose="05000000000000000000" pitchFamily="2" charset="2"/>
              <a:buChar char="§"/>
            </a:pPr>
            <a:r>
              <a:rPr lang="en-US" dirty="0"/>
              <a:t>The data shows the courses(products) wise percentage </a:t>
            </a:r>
            <a:r>
              <a:rPr lang="en-US" dirty="0" smtClean="0"/>
              <a:t>of Revenue generated from products</a:t>
            </a:r>
            <a:endParaRPr lang="en-US" dirty="0"/>
          </a:p>
          <a:p>
            <a:pPr marL="342900" indent="-342900">
              <a:buFont typeface="Wingdings" panose="05000000000000000000" pitchFamily="2" charset="2"/>
              <a:buChar char="§"/>
            </a:pPr>
            <a:r>
              <a:rPr lang="en-US" dirty="0"/>
              <a:t>The minimum number of admissions are in </a:t>
            </a:r>
            <a:r>
              <a:rPr lang="en-IN" dirty="0" smtClean="0">
                <a:solidFill>
                  <a:srgbClr val="002060"/>
                </a:solidFill>
              </a:rPr>
              <a:t>PG </a:t>
            </a:r>
            <a:r>
              <a:rPr lang="en-IN" dirty="0">
                <a:solidFill>
                  <a:srgbClr val="002060"/>
                </a:solidFill>
              </a:rPr>
              <a:t>Diploma in Data Science (</a:t>
            </a:r>
            <a:r>
              <a:rPr lang="en-IN" dirty="0" smtClean="0">
                <a:solidFill>
                  <a:srgbClr val="002060"/>
                </a:solidFill>
              </a:rPr>
              <a:t>Full-time)</a:t>
            </a:r>
          </a:p>
          <a:p>
            <a:pPr marL="342900" indent="-342900">
              <a:buFont typeface="Wingdings" panose="05000000000000000000" pitchFamily="2" charset="2"/>
              <a:buChar char="§"/>
            </a:pPr>
            <a:r>
              <a:rPr lang="en-US" sz="2100" dirty="0" smtClean="0"/>
              <a:t>We </a:t>
            </a:r>
            <a:r>
              <a:rPr lang="en-US" sz="2100" dirty="0"/>
              <a:t>should focus on the product with minimum </a:t>
            </a:r>
            <a:r>
              <a:rPr lang="en-US" sz="2100" dirty="0" smtClean="0"/>
              <a:t>revenue </a:t>
            </a:r>
            <a:r>
              <a:rPr lang="en-US" sz="2100" dirty="0"/>
              <a:t>by </a:t>
            </a:r>
            <a:r>
              <a:rPr lang="en-US" sz="2100" dirty="0" smtClean="0"/>
              <a:t>working on the cost of product and improving the advertising and convincing skills of employees</a:t>
            </a:r>
            <a:endParaRPr lang="en-IN" sz="2100" dirty="0"/>
          </a:p>
        </p:txBody>
      </p:sp>
    </p:spTree>
    <p:extLst>
      <p:ext uri="{BB962C8B-B14F-4D97-AF65-F5344CB8AC3E}">
        <p14:creationId xmlns:p14="http://schemas.microsoft.com/office/powerpoint/2010/main" val="18420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71400"/>
            <a:ext cx="9751060" cy="1168400"/>
          </a:xfrm>
        </p:spPr>
        <p:txBody>
          <a:bodyPr/>
          <a:lstStyle/>
          <a:p>
            <a:pPr algn="ctr"/>
            <a:r>
              <a:rPr lang="en-IN" b="1" dirty="0" smtClean="0"/>
              <a:t>Which product to focus more :</a:t>
            </a:r>
            <a:endParaRPr lang="en-IN" b="1"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33375" y="1484784"/>
            <a:ext cx="5659438" cy="5040559"/>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4413" y="1556791"/>
            <a:ext cx="5761037" cy="4968551"/>
          </a:xfrm>
        </p:spPr>
      </p:pic>
    </p:spTree>
    <p:extLst>
      <p:ext uri="{BB962C8B-B14F-4D97-AF65-F5344CB8AC3E}">
        <p14:creationId xmlns:p14="http://schemas.microsoft.com/office/powerpoint/2010/main" val="423859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620688"/>
            <a:ext cx="11593288" cy="692944"/>
          </a:xfrm>
        </p:spPr>
        <p:txBody>
          <a:bodyPr>
            <a:normAutofit fontScale="90000"/>
          </a:bodyPr>
          <a:lstStyle/>
          <a:p>
            <a:r>
              <a:rPr lang="en-IN" dirty="0" smtClean="0"/>
              <a:t>Revenue generated by counsellors by number of successful admission as per successful payment status (top 5 courses) :</a:t>
            </a: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61765" y="1600200"/>
            <a:ext cx="6120679" cy="4925142"/>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82444" y="1600199"/>
            <a:ext cx="5472608" cy="4925143"/>
          </a:xfrm>
        </p:spPr>
      </p:pic>
    </p:spTree>
    <p:extLst>
      <p:ext uri="{BB962C8B-B14F-4D97-AF65-F5344CB8AC3E}">
        <p14:creationId xmlns:p14="http://schemas.microsoft.com/office/powerpoint/2010/main" val="25486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607</TotalTime>
  <Words>861</Words>
  <Application>Microsoft Office PowerPoint</Application>
  <PresentationFormat>Custom</PresentationFormat>
  <Paragraphs>73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Constantia</vt:lpstr>
      <vt:lpstr>Courier New</vt:lpstr>
      <vt:lpstr>Wingdings</vt:lpstr>
      <vt:lpstr>Books Classic 16x9</vt:lpstr>
      <vt:lpstr>Manipal Call Cental Analysis</vt:lpstr>
      <vt:lpstr>CAPACITY OF CALL CENTRE :   40 – COUNSELLORS 02 –  TL 01 -   MANAGER</vt:lpstr>
      <vt:lpstr>Marketing source giving the best result : Content Layout with Chart</vt:lpstr>
      <vt:lpstr>Justification of analysis :</vt:lpstr>
      <vt:lpstr>Marketing source giving the best result: percentage of enrolment in courses through sources</vt:lpstr>
      <vt:lpstr>Product should be focused more with respect to enrolment in courses</vt:lpstr>
      <vt:lpstr>Product should be focused more with respect Revenue generated from employment</vt:lpstr>
      <vt:lpstr>Which product to focus more :</vt:lpstr>
      <vt:lpstr>Revenue generated by counsellors by number of successful admission as per successful payment status (top 5 courses) :</vt:lpstr>
      <vt:lpstr>Revenue generated by counsellors by number of successful admission as per successful payment status (top 5 courses) :</vt:lpstr>
      <vt:lpstr>Revenue generated by counsellors by number of successful admission as per successful payment status (top 5 courses) :</vt:lpstr>
      <vt:lpstr>Bar chart showing monthly revenue :</vt:lpstr>
      <vt:lpstr>Trend analysis on daily basis as per given data : </vt:lpstr>
      <vt:lpstr>Which product to focus more :</vt:lpstr>
      <vt:lpstr>Strategy for workforce :</vt:lpstr>
      <vt:lpstr>Overall strategy for the call centre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- 1</dc:title>
  <dc:creator>pc</dc:creator>
  <cp:lastModifiedBy>Windows User</cp:lastModifiedBy>
  <cp:revision>27</cp:revision>
  <dcterms:created xsi:type="dcterms:W3CDTF">2018-05-07T18:28:15Z</dcterms:created>
  <dcterms:modified xsi:type="dcterms:W3CDTF">2018-08-13T19:11:47Z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