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3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C75235-2AC4-46F6-818E-29C2C7719AB2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868924C-07B6-473F-A82C-A269196D0B44}">
      <dgm:prSet/>
      <dgm:spPr/>
      <dgm:t>
        <a:bodyPr/>
        <a:lstStyle/>
        <a:p>
          <a:r>
            <a:rPr lang="en-US"/>
            <a:t>Распознавание объектов/знаков (CNN, детекторы).</a:t>
          </a:r>
        </a:p>
      </dgm:t>
    </dgm:pt>
    <dgm:pt modelId="{963F9626-F239-4456-B5D1-7C1EFE639D04}" type="parTrans" cxnId="{7D03FF38-BC20-456B-ACA0-9CD893380BA5}">
      <dgm:prSet/>
      <dgm:spPr/>
      <dgm:t>
        <a:bodyPr/>
        <a:lstStyle/>
        <a:p>
          <a:endParaRPr lang="en-US"/>
        </a:p>
      </dgm:t>
    </dgm:pt>
    <dgm:pt modelId="{C313A6FD-4792-45E8-9620-CB9C48D472EA}" type="sibTrans" cxnId="{7D03FF38-BC20-456B-ACA0-9CD893380BA5}">
      <dgm:prSet/>
      <dgm:spPr/>
      <dgm:t>
        <a:bodyPr/>
        <a:lstStyle/>
        <a:p>
          <a:endParaRPr lang="en-US"/>
        </a:p>
      </dgm:t>
    </dgm:pt>
    <dgm:pt modelId="{3E2C2F4E-1A9D-4491-9339-4C96A9F40770}">
      <dgm:prSet/>
      <dgm:spPr/>
      <dgm:t>
        <a:bodyPr/>
        <a:lstStyle/>
        <a:p>
          <a:r>
            <a:rPr lang="en-US"/>
            <a:t>Сегментация дорожной разметки и обочин.</a:t>
          </a:r>
        </a:p>
      </dgm:t>
    </dgm:pt>
    <dgm:pt modelId="{0A72BDEA-F965-4571-B8EA-94F3B7B07981}" type="parTrans" cxnId="{8208E393-405A-4B13-8A91-712082B9D3AC}">
      <dgm:prSet/>
      <dgm:spPr/>
      <dgm:t>
        <a:bodyPr/>
        <a:lstStyle/>
        <a:p>
          <a:endParaRPr lang="en-US"/>
        </a:p>
      </dgm:t>
    </dgm:pt>
    <dgm:pt modelId="{9BC0441A-DFAC-4014-AD55-CB44971189C7}" type="sibTrans" cxnId="{8208E393-405A-4B13-8A91-712082B9D3AC}">
      <dgm:prSet/>
      <dgm:spPr/>
      <dgm:t>
        <a:bodyPr/>
        <a:lstStyle/>
        <a:p>
          <a:endParaRPr lang="en-US"/>
        </a:p>
      </dgm:t>
    </dgm:pt>
    <dgm:pt modelId="{21B73C9C-7402-4A97-ACEA-D96D1D1523E4}">
      <dgm:prSet/>
      <dgm:spPr/>
      <dgm:t>
        <a:bodyPr/>
        <a:lstStyle/>
        <a:p>
          <a:r>
            <a:rPr lang="en-US"/>
            <a:t>Прогнозирование траекторий участников движения (Transformers).</a:t>
          </a:r>
        </a:p>
      </dgm:t>
    </dgm:pt>
    <dgm:pt modelId="{18CBF1DB-375C-4442-A1AB-A6AEE9368304}" type="parTrans" cxnId="{9010DF98-F31E-474B-8D48-CE5549504C11}">
      <dgm:prSet/>
      <dgm:spPr/>
      <dgm:t>
        <a:bodyPr/>
        <a:lstStyle/>
        <a:p>
          <a:endParaRPr lang="en-US"/>
        </a:p>
      </dgm:t>
    </dgm:pt>
    <dgm:pt modelId="{4D288297-979E-4F77-9360-F0C82F4C29CC}" type="sibTrans" cxnId="{9010DF98-F31E-474B-8D48-CE5549504C11}">
      <dgm:prSet/>
      <dgm:spPr/>
      <dgm:t>
        <a:bodyPr/>
        <a:lstStyle/>
        <a:p>
          <a:endParaRPr lang="en-US"/>
        </a:p>
      </dgm:t>
    </dgm:pt>
    <dgm:pt modelId="{579DEFDB-5981-469D-8795-511FD48F9148}">
      <dgm:prSet/>
      <dgm:spPr/>
      <dgm:t>
        <a:bodyPr/>
        <a:lstStyle/>
        <a:p>
          <a:r>
            <a:rPr lang="en-US"/>
            <a:t>Планирование манёвров и реакция в реальном времени.</a:t>
          </a:r>
        </a:p>
      </dgm:t>
    </dgm:pt>
    <dgm:pt modelId="{5ABBAB6E-A5AA-44C8-AE4B-E1837B7F9284}" type="parTrans" cxnId="{6EBC15B5-F90A-47A9-9D38-A57D09683346}">
      <dgm:prSet/>
      <dgm:spPr/>
      <dgm:t>
        <a:bodyPr/>
        <a:lstStyle/>
        <a:p>
          <a:endParaRPr lang="en-US"/>
        </a:p>
      </dgm:t>
    </dgm:pt>
    <dgm:pt modelId="{A780544B-B5C7-41C7-8117-7547389C49D7}" type="sibTrans" cxnId="{6EBC15B5-F90A-47A9-9D38-A57D09683346}">
      <dgm:prSet/>
      <dgm:spPr/>
      <dgm:t>
        <a:bodyPr/>
        <a:lstStyle/>
        <a:p>
          <a:endParaRPr lang="en-US"/>
        </a:p>
      </dgm:t>
    </dgm:pt>
    <dgm:pt modelId="{6F19A136-D641-2C4A-B788-A3F60324CD3B}" type="pres">
      <dgm:prSet presAssocID="{08C75235-2AC4-46F6-818E-29C2C7719AB2}" presName="matrix" presStyleCnt="0">
        <dgm:presLayoutVars>
          <dgm:chMax val="1"/>
          <dgm:dir/>
          <dgm:resizeHandles val="exact"/>
        </dgm:presLayoutVars>
      </dgm:prSet>
      <dgm:spPr/>
    </dgm:pt>
    <dgm:pt modelId="{59FDC8C7-AECD-624A-BEE9-C6AFDD9295FA}" type="pres">
      <dgm:prSet presAssocID="{08C75235-2AC4-46F6-818E-29C2C7719AB2}" presName="diamond" presStyleLbl="bgShp" presStyleIdx="0" presStyleCnt="1"/>
      <dgm:spPr/>
    </dgm:pt>
    <dgm:pt modelId="{5B3FC2C6-E594-C14C-B56A-807C3B423379}" type="pres">
      <dgm:prSet presAssocID="{08C75235-2AC4-46F6-818E-29C2C7719AB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2631EA0-5E3E-DD4F-8533-58CB9C1E9A2B}" type="pres">
      <dgm:prSet presAssocID="{08C75235-2AC4-46F6-818E-29C2C7719AB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307DB37-2E79-D14F-B232-303E87893A37}" type="pres">
      <dgm:prSet presAssocID="{08C75235-2AC4-46F6-818E-29C2C7719AB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7957AAB-C386-D045-B95E-113A1DB93E2F}" type="pres">
      <dgm:prSet presAssocID="{08C75235-2AC4-46F6-818E-29C2C7719AB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D03FF38-BC20-456B-ACA0-9CD893380BA5}" srcId="{08C75235-2AC4-46F6-818E-29C2C7719AB2}" destId="{D868924C-07B6-473F-A82C-A269196D0B44}" srcOrd="0" destOrd="0" parTransId="{963F9626-F239-4456-B5D1-7C1EFE639D04}" sibTransId="{C313A6FD-4792-45E8-9620-CB9C48D472EA}"/>
    <dgm:cxn modelId="{91FF593C-63B6-3548-A176-BE098D2C0D00}" type="presOf" srcId="{D868924C-07B6-473F-A82C-A269196D0B44}" destId="{5B3FC2C6-E594-C14C-B56A-807C3B423379}" srcOrd="0" destOrd="0" presId="urn:microsoft.com/office/officeart/2005/8/layout/matrix3"/>
    <dgm:cxn modelId="{DCD8B248-1657-5940-9B86-64A297254225}" type="presOf" srcId="{579DEFDB-5981-469D-8795-511FD48F9148}" destId="{17957AAB-C386-D045-B95E-113A1DB93E2F}" srcOrd="0" destOrd="0" presId="urn:microsoft.com/office/officeart/2005/8/layout/matrix3"/>
    <dgm:cxn modelId="{B184E988-5F15-4946-B1CE-27AC0E4122F6}" type="presOf" srcId="{08C75235-2AC4-46F6-818E-29C2C7719AB2}" destId="{6F19A136-D641-2C4A-B788-A3F60324CD3B}" srcOrd="0" destOrd="0" presId="urn:microsoft.com/office/officeart/2005/8/layout/matrix3"/>
    <dgm:cxn modelId="{8208E393-405A-4B13-8A91-712082B9D3AC}" srcId="{08C75235-2AC4-46F6-818E-29C2C7719AB2}" destId="{3E2C2F4E-1A9D-4491-9339-4C96A9F40770}" srcOrd="1" destOrd="0" parTransId="{0A72BDEA-F965-4571-B8EA-94F3B7B07981}" sibTransId="{9BC0441A-DFAC-4014-AD55-CB44971189C7}"/>
    <dgm:cxn modelId="{9010DF98-F31E-474B-8D48-CE5549504C11}" srcId="{08C75235-2AC4-46F6-818E-29C2C7719AB2}" destId="{21B73C9C-7402-4A97-ACEA-D96D1D1523E4}" srcOrd="2" destOrd="0" parTransId="{18CBF1DB-375C-4442-A1AB-A6AEE9368304}" sibTransId="{4D288297-979E-4F77-9360-F0C82F4C29CC}"/>
    <dgm:cxn modelId="{7494659B-7D86-C448-AA48-F36F8D3936AD}" type="presOf" srcId="{3E2C2F4E-1A9D-4491-9339-4C96A9F40770}" destId="{B2631EA0-5E3E-DD4F-8533-58CB9C1E9A2B}" srcOrd="0" destOrd="0" presId="urn:microsoft.com/office/officeart/2005/8/layout/matrix3"/>
    <dgm:cxn modelId="{6EBC15B5-F90A-47A9-9D38-A57D09683346}" srcId="{08C75235-2AC4-46F6-818E-29C2C7719AB2}" destId="{579DEFDB-5981-469D-8795-511FD48F9148}" srcOrd="3" destOrd="0" parTransId="{5ABBAB6E-A5AA-44C8-AE4B-E1837B7F9284}" sibTransId="{A780544B-B5C7-41C7-8117-7547389C49D7}"/>
    <dgm:cxn modelId="{77462CE9-8FC6-074D-BE42-5795E73F01B4}" type="presOf" srcId="{21B73C9C-7402-4A97-ACEA-D96D1D1523E4}" destId="{5307DB37-2E79-D14F-B232-303E87893A37}" srcOrd="0" destOrd="0" presId="urn:microsoft.com/office/officeart/2005/8/layout/matrix3"/>
    <dgm:cxn modelId="{51C9EBA1-C34F-9C40-9D82-58F52FD2D2DB}" type="presParOf" srcId="{6F19A136-D641-2C4A-B788-A3F60324CD3B}" destId="{59FDC8C7-AECD-624A-BEE9-C6AFDD9295FA}" srcOrd="0" destOrd="0" presId="urn:microsoft.com/office/officeart/2005/8/layout/matrix3"/>
    <dgm:cxn modelId="{9A7FFC1F-8E9D-B447-B45B-972764FA4182}" type="presParOf" srcId="{6F19A136-D641-2C4A-B788-A3F60324CD3B}" destId="{5B3FC2C6-E594-C14C-B56A-807C3B423379}" srcOrd="1" destOrd="0" presId="urn:microsoft.com/office/officeart/2005/8/layout/matrix3"/>
    <dgm:cxn modelId="{5EEEAA8B-70E4-E543-A4AE-7870CF9994DE}" type="presParOf" srcId="{6F19A136-D641-2C4A-B788-A3F60324CD3B}" destId="{B2631EA0-5E3E-DD4F-8533-58CB9C1E9A2B}" srcOrd="2" destOrd="0" presId="urn:microsoft.com/office/officeart/2005/8/layout/matrix3"/>
    <dgm:cxn modelId="{AEF862AA-E922-554D-B8BB-D8BCF4378432}" type="presParOf" srcId="{6F19A136-D641-2C4A-B788-A3F60324CD3B}" destId="{5307DB37-2E79-D14F-B232-303E87893A37}" srcOrd="3" destOrd="0" presId="urn:microsoft.com/office/officeart/2005/8/layout/matrix3"/>
    <dgm:cxn modelId="{4F676414-5526-1F4A-A3C7-DC45B6AACFA7}" type="presParOf" srcId="{6F19A136-D641-2C4A-B788-A3F60324CD3B}" destId="{17957AAB-C386-D045-B95E-113A1DB93E2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9C03CE-6078-49DC-AC23-F5794FE27F78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BC6AF67-ABEC-4AC1-853B-67042CE8C213}">
      <dgm:prSet/>
      <dgm:spPr/>
      <dgm:t>
        <a:bodyPr/>
        <a:lstStyle/>
        <a:p>
          <a:r>
            <a:rPr lang="en-US"/>
            <a:t>Обнаружение препятствий и облёт (stereo/опт. поток + CNN).</a:t>
          </a:r>
        </a:p>
      </dgm:t>
    </dgm:pt>
    <dgm:pt modelId="{F92DFE2E-7B40-4FAB-81D7-A86E9DF50F7D}" type="parTrans" cxnId="{3B631FD8-CE2C-4E25-A834-E7BED2B22290}">
      <dgm:prSet/>
      <dgm:spPr/>
      <dgm:t>
        <a:bodyPr/>
        <a:lstStyle/>
        <a:p>
          <a:endParaRPr lang="en-US"/>
        </a:p>
      </dgm:t>
    </dgm:pt>
    <dgm:pt modelId="{F1113BE1-B485-4789-BD75-AA3066F2C4C8}" type="sibTrans" cxnId="{3B631FD8-CE2C-4E25-A834-E7BED2B22290}">
      <dgm:prSet/>
      <dgm:spPr/>
      <dgm:t>
        <a:bodyPr/>
        <a:lstStyle/>
        <a:p>
          <a:endParaRPr lang="en-US"/>
        </a:p>
      </dgm:t>
    </dgm:pt>
    <dgm:pt modelId="{63612D01-43E8-486C-A843-F7C84384F162}">
      <dgm:prSet/>
      <dgm:spPr/>
      <dgm:t>
        <a:bodyPr/>
        <a:lstStyle/>
        <a:p>
          <a:r>
            <a:rPr lang="en-US"/>
            <a:t>SLAM и навигация в GPS‑тени (в помещениях/каньонах).</a:t>
          </a:r>
        </a:p>
      </dgm:t>
    </dgm:pt>
    <dgm:pt modelId="{E751F472-461C-4A27-90D0-AADEA884F3C1}" type="parTrans" cxnId="{B179343A-1395-4A76-A3AD-CCFD219BD20C}">
      <dgm:prSet/>
      <dgm:spPr/>
      <dgm:t>
        <a:bodyPr/>
        <a:lstStyle/>
        <a:p>
          <a:endParaRPr lang="en-US"/>
        </a:p>
      </dgm:t>
    </dgm:pt>
    <dgm:pt modelId="{A05B3A9C-0299-4965-A978-6002B2D87BD2}" type="sibTrans" cxnId="{B179343A-1395-4A76-A3AD-CCFD219BD20C}">
      <dgm:prSet/>
      <dgm:spPr/>
      <dgm:t>
        <a:bodyPr/>
        <a:lstStyle/>
        <a:p>
          <a:endParaRPr lang="en-US"/>
        </a:p>
      </dgm:t>
    </dgm:pt>
    <dgm:pt modelId="{ADADB546-169F-40F0-A6D4-A6FB65A280C1}">
      <dgm:prSet/>
      <dgm:spPr/>
      <dgm:t>
        <a:bodyPr/>
        <a:lstStyle/>
        <a:p>
          <a:r>
            <a:rPr lang="en-US"/>
            <a:t>Посадка/доставка: детекция площадок, посадка по маркерам.</a:t>
          </a:r>
        </a:p>
      </dgm:t>
    </dgm:pt>
    <dgm:pt modelId="{0C5C8C70-F260-43AC-AC58-872BA088F38C}" type="parTrans" cxnId="{EE118A54-4454-4FD0-8688-40E7AF15F72E}">
      <dgm:prSet/>
      <dgm:spPr/>
      <dgm:t>
        <a:bodyPr/>
        <a:lstStyle/>
        <a:p>
          <a:endParaRPr lang="en-US"/>
        </a:p>
      </dgm:t>
    </dgm:pt>
    <dgm:pt modelId="{903038DE-CE18-4EA3-8730-1BAC5808897C}" type="sibTrans" cxnId="{EE118A54-4454-4FD0-8688-40E7AF15F72E}">
      <dgm:prSet/>
      <dgm:spPr/>
      <dgm:t>
        <a:bodyPr/>
        <a:lstStyle/>
        <a:p>
          <a:endParaRPr lang="en-US"/>
        </a:p>
      </dgm:t>
    </dgm:pt>
    <dgm:pt modelId="{921A3CCA-A9D9-4463-8A7A-ADC749E03DCE}">
      <dgm:prSet/>
      <dgm:spPr/>
      <dgm:t>
        <a:bodyPr/>
        <a:lstStyle/>
        <a:p>
          <a:r>
            <a:rPr lang="en-US"/>
            <a:t>Edge‑инференс: ограниченные ресурсы, энергосбережение.</a:t>
          </a:r>
        </a:p>
      </dgm:t>
    </dgm:pt>
    <dgm:pt modelId="{AB432269-F70D-411B-A0BB-50AE5577E00A}" type="parTrans" cxnId="{2C7553EC-D836-4F5D-9AE5-2001EDD15F9D}">
      <dgm:prSet/>
      <dgm:spPr/>
      <dgm:t>
        <a:bodyPr/>
        <a:lstStyle/>
        <a:p>
          <a:endParaRPr lang="en-US"/>
        </a:p>
      </dgm:t>
    </dgm:pt>
    <dgm:pt modelId="{4C976D94-3504-4639-9231-30353FEB8467}" type="sibTrans" cxnId="{2C7553EC-D836-4F5D-9AE5-2001EDD15F9D}">
      <dgm:prSet/>
      <dgm:spPr/>
      <dgm:t>
        <a:bodyPr/>
        <a:lstStyle/>
        <a:p>
          <a:endParaRPr lang="en-US"/>
        </a:p>
      </dgm:t>
    </dgm:pt>
    <dgm:pt modelId="{CB496D51-7C90-D04B-BEC2-B94193ABB03F}" type="pres">
      <dgm:prSet presAssocID="{409C03CE-6078-49DC-AC23-F5794FE27F78}" presName="matrix" presStyleCnt="0">
        <dgm:presLayoutVars>
          <dgm:chMax val="1"/>
          <dgm:dir/>
          <dgm:resizeHandles val="exact"/>
        </dgm:presLayoutVars>
      </dgm:prSet>
      <dgm:spPr/>
    </dgm:pt>
    <dgm:pt modelId="{72E853D0-7DEC-3348-BEE3-4536702BC423}" type="pres">
      <dgm:prSet presAssocID="{409C03CE-6078-49DC-AC23-F5794FE27F78}" presName="diamond" presStyleLbl="bgShp" presStyleIdx="0" presStyleCnt="1"/>
      <dgm:spPr/>
    </dgm:pt>
    <dgm:pt modelId="{F9812FBD-56DA-8B46-B7E4-94E0FC5AB87C}" type="pres">
      <dgm:prSet presAssocID="{409C03CE-6078-49DC-AC23-F5794FE27F7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3074C61-77D1-4148-8909-C34B363AA129}" type="pres">
      <dgm:prSet presAssocID="{409C03CE-6078-49DC-AC23-F5794FE27F7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38CBA47-5F51-424A-8882-79B33F8BA282}" type="pres">
      <dgm:prSet presAssocID="{409C03CE-6078-49DC-AC23-F5794FE27F7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6A3D9FD-70D3-FA46-96E0-F3A9DDEDEE12}" type="pres">
      <dgm:prSet presAssocID="{409C03CE-6078-49DC-AC23-F5794FE27F7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C81B22A-D0D5-4E4D-A782-3748B0F8CF9B}" type="presOf" srcId="{3BC6AF67-ABEC-4AC1-853B-67042CE8C213}" destId="{F9812FBD-56DA-8B46-B7E4-94E0FC5AB87C}" srcOrd="0" destOrd="0" presId="urn:microsoft.com/office/officeart/2005/8/layout/matrix3"/>
    <dgm:cxn modelId="{B179343A-1395-4A76-A3AD-CCFD219BD20C}" srcId="{409C03CE-6078-49DC-AC23-F5794FE27F78}" destId="{63612D01-43E8-486C-A843-F7C84384F162}" srcOrd="1" destOrd="0" parTransId="{E751F472-461C-4A27-90D0-AADEA884F3C1}" sibTransId="{A05B3A9C-0299-4965-A978-6002B2D87BD2}"/>
    <dgm:cxn modelId="{B0D8513D-FDD3-9346-9A29-DB16F4294F5F}" type="presOf" srcId="{409C03CE-6078-49DC-AC23-F5794FE27F78}" destId="{CB496D51-7C90-D04B-BEC2-B94193ABB03F}" srcOrd="0" destOrd="0" presId="urn:microsoft.com/office/officeart/2005/8/layout/matrix3"/>
    <dgm:cxn modelId="{EE118A54-4454-4FD0-8688-40E7AF15F72E}" srcId="{409C03CE-6078-49DC-AC23-F5794FE27F78}" destId="{ADADB546-169F-40F0-A6D4-A6FB65A280C1}" srcOrd="2" destOrd="0" parTransId="{0C5C8C70-F260-43AC-AC58-872BA088F38C}" sibTransId="{903038DE-CE18-4EA3-8730-1BAC5808897C}"/>
    <dgm:cxn modelId="{3E88D4B1-6E14-F740-9A05-C6622923C60F}" type="presOf" srcId="{ADADB546-169F-40F0-A6D4-A6FB65A280C1}" destId="{838CBA47-5F51-424A-8882-79B33F8BA282}" srcOrd="0" destOrd="0" presId="urn:microsoft.com/office/officeart/2005/8/layout/matrix3"/>
    <dgm:cxn modelId="{35F682B5-BCFE-6D47-8D0C-E52782C08CB4}" type="presOf" srcId="{921A3CCA-A9D9-4463-8A7A-ADC749E03DCE}" destId="{26A3D9FD-70D3-FA46-96E0-F3A9DDEDEE12}" srcOrd="0" destOrd="0" presId="urn:microsoft.com/office/officeart/2005/8/layout/matrix3"/>
    <dgm:cxn modelId="{3B631FD8-CE2C-4E25-A834-E7BED2B22290}" srcId="{409C03CE-6078-49DC-AC23-F5794FE27F78}" destId="{3BC6AF67-ABEC-4AC1-853B-67042CE8C213}" srcOrd="0" destOrd="0" parTransId="{F92DFE2E-7B40-4FAB-81D7-A86E9DF50F7D}" sibTransId="{F1113BE1-B485-4789-BD75-AA3066F2C4C8}"/>
    <dgm:cxn modelId="{2C7553EC-D836-4F5D-9AE5-2001EDD15F9D}" srcId="{409C03CE-6078-49DC-AC23-F5794FE27F78}" destId="{921A3CCA-A9D9-4463-8A7A-ADC749E03DCE}" srcOrd="3" destOrd="0" parTransId="{AB432269-F70D-411B-A0BB-50AE5577E00A}" sibTransId="{4C976D94-3504-4639-9231-30353FEB8467}"/>
    <dgm:cxn modelId="{F6F8B8F9-8EBB-6640-89A6-CA18D4AA637B}" type="presOf" srcId="{63612D01-43E8-486C-A843-F7C84384F162}" destId="{B3074C61-77D1-4148-8909-C34B363AA129}" srcOrd="0" destOrd="0" presId="urn:microsoft.com/office/officeart/2005/8/layout/matrix3"/>
    <dgm:cxn modelId="{80E44E5E-DAE8-3A4A-A7C8-CCAC8C5141B9}" type="presParOf" srcId="{CB496D51-7C90-D04B-BEC2-B94193ABB03F}" destId="{72E853D0-7DEC-3348-BEE3-4536702BC423}" srcOrd="0" destOrd="0" presId="urn:microsoft.com/office/officeart/2005/8/layout/matrix3"/>
    <dgm:cxn modelId="{92EC730A-8ABD-1842-B8FF-953CEAD5C30B}" type="presParOf" srcId="{CB496D51-7C90-D04B-BEC2-B94193ABB03F}" destId="{F9812FBD-56DA-8B46-B7E4-94E0FC5AB87C}" srcOrd="1" destOrd="0" presId="urn:microsoft.com/office/officeart/2005/8/layout/matrix3"/>
    <dgm:cxn modelId="{1156ACF6-7634-9F4E-8753-0E808863CC7E}" type="presParOf" srcId="{CB496D51-7C90-D04B-BEC2-B94193ABB03F}" destId="{B3074C61-77D1-4148-8909-C34B363AA129}" srcOrd="2" destOrd="0" presId="urn:microsoft.com/office/officeart/2005/8/layout/matrix3"/>
    <dgm:cxn modelId="{CB828EB1-4480-124D-8AB1-A4B8850301DE}" type="presParOf" srcId="{CB496D51-7C90-D04B-BEC2-B94193ABB03F}" destId="{838CBA47-5F51-424A-8882-79B33F8BA282}" srcOrd="3" destOrd="0" presId="urn:microsoft.com/office/officeart/2005/8/layout/matrix3"/>
    <dgm:cxn modelId="{2C842B9E-75D9-7741-9707-2C869C932681}" type="presParOf" srcId="{CB496D51-7C90-D04B-BEC2-B94193ABB03F}" destId="{26A3D9FD-70D3-FA46-96E0-F3A9DDEDEE1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FDC8C7-AECD-624A-BEE9-C6AFDD9295FA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FC2C6-E594-C14C-B56A-807C3B423379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Распознавание объектов/знаков (CNN, детекторы).</a:t>
          </a:r>
        </a:p>
      </dsp:txBody>
      <dsp:txXfrm>
        <a:off x="590191" y="770569"/>
        <a:ext cx="1821339" cy="1821339"/>
      </dsp:txXfrm>
    </dsp:sp>
    <dsp:sp modelId="{B2631EA0-5E3E-DD4F-8533-58CB9C1E9A2B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Сегментация дорожной разметки и обочин.</a:t>
          </a:r>
        </a:p>
      </dsp:txBody>
      <dsp:txXfrm>
        <a:off x="2763852" y="770569"/>
        <a:ext cx="1821339" cy="1821339"/>
      </dsp:txXfrm>
    </dsp:sp>
    <dsp:sp modelId="{5307DB37-2E79-D14F-B232-303E87893A37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Прогнозирование траекторий участников движения (Transformers).</a:t>
          </a:r>
        </a:p>
      </dsp:txBody>
      <dsp:txXfrm>
        <a:off x="590191" y="2944231"/>
        <a:ext cx="1821339" cy="1821339"/>
      </dsp:txXfrm>
    </dsp:sp>
    <dsp:sp modelId="{17957AAB-C386-D045-B95E-113A1DB93E2F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Планирование манёвров и реакция в реальном времени.</a:t>
          </a:r>
        </a:p>
      </dsp:txBody>
      <dsp:txXfrm>
        <a:off x="2763852" y="2944231"/>
        <a:ext cx="1821339" cy="18213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E853D0-7DEC-3348-BEE3-4536702BC423}">
      <dsp:nvSpPr>
        <dsp:cNvPr id="0" name=""/>
        <dsp:cNvSpPr/>
      </dsp:nvSpPr>
      <dsp:spPr>
        <a:xfrm>
          <a:off x="0" y="403478"/>
          <a:ext cx="4697730" cy="469773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12FBD-56DA-8B46-B7E4-94E0FC5AB87C}">
      <dsp:nvSpPr>
        <dsp:cNvPr id="0" name=""/>
        <dsp:cNvSpPr/>
      </dsp:nvSpPr>
      <dsp:spPr>
        <a:xfrm>
          <a:off x="446284" y="849763"/>
          <a:ext cx="1832114" cy="183211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Обнаружение препятствий и облёт (stereo/опт. поток + CNN).</a:t>
          </a:r>
        </a:p>
      </dsp:txBody>
      <dsp:txXfrm>
        <a:off x="535720" y="939199"/>
        <a:ext cx="1653242" cy="1653242"/>
      </dsp:txXfrm>
    </dsp:sp>
    <dsp:sp modelId="{B3074C61-77D1-4148-8909-C34B363AA129}">
      <dsp:nvSpPr>
        <dsp:cNvPr id="0" name=""/>
        <dsp:cNvSpPr/>
      </dsp:nvSpPr>
      <dsp:spPr>
        <a:xfrm>
          <a:off x="2419330" y="849763"/>
          <a:ext cx="1832114" cy="1832114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SLAM и навигация в GPS‑тени (в помещениях/каньонах).</a:t>
          </a:r>
        </a:p>
      </dsp:txBody>
      <dsp:txXfrm>
        <a:off x="2508766" y="939199"/>
        <a:ext cx="1653242" cy="1653242"/>
      </dsp:txXfrm>
    </dsp:sp>
    <dsp:sp modelId="{838CBA47-5F51-424A-8882-79B33F8BA282}">
      <dsp:nvSpPr>
        <dsp:cNvPr id="0" name=""/>
        <dsp:cNvSpPr/>
      </dsp:nvSpPr>
      <dsp:spPr>
        <a:xfrm>
          <a:off x="446284" y="2822809"/>
          <a:ext cx="1832114" cy="183211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Посадка/доставка: детекция площадок, посадка по маркерам.</a:t>
          </a:r>
        </a:p>
      </dsp:txBody>
      <dsp:txXfrm>
        <a:off x="535720" y="2912245"/>
        <a:ext cx="1653242" cy="1653242"/>
      </dsp:txXfrm>
    </dsp:sp>
    <dsp:sp modelId="{26A3D9FD-70D3-FA46-96E0-F3A9DDEDEE12}">
      <dsp:nvSpPr>
        <dsp:cNvPr id="0" name=""/>
        <dsp:cNvSpPr/>
      </dsp:nvSpPr>
      <dsp:spPr>
        <a:xfrm>
          <a:off x="2419330" y="2822809"/>
          <a:ext cx="1832114" cy="1832114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Edge‑инференс: ограниченные ресурсы, энергосбережение.</a:t>
          </a:r>
        </a:p>
      </dsp:txBody>
      <dsp:txXfrm>
        <a:off x="2508766" y="2912245"/>
        <a:ext cx="1653242" cy="165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7F80B-B8D0-2F4B-9172-96F2A7294D63}" type="datetimeFigureOut">
              <a:rPr lang="en-KZ" smtClean="0"/>
              <a:t>20.10.2025</a:t>
            </a:fld>
            <a:endParaRPr lang="en-K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ABBAE8-7D7D-514B-B2C6-929380F8119D}" type="slidenum">
              <a:rPr lang="en-KZ" smtClean="0"/>
              <a:t>‹#›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3423463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ABBAE8-7D7D-514B-B2C6-929380F8119D}" type="slidenum">
              <a:rPr lang="en-KZ" smtClean="0"/>
              <a:t>2</a:t>
            </a:fld>
            <a:endParaRPr lang="en-KZ"/>
          </a:p>
        </p:txBody>
      </p:sp>
    </p:spTree>
    <p:extLst>
      <p:ext uri="{BB962C8B-B14F-4D97-AF65-F5344CB8AC3E}">
        <p14:creationId xmlns:p14="http://schemas.microsoft.com/office/powerpoint/2010/main" val="225365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963DC-25E3-E111-6B93-1E0C06393F9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89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KZ" sz="1000">
                <a:solidFill>
                  <a:srgbClr val="737373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ADNOC Classification: Public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6300" b="1"/>
              <a:t>Нейросети в беспилотных системах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000"/>
              <a:t>Автомобили и дроны • Университетская презентация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ru-RU" sz="4700" b="1"/>
              <a:t>Введение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lang="ru-RU" sz="1900"/>
              <a:t>Нейросети стали ключевой технологией для автономных систем.</a:t>
            </a:r>
          </a:p>
          <a:p>
            <a:pPr>
              <a:defRPr sz="2400"/>
            </a:pPr>
            <a:r>
              <a:rPr lang="ru-RU" sz="1900"/>
              <a:t>Они решают задачи восприятия, прогнозирования и принятия решений.</a:t>
            </a:r>
          </a:p>
          <a:p>
            <a:pPr>
              <a:defRPr sz="2400"/>
            </a:pPr>
            <a:r>
              <a:rPr lang="ru-RU" sz="1900"/>
              <a:t>Цель: безопасная и эффективная автономная навигация.</a:t>
            </a:r>
          </a:p>
        </p:txBody>
      </p:sp>
      <p:pic>
        <p:nvPicPr>
          <p:cNvPr id="6" name="Picture 5" descr="A white car with a self driving vehicle&#10;&#10;AI-generated content may be incorrect.">
            <a:extLst>
              <a:ext uri="{FF2B5EF4-FFF2-40B4-BE49-F238E27FC236}">
                <a16:creationId xmlns:a16="http://schemas.microsoft.com/office/drawing/2014/main" id="{136B78DD-D09C-A33A-CCD1-1768B25F65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85" r="29900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ru-RU" sz="3700" b="1">
                <a:solidFill>
                  <a:srgbClr val="FFFFFF"/>
                </a:solidFill>
              </a:rPr>
              <a:t>Что такое нейросети (вкратце)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ru-RU" sz="2400" dirty="0"/>
              <a:t>Математические модели, обучающиеся на данных (</a:t>
            </a:r>
            <a:r>
              <a:rPr lang="en-US" sz="2400" dirty="0"/>
              <a:t>deep learning).</a:t>
            </a:r>
          </a:p>
          <a:p>
            <a:pPr>
              <a:defRPr sz="2400"/>
            </a:pPr>
            <a:r>
              <a:rPr lang="ru-RU" sz="2400" dirty="0"/>
              <a:t>Ключевые типы: </a:t>
            </a:r>
            <a:r>
              <a:rPr lang="en-US" sz="2400" dirty="0"/>
              <a:t>CNN (</a:t>
            </a:r>
            <a:r>
              <a:rPr lang="ru-RU" sz="2400" dirty="0"/>
              <a:t>зрение), </a:t>
            </a:r>
            <a:r>
              <a:rPr lang="en-US" sz="2400" dirty="0"/>
              <a:t>RNN/LSTM </a:t>
            </a:r>
            <a:r>
              <a:rPr lang="ru-RU" sz="2400" dirty="0"/>
              <a:t>и </a:t>
            </a:r>
            <a:r>
              <a:rPr lang="en-US" sz="2400" dirty="0"/>
              <a:t>Transformers (</a:t>
            </a:r>
            <a:r>
              <a:rPr lang="ru-RU" sz="2400" dirty="0"/>
              <a:t>последовательности/предсказания).</a:t>
            </a:r>
          </a:p>
          <a:p>
            <a:pPr>
              <a:defRPr sz="2400"/>
            </a:pPr>
            <a:r>
              <a:rPr lang="ru-RU" sz="2400" dirty="0"/>
              <a:t>Обучение: с учителем, без учителя, </a:t>
            </a:r>
            <a:r>
              <a:rPr lang="ru-RU" sz="2400" dirty="0" err="1"/>
              <a:t>самосупервизия</a:t>
            </a:r>
            <a:r>
              <a:rPr lang="ru-RU" sz="2400" dirty="0"/>
              <a:t>; </a:t>
            </a:r>
            <a:r>
              <a:rPr lang="ru-RU" sz="2400" dirty="0" err="1"/>
              <a:t>инференс</a:t>
            </a:r>
            <a:r>
              <a:rPr lang="ru-RU" sz="2400" dirty="0"/>
              <a:t> на краю (</a:t>
            </a:r>
            <a:r>
              <a:rPr lang="en-US" sz="2400" dirty="0"/>
              <a:t>edge).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ru-RU" sz="2900" b="1"/>
              <a:t>Беспилотные автомобили: ключевые задачи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A29F32-1DAB-BA4E-9E5A-7D6E754D41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6829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ru-RU" sz="3800" b="1"/>
              <a:t>Дроны (</a:t>
            </a:r>
            <a:r>
              <a:rPr lang="en-US" sz="3800" b="1"/>
              <a:t>UAV): </a:t>
            </a:r>
            <a:r>
              <a:rPr lang="ru-RU" sz="3800" b="1"/>
              <a:t>ключевые задачи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676809B-BC3B-87E6-17D0-287F23C6CA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4972625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300" b="1"/>
              <a:t>Датчики и слияние данных (</a:t>
            </a:r>
            <a:r>
              <a:rPr lang="en-US" sz="3300" b="1"/>
              <a:t>Sensor Fusion)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2400"/>
            </a:pPr>
            <a:r>
              <a:rPr lang="ru-RU" sz="1800"/>
              <a:t>Камеры: богаты семантикой, зависят от освещения/погоды.</a:t>
            </a:r>
          </a:p>
          <a:p>
            <a:pPr>
              <a:lnSpc>
                <a:spcPct val="90000"/>
              </a:lnSpc>
              <a:defRPr sz="2400"/>
            </a:pPr>
            <a:r>
              <a:rPr lang="ru-RU" sz="1800"/>
              <a:t>Лидар: точная глубина и 3</a:t>
            </a:r>
            <a:r>
              <a:rPr lang="en-US" sz="1800"/>
              <a:t>D‑</a:t>
            </a:r>
            <a:r>
              <a:rPr lang="ru-RU" sz="1800"/>
              <a:t>точки, дорогой/энергозатратный.</a:t>
            </a:r>
          </a:p>
          <a:p>
            <a:pPr>
              <a:lnSpc>
                <a:spcPct val="90000"/>
              </a:lnSpc>
              <a:defRPr sz="2400"/>
            </a:pPr>
            <a:r>
              <a:rPr lang="ru-RU" sz="1800"/>
              <a:t>Радар: дальность/скорость, хуже по угловому разрешению.</a:t>
            </a:r>
          </a:p>
          <a:p>
            <a:pPr>
              <a:lnSpc>
                <a:spcPct val="90000"/>
              </a:lnSpc>
              <a:defRPr sz="2400"/>
            </a:pPr>
            <a:r>
              <a:rPr lang="en-US" sz="1800"/>
              <a:t>IMU/GPS: </a:t>
            </a:r>
            <a:r>
              <a:rPr lang="ru-RU" sz="1800"/>
              <a:t>инерциальная стабилизация и глобальная привязка.</a:t>
            </a:r>
          </a:p>
        </p:txBody>
      </p:sp>
      <p:pic>
        <p:nvPicPr>
          <p:cNvPr id="7" name="Picture 6" descr="A drone flying over a city&#10;&#10;AI-generated content may be incorrect.">
            <a:extLst>
              <a:ext uri="{FF2B5EF4-FFF2-40B4-BE49-F238E27FC236}">
                <a16:creationId xmlns:a16="http://schemas.microsoft.com/office/drawing/2014/main" id="{9772433F-147C-7260-0DC0-2A144B46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74" r="9699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ru-RU" sz="2800" b="1">
                <a:solidFill>
                  <a:srgbClr val="FFFFFF"/>
                </a:solidFill>
              </a:rPr>
              <a:t>Вызовы, безопасность и этика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200"/>
            </a:pPr>
            <a:r>
              <a:rPr lang="ru-RU" sz="2200"/>
              <a:t>Безопасность: отказоустойчивость, верификация и валидация (</a:t>
            </a:r>
            <a:r>
              <a:rPr lang="en-US" sz="2200"/>
              <a:t>ISO 26262/21448 SOTIF).</a:t>
            </a:r>
          </a:p>
          <a:p>
            <a:pPr>
              <a:defRPr sz="2200"/>
            </a:pPr>
            <a:r>
              <a:rPr lang="ru-RU" sz="2200"/>
              <a:t>Данные: редкие случаи, сдвиг домена, симуляторы (</a:t>
            </a:r>
            <a:r>
              <a:rPr lang="en-US" sz="2200"/>
              <a:t>CARLA/AirSim).</a:t>
            </a:r>
          </a:p>
          <a:p>
            <a:pPr>
              <a:defRPr sz="2200"/>
            </a:pPr>
            <a:r>
              <a:rPr lang="ru-RU" sz="2200"/>
              <a:t>Производительность: задержки, энергопотребление, тепловой бюджет.</a:t>
            </a:r>
          </a:p>
          <a:p>
            <a:pPr>
              <a:defRPr sz="2200"/>
            </a:pPr>
            <a:r>
              <a:rPr lang="ru-RU" sz="2200"/>
              <a:t>Этика и право: ответственность, приватность, регуляции.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4293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3125451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ru-RU" sz="3100" b="1">
                <a:solidFill>
                  <a:srgbClr val="FFFFFF"/>
                </a:solidFill>
              </a:rPr>
              <a:t>Заключение и будущее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ru-RU" sz="2400"/>
              <a:t>Интеграция </a:t>
            </a:r>
            <a:r>
              <a:rPr lang="en-US" sz="2400"/>
              <a:t>V2X </a:t>
            </a:r>
            <a:r>
              <a:rPr lang="ru-RU" sz="2400"/>
              <a:t>и кооперативного восприятия.</a:t>
            </a:r>
          </a:p>
          <a:p>
            <a:pPr>
              <a:defRPr sz="2400"/>
            </a:pPr>
            <a:r>
              <a:rPr lang="ru-RU" sz="2400"/>
              <a:t>Рои дронов, распределённый ИИ и 5</a:t>
            </a:r>
            <a:r>
              <a:rPr lang="en-US" sz="2400"/>
              <a:t>G/6G‑</a:t>
            </a:r>
            <a:r>
              <a:rPr lang="ru-RU" sz="2400"/>
              <a:t>подключение.</a:t>
            </a:r>
          </a:p>
          <a:p>
            <a:pPr>
              <a:defRPr sz="2400"/>
            </a:pPr>
            <a:r>
              <a:rPr lang="ru-RU" sz="2400"/>
              <a:t>Стандарты, сертификация и массовое внедрение.</a:t>
            </a:r>
          </a:p>
          <a:p>
            <a:pPr>
              <a:defRPr sz="2400"/>
            </a:pPr>
            <a:r>
              <a:rPr lang="ru-RU" sz="2400"/>
              <a:t>Нейросети — фундамент автономных транспортных систем.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5ce59d-8065-4e55-8401-511b31f80404}" enabled="1" method="Privileged" siteId="{74892fe7-b6cb-43e7-912b-52194d3fd7c8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314</Words>
  <Application>Microsoft Macintosh PowerPoint</Application>
  <PresentationFormat>On-screen Show (4:3)</PresentationFormat>
  <Paragraphs>36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Arial</vt:lpstr>
      <vt:lpstr>Calibri</vt:lpstr>
      <vt:lpstr>Office Theme</vt:lpstr>
      <vt:lpstr>Нейросети в беспилотных системах</vt:lpstr>
      <vt:lpstr>Введение</vt:lpstr>
      <vt:lpstr>Что такое нейросети (вкратце)</vt:lpstr>
      <vt:lpstr>Беспилотные автомобили: ключевые задачи</vt:lpstr>
      <vt:lpstr>Дроны (UAV): ключевые задачи</vt:lpstr>
      <vt:lpstr>Датчики и слияние данных (Sensor Fusion)</vt:lpstr>
      <vt:lpstr>Вызовы, безопасность и этика</vt:lpstr>
      <vt:lpstr>Заключение и будущее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Kassymov Abat (ADNOC Group D&amp;CS)</cp:lastModifiedBy>
  <cp:revision>11</cp:revision>
  <dcterms:created xsi:type="dcterms:W3CDTF">2013-01-27T09:14:16Z</dcterms:created>
  <dcterms:modified xsi:type="dcterms:W3CDTF">2025-10-19T22:03:06Z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 Theme:8</vt:lpwstr>
  </property>
  <property fmtid="{D5CDD505-2E9C-101B-9397-08002B2CF9AE}" pid="3" name="ClassificationContentMarkingHeaderText">
    <vt:lpwstr>ADNOC Classification: Public</vt:lpwstr>
  </property>
</Properties>
</file>