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32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90F77-DD8E-554B-89E1-CD797F883AC4}" type="datetimeFigureOut">
              <a:rPr lang="en-KZ" smtClean="0"/>
              <a:t>20.10.2025</a:t>
            </a:fld>
            <a:endParaRPr lang="en-K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D94C3-1CD9-7245-B02E-EF10C1FB99DB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795129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D94C3-1CD9-7245-B02E-EF10C1FB99DB}" type="slidenum">
              <a:rPr lang="en-KZ" smtClean="0"/>
              <a:t>2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51877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82870A-065E-931F-D798-1FFCEBC840F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89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KZ" sz="1000">
                <a:solidFill>
                  <a:srgbClr val="737373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ADNOC 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6300"/>
              <a:t>Виды нейронных сетей и их применение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4700" b="1"/>
              <a:t>Как выбрать модель?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defRPr sz="2400"/>
            </a:pPr>
            <a:r>
              <a:rPr lang="ru-RU" sz="1900"/>
              <a:t>Изображения/видео → </a:t>
            </a:r>
            <a:r>
              <a:rPr lang="en-US" sz="1900"/>
              <a:t>CNN/ViT; </a:t>
            </a:r>
            <a:r>
              <a:rPr lang="ru-RU" sz="1900"/>
              <a:t>Текст/аудио → </a:t>
            </a:r>
            <a:r>
              <a:rPr lang="en-US" sz="1900"/>
              <a:t>Transformers; </a:t>
            </a:r>
            <a:r>
              <a:rPr lang="ru-RU" sz="1900"/>
              <a:t>Таблица → </a:t>
            </a:r>
            <a:r>
              <a:rPr lang="en-US" sz="1900"/>
              <a:t>MLP; </a:t>
            </a:r>
            <a:r>
              <a:rPr lang="ru-RU" sz="1900"/>
              <a:t>Графы → </a:t>
            </a:r>
            <a:r>
              <a:rPr lang="en-US" sz="1900"/>
              <a:t>GNN.</a:t>
            </a:r>
          </a:p>
          <a:p>
            <a:pPr>
              <a:defRPr sz="2400"/>
            </a:pPr>
            <a:r>
              <a:rPr lang="ru-RU" sz="1900"/>
              <a:t>Используйте предобученные веса и дообучение для экономии данных/ресурсов.</a:t>
            </a:r>
          </a:p>
          <a:p>
            <a:pPr>
              <a:defRPr sz="2400"/>
            </a:pPr>
            <a:r>
              <a:rPr lang="ru-RU" sz="1900"/>
              <a:t>Оптимизируйте инференс: квантование, прунинг, компиляция под устройство.</a:t>
            </a:r>
          </a:p>
        </p:txBody>
      </p:sp>
      <p:pic>
        <p:nvPicPr>
          <p:cNvPr id="6" name="Picture 5" descr="A chart of different colored circles and dots&#10;&#10;AI-generated content may be incorrect.">
            <a:extLst>
              <a:ext uri="{FF2B5EF4-FFF2-40B4-BE49-F238E27FC236}">
                <a16:creationId xmlns:a16="http://schemas.microsoft.com/office/drawing/2014/main" id="{D5CE985F-B768-95D4-4C3F-F3EE4962C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95" y="640080"/>
            <a:ext cx="372320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ru-RU" sz="4700" b="1"/>
              <a:t>Обзор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lang="en-US" sz="1900"/>
              <a:t>MLP (</a:t>
            </a:r>
            <a:r>
              <a:rPr lang="ru-RU" sz="1900"/>
              <a:t>полносвязные), </a:t>
            </a:r>
            <a:r>
              <a:rPr lang="en-US" sz="1900"/>
              <a:t>CNN, RNN/LSTM/GRU, Transformers, Autoencoders, GAN, GNN.</a:t>
            </a:r>
          </a:p>
          <a:p>
            <a:pPr>
              <a:defRPr sz="2400"/>
            </a:pPr>
            <a:r>
              <a:rPr lang="ru-RU" sz="1900"/>
              <a:t>Выбор по типу данных, объёму и ресурсам.</a:t>
            </a:r>
          </a:p>
          <a:p>
            <a:pPr>
              <a:defRPr sz="2400"/>
            </a:pPr>
            <a:r>
              <a:rPr lang="ru-RU" sz="1900"/>
              <a:t>Практика: предобучение, дообучение, инференс на устройстве.</a:t>
            </a:r>
          </a:p>
        </p:txBody>
      </p:sp>
      <p:pic>
        <p:nvPicPr>
          <p:cNvPr id="6" name="Picture 5" descr="A close-up of a nerve cell&#10;&#10;AI-generated content may be incorrect.">
            <a:extLst>
              <a:ext uri="{FF2B5EF4-FFF2-40B4-BE49-F238E27FC236}">
                <a16:creationId xmlns:a16="http://schemas.microsoft.com/office/drawing/2014/main" id="{5967FB9F-4139-7156-12DE-9FA27CEA52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910" r="34875" b="-1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000" b="1"/>
              <a:t>MLP: </a:t>
            </a:r>
            <a:r>
              <a:rPr lang="ru-RU" sz="3000" b="1"/>
              <a:t>полносвязные сети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ru-RU" sz="1700"/>
              <a:t>Слои полностью связаны между собой.</a:t>
            </a:r>
          </a:p>
          <a:p>
            <a:pPr>
              <a:defRPr sz="2400"/>
            </a:pPr>
            <a:r>
              <a:rPr lang="ru-RU" sz="1700"/>
              <a:t>Применение: табличные данные, базовая классификация/регрессия.</a:t>
            </a:r>
          </a:p>
          <a:p>
            <a:pPr>
              <a:defRPr sz="2400"/>
            </a:pPr>
            <a:r>
              <a:rPr lang="ru-RU" sz="1700"/>
              <a:t>Минусы: слабая работа с пространственными/временными зависимостями.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/>
              <a:t>CNN: </a:t>
            </a:r>
            <a:r>
              <a:rPr lang="ru-RU" sz="3500" b="1"/>
              <a:t>свёрточные сети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ru-RU" sz="1700"/>
              <a:t>Свёртки и пуллинг извлекают локальные признаки.</a:t>
            </a:r>
          </a:p>
          <a:p>
            <a:pPr>
              <a:defRPr sz="2400"/>
            </a:pPr>
            <a:r>
              <a:rPr lang="ru-RU" sz="1700"/>
              <a:t>Применение: изображения, детекция/сегментация, видео.</a:t>
            </a:r>
          </a:p>
          <a:p>
            <a:pPr>
              <a:defRPr sz="2400"/>
            </a:pPr>
            <a:r>
              <a:rPr lang="ru-RU" sz="1700"/>
              <a:t>Популярные: </a:t>
            </a:r>
            <a:r>
              <a:rPr lang="en-US" sz="1700"/>
              <a:t>ResNet, EfficientNet, YOLO, Mask R‑CNN.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2200" b="1"/>
              <a:t>RNN/LSTM/GRU: </a:t>
            </a:r>
            <a:r>
              <a:rPr lang="ru-RU" sz="2200" b="1"/>
              <a:t>последовательности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ru-RU" sz="1700"/>
              <a:t>Сохраняют состояние по времени.</a:t>
            </a:r>
          </a:p>
          <a:p>
            <a:pPr>
              <a:defRPr sz="2400"/>
            </a:pPr>
            <a:r>
              <a:rPr lang="ru-RU" sz="1700"/>
              <a:t>Применение: речь, временные ряды, базовые текстовые задачи.</a:t>
            </a:r>
          </a:p>
          <a:p>
            <a:pPr>
              <a:defRPr sz="2400"/>
            </a:pPr>
            <a:r>
              <a:rPr lang="ru-RU" sz="1700"/>
              <a:t>Часто заменены трансформерами для длинных контекстов.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200" b="1"/>
              <a:t>Transformers: </a:t>
            </a:r>
            <a:r>
              <a:rPr lang="ru-RU" sz="3200" b="1"/>
              <a:t>внимание и масштаб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/>
              <a:t>Self‑attention </a:t>
            </a:r>
            <a:r>
              <a:rPr lang="ru-RU" sz="1700"/>
              <a:t>моделирует дальние зависимости.</a:t>
            </a:r>
          </a:p>
          <a:p>
            <a:pPr>
              <a:defRPr sz="2400"/>
            </a:pPr>
            <a:r>
              <a:rPr lang="ru-RU" sz="1700"/>
              <a:t>Применение: </a:t>
            </a:r>
            <a:r>
              <a:rPr lang="en-US" sz="1700"/>
              <a:t>NLP, </a:t>
            </a:r>
            <a:r>
              <a:rPr lang="ru-RU" sz="1700"/>
              <a:t>мульти‑модальные модели, код/аудио.</a:t>
            </a:r>
          </a:p>
          <a:p>
            <a:pPr>
              <a:defRPr sz="2400"/>
            </a:pPr>
            <a:r>
              <a:rPr lang="ru-RU" sz="1700"/>
              <a:t>Практика: </a:t>
            </a:r>
            <a:r>
              <a:rPr lang="en-US" sz="1700"/>
              <a:t>BERT, ViT, CLIP, LLM; fine‑tuning/LoRA, prompting.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000" b="1"/>
              <a:t>Autoencoders: </a:t>
            </a:r>
            <a:r>
              <a:rPr lang="ru-RU" sz="3000" b="1"/>
              <a:t>сжатие и реконструкция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ru-RU" sz="1700"/>
              <a:t>Энкодер → узкое «горлышко» → декодер.</a:t>
            </a:r>
          </a:p>
          <a:p>
            <a:pPr>
              <a:defRPr sz="2400"/>
            </a:pPr>
            <a:r>
              <a:rPr lang="ru-RU" sz="1700"/>
              <a:t>Применение: детекция аномалий, денойзинг, сжатие.</a:t>
            </a:r>
          </a:p>
          <a:p>
            <a:pPr>
              <a:defRPr sz="2400"/>
            </a:pPr>
            <a:r>
              <a:rPr lang="ru-RU" sz="1700"/>
              <a:t>Варианты: </a:t>
            </a:r>
            <a:r>
              <a:rPr lang="en-US" sz="1700"/>
              <a:t>Variational AE (VAE), Denoising AE.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2700" b="1"/>
              <a:t>GAN: </a:t>
            </a:r>
            <a:r>
              <a:rPr lang="ru-RU" sz="2700" b="1"/>
              <a:t>генеративное противоборство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ru-RU" sz="1700"/>
              <a:t>Генератор против дискриминатора (игровая динамика).</a:t>
            </a:r>
          </a:p>
          <a:p>
            <a:pPr>
              <a:defRPr sz="2400"/>
            </a:pPr>
            <a:r>
              <a:rPr lang="ru-RU" sz="1700"/>
              <a:t>Применение: синтез изображений, апскейлинг, стиль‑трансфер.</a:t>
            </a:r>
          </a:p>
          <a:p>
            <a:pPr>
              <a:defRPr sz="2400"/>
            </a:pPr>
            <a:r>
              <a:rPr lang="ru-RU" sz="1700"/>
              <a:t>Сложности обучения: модовый коллапс, чувствительность к гиперпараметрам.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/>
              <a:t>GNN: </a:t>
            </a:r>
            <a:r>
              <a:rPr lang="ru-RU" sz="3500" b="1"/>
              <a:t>нейросети на графах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ru-RU" sz="1700"/>
              <a:t>Агрегация признаков из соседей (</a:t>
            </a:r>
            <a:r>
              <a:rPr lang="en-US" sz="1700"/>
              <a:t>message passing).</a:t>
            </a:r>
          </a:p>
          <a:p>
            <a:pPr>
              <a:defRPr sz="2400"/>
            </a:pPr>
            <a:r>
              <a:rPr lang="ru-RU" sz="1700"/>
              <a:t>Применение: химия/молекулы, рекомендации, социальные графы.</a:t>
            </a:r>
          </a:p>
          <a:p>
            <a:pPr>
              <a:defRPr sz="2400"/>
            </a:pPr>
            <a:r>
              <a:rPr lang="ru-RU" sz="1700"/>
              <a:t>Модели: </a:t>
            </a:r>
            <a:r>
              <a:rPr lang="en-US" sz="1700"/>
              <a:t>GCN, GraphSAGE, GAT.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5ce59d-8065-4e55-8401-511b31f80404}" enabled="1" method="Privileged" siteId="{74892fe7-b6cb-43e7-912b-52194d3fd7c8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329</Words>
  <Application>Microsoft Macintosh PowerPoint</Application>
  <PresentationFormat>On-screen Show (4:3)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Arial</vt:lpstr>
      <vt:lpstr>Calibri</vt:lpstr>
      <vt:lpstr>Office Theme</vt:lpstr>
      <vt:lpstr>Виды нейронных сетей и их применение</vt:lpstr>
      <vt:lpstr>Обзор</vt:lpstr>
      <vt:lpstr>MLP: полносвязные сети</vt:lpstr>
      <vt:lpstr>CNN: свёрточные сети</vt:lpstr>
      <vt:lpstr>RNN/LSTM/GRU: последовательности</vt:lpstr>
      <vt:lpstr>Transformers: внимание и масштаб</vt:lpstr>
      <vt:lpstr>Autoencoders: сжатие и реконструкция</vt:lpstr>
      <vt:lpstr>GAN: генеративное противоборство</vt:lpstr>
      <vt:lpstr>GNN: нейросети на графах</vt:lpstr>
      <vt:lpstr>Как выбрать модель?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Kassymov Abat (ADNOC Group D&amp;CS)</cp:lastModifiedBy>
  <cp:revision>10</cp:revision>
  <dcterms:created xsi:type="dcterms:W3CDTF">2013-01-27T09:14:16Z</dcterms:created>
  <dcterms:modified xsi:type="dcterms:W3CDTF">2025-10-19T22:09:27Z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ADNOC Classification: Public</vt:lpwstr>
  </property>
</Properties>
</file>