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93" r:id="rId5"/>
    <p:sldId id="394" r:id="rId6"/>
    <p:sldId id="395" r:id="rId7"/>
    <p:sldId id="259" r:id="rId8"/>
    <p:sldId id="377" r:id="rId9"/>
    <p:sldId id="392" r:id="rId10"/>
    <p:sldId id="271" r:id="rId11"/>
    <p:sldId id="272" r:id="rId12"/>
    <p:sldId id="275" r:id="rId13"/>
    <p:sldId id="383" r:id="rId14"/>
    <p:sldId id="389" r:id="rId15"/>
    <p:sldId id="385" r:id="rId16"/>
    <p:sldId id="386" r:id="rId17"/>
    <p:sldId id="387" r:id="rId18"/>
    <p:sldId id="274" r:id="rId19"/>
    <p:sldId id="276" r:id="rId20"/>
    <p:sldId id="390" r:id="rId21"/>
    <p:sldId id="391" r:id="rId22"/>
    <p:sldId id="35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28E1EFB-5CC8-4F91-9970-0745E37E0D00}">
          <p14:sldIdLst>
            <p14:sldId id="256"/>
            <p14:sldId id="257"/>
            <p14:sldId id="260"/>
            <p14:sldId id="393"/>
            <p14:sldId id="394"/>
            <p14:sldId id="395"/>
          </p14:sldIdLst>
        </p14:section>
        <p14:section name="공통" id="{DBA23204-171A-4EA9-BCDD-DA054F7BC046}">
          <p14:sldIdLst>
            <p14:sldId id="259"/>
            <p14:sldId id="377"/>
          </p14:sldIdLst>
        </p14:section>
        <p14:section name="메인 페이지" id="{59342AF6-9D44-42A8-B647-88F16BA84F05}">
          <p14:sldIdLst>
            <p14:sldId id="392"/>
            <p14:sldId id="271"/>
            <p14:sldId id="272"/>
          </p14:sldIdLst>
        </p14:section>
        <p14:section name="임직원 현황" id="{44787B87-47EA-4B43-8F1C-9175657E0F55}">
          <p14:sldIdLst>
            <p14:sldId id="275"/>
            <p14:sldId id="383"/>
            <p14:sldId id="389"/>
            <p14:sldId id="385"/>
            <p14:sldId id="386"/>
            <p14:sldId id="387"/>
            <p14:sldId id="274"/>
            <p14:sldId id="276"/>
            <p14:sldId id="390"/>
            <p14:sldId id="391"/>
            <p14:sldId id="35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pos="7469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pos="54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0" y="77"/>
      </p:cViewPr>
      <p:guideLst>
        <p:guide pos="7469"/>
        <p:guide orient="horz" pos="4088"/>
        <p:guide pos="211"/>
        <p:guide orient="horz" pos="232"/>
        <p:guide orient="horz" pos="459"/>
        <p:guide orient="horz" pos="572"/>
        <p:guide pos="5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73FC-F6F8-9DF4-2E4C-D21960D98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CFC7B8-9F88-C513-A31A-FA114DED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599EA-A732-71C8-505C-3555EB5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6435C-195E-150A-2689-74ED2E11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A2A2-D01A-E915-30CA-5C0A0BA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1A18-8A56-254B-B5D7-718492B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07B7C-FED2-109C-E78A-8AA37B5E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ACE9B-182B-3966-7A77-B775B22F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B90F-C97C-4C26-D34E-EBC93195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6F993-A456-1679-113F-09F79454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9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575B68-3127-D505-FC65-87DB4842A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EA99D-7D07-5512-BD3A-F263A223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E8179-A4F9-186E-5CA9-136A2490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6B675-A92C-BF17-BAA9-79BA6F4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F8275-3274-1977-2B17-470F9B6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25E2-DC8A-E051-B72A-FEAFEEC8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921D5-8579-11D2-1808-62167CDE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5C356-0C86-3C4D-C53E-59D4BA4F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5E013-0CB8-2955-6483-21BCE0CE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7B6E1-64A1-1C93-6F44-ECFE1A28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0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A5EE5-3153-5C50-09ED-B37A649A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32D14-AA42-DCD5-A783-E238E6DF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8A893-C129-22B6-6164-9CDD31B9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BF398-2AE4-F3E8-6176-3F23CEA8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33B79-251C-B362-5035-39400B06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65752-394D-3845-DF07-304B358D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4E458-2763-09D7-12D2-496115907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A4026F-AC24-0DD3-CC25-D984734A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88E57-A563-EFC0-93CF-42D7441A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F560D-D49F-F8C9-78F6-EDACA834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59861-71EF-F196-9BB0-0459816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16FC7-5C69-EEA4-9834-476BB4E4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B313A-0719-17BF-F9D8-71C6C2DB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A8282-CFB7-EC0B-DE30-C1378C2E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8161-6463-3651-C6E4-D34AB69C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60E95-EED5-E8EC-B674-FCD908EB5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D0900-FA2F-AD04-82DC-60D527B8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5CDAF9-40F9-C12E-C6BE-3E77F5B8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DABECD-4292-AF8A-699B-C738BFB3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A86B-2A89-A042-F2D7-A2291A2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FFF32-5621-B9F2-792A-703AAE1C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0CB18-C17F-719F-1F66-793976E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3A0DA-AC0D-7CF4-E0D0-812384A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18295-B635-1E9B-FA4A-92DD2880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A573F-2E23-9D99-4219-F921D63B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EC7CE-1228-9C3D-0022-EB63533C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8CFC-7E25-9FDB-0683-F33AC88D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E07C6-7AFB-E2C9-A6ED-3E64DD35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EE90C-5583-B228-7398-63BEED0C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D6D40-2B4D-05F6-01C0-01368757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4624F-8E66-3154-ECEF-C30BD948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28AEB-F6FD-D337-B0E1-CBEC1FC7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91F33-C079-220E-4EDC-0086F67E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E1681A-8094-D3C4-0050-CED6FE684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EA9DA-859D-AC9F-1289-F2DA549D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52798-1818-9ED1-4CBC-B032D180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0EB2-BC7F-4E2B-565E-0D36727F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30CB7-C93C-5130-F2D7-181CF651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32F021-47B4-90CE-D05B-1321B2BF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5670B-8C84-9648-851C-17852C15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B0367-58F3-321E-C06A-C20191A34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C48A-24D1-41DC-B8AA-042C48BD346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662CC-C32B-21D9-74A7-5AE1A197B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A842B-7531-0215-F8EF-543902E13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E203-02DF-4259-83D5-846ECA4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F6559E-B99E-15D6-060F-656E46B9E845}"/>
              </a:ext>
            </a:extLst>
          </p:cNvPr>
          <p:cNvSpPr/>
          <p:nvPr/>
        </p:nvSpPr>
        <p:spPr>
          <a:xfrm>
            <a:off x="0" y="0"/>
            <a:ext cx="12192000" cy="384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8FE10-9223-03EB-2E78-9A72736FC97C}"/>
              </a:ext>
            </a:extLst>
          </p:cNvPr>
          <p:cNvSpPr txBox="1"/>
          <p:nvPr/>
        </p:nvSpPr>
        <p:spPr>
          <a:xfrm>
            <a:off x="522514" y="2299063"/>
            <a:ext cx="4544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>
                <a:latin typeface="+mn-ea"/>
              </a:rPr>
              <a:t>누리글로벌서비스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FABC6-E6DC-EE23-04DE-38A00C2689F7}"/>
              </a:ext>
            </a:extLst>
          </p:cNvPr>
          <p:cNvSpPr txBox="1"/>
          <p:nvPr/>
        </p:nvSpPr>
        <p:spPr>
          <a:xfrm>
            <a:off x="5425909" y="237854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>
                <a:latin typeface="+mn-ea"/>
              </a:rPr>
              <a:t>업무용 </a:t>
            </a:r>
            <a:r>
              <a:rPr lang="ko-KR" altLang="en-US" b="1" spc="-150" smtClean="0">
                <a:latin typeface="+mn-ea"/>
              </a:rPr>
              <a:t>웹</a:t>
            </a:r>
            <a:endParaRPr lang="ko-KR" altLang="en-US" b="1" spc="-15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0FF09-504E-9A80-CC76-A2081130F961}"/>
              </a:ext>
            </a:extLst>
          </p:cNvPr>
          <p:cNvCxnSpPr>
            <a:cxnSpLocks/>
          </p:cNvCxnSpPr>
          <p:nvPr/>
        </p:nvCxnSpPr>
        <p:spPr>
          <a:xfrm>
            <a:off x="8134351" y="4706421"/>
            <a:ext cx="273050" cy="15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36">
            <a:extLst>
              <a:ext uri="{FF2B5EF4-FFF2-40B4-BE49-F238E27FC236}">
                <a16:creationId xmlns:a16="http://schemas.microsoft.com/office/drawing/2014/main" id="{160E3464-FEDD-F2C0-D1CB-38F56CB1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39118"/>
              </p:ext>
            </p:extLst>
          </p:nvPr>
        </p:nvGraphicFramePr>
        <p:xfrm>
          <a:off x="8134351" y="4822300"/>
          <a:ext cx="3722687" cy="1667400"/>
        </p:xfrm>
        <a:graphic>
          <a:graphicData uri="http://schemas.openxmlformats.org/drawingml/2006/table">
            <a:tbl>
              <a:tblPr/>
              <a:tblGrid>
                <a:gridCol w="7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문서버전</a:t>
                      </a: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Ver.1.0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최초 작성일</a:t>
                      </a: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2022/09/06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최종 변경일</a:t>
                      </a: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2022/09/28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PL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이회준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프로젝트 명</a:t>
                      </a: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누리글로벌서비스 업무용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웹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검수</a:t>
                      </a: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UI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       )   2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        )  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        )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개발</a:t>
                      </a: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       )   2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        )  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        )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86754" marR="86754" marT="42900" marB="429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5E76D1-0344-6517-3AA8-7712B546D765}"/>
              </a:ext>
            </a:extLst>
          </p:cNvPr>
          <p:cNvCxnSpPr>
            <a:cxnSpLocks/>
          </p:cNvCxnSpPr>
          <p:nvPr/>
        </p:nvCxnSpPr>
        <p:spPr>
          <a:xfrm rot="5400000">
            <a:off x="5016503" y="2675074"/>
            <a:ext cx="5118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9FDE0A-3631-DBBB-1C56-0C852E2FF512}"/>
              </a:ext>
            </a:extLst>
          </p:cNvPr>
          <p:cNvSpPr txBox="1"/>
          <p:nvPr/>
        </p:nvSpPr>
        <p:spPr>
          <a:xfrm>
            <a:off x="5425909" y="266267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For Business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06334"/>
              </p:ext>
            </p:extLst>
          </p:nvPr>
        </p:nvGraphicFramePr>
        <p:xfrm>
          <a:off x="345572" y="368298"/>
          <a:ext cx="1558925" cy="500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925">
                  <a:extLst>
                    <a:ext uri="{9D8B030D-6E8A-4147-A177-3AD203B41FA5}">
                      <a16:colId xmlns:a16="http://schemas.microsoft.com/office/drawing/2014/main" val="1237101158"/>
                    </a:ext>
                  </a:extLst>
                </a:gridCol>
              </a:tblGrid>
              <a:tr h="561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</a:rPr>
                        <a:t>NURIDA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750420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현황                         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448724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 현황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19496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85004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업무                          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790031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메일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039408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메시지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47748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권한 설정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92928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575242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환경설정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228150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도움말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22633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공식 웹사이트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85921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44638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27324"/>
              </p:ext>
            </p:extLst>
          </p:nvPr>
        </p:nvGraphicFramePr>
        <p:xfrm>
          <a:off x="8616950" y="368300"/>
          <a:ext cx="3240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5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8272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NAV_02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메뉴에 하위 메뉴가 있을 경우 마우스를 올릴 시 하위 메뉴가 나타난다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7057B4F-8827-C196-2E21-C394B37C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1" y="559140"/>
            <a:ext cx="205582" cy="1877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35F509-6E7C-01DB-D305-550B3B2D3724}"/>
              </a:ext>
            </a:extLst>
          </p:cNvPr>
          <p:cNvSpPr/>
          <p:nvPr/>
        </p:nvSpPr>
        <p:spPr>
          <a:xfrm>
            <a:off x="334964" y="368300"/>
            <a:ext cx="8189911" cy="612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1B16F1-9889-3448-CCBF-24661F356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66865"/>
              </p:ext>
            </p:extLst>
          </p:nvPr>
        </p:nvGraphicFramePr>
        <p:xfrm>
          <a:off x="1893887" y="368299"/>
          <a:ext cx="6630987" cy="56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07">
                  <a:extLst>
                    <a:ext uri="{9D8B030D-6E8A-4147-A177-3AD203B41FA5}">
                      <a16:colId xmlns:a16="http://schemas.microsoft.com/office/drawing/2014/main" val="194361384"/>
                    </a:ext>
                  </a:extLst>
                </a:gridCol>
                <a:gridCol w="1138183">
                  <a:extLst>
                    <a:ext uri="{9D8B030D-6E8A-4147-A177-3AD203B41FA5}">
                      <a16:colId xmlns:a16="http://schemas.microsoft.com/office/drawing/2014/main" val="762379956"/>
                    </a:ext>
                  </a:extLst>
                </a:gridCol>
                <a:gridCol w="654197">
                  <a:extLst>
                    <a:ext uri="{9D8B030D-6E8A-4147-A177-3AD203B41FA5}">
                      <a16:colId xmlns:a16="http://schemas.microsoft.com/office/drawing/2014/main" val="3136027704"/>
                    </a:ext>
                  </a:extLst>
                </a:gridCol>
              </a:tblGrid>
              <a:tr h="56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               NURIDA Admin.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일반 모드 전환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19253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64176"/>
              </p:ext>
            </p:extLst>
          </p:nvPr>
        </p:nvGraphicFramePr>
        <p:xfrm>
          <a:off x="334962" y="5372766"/>
          <a:ext cx="8184318" cy="113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18">
                  <a:extLst>
                    <a:ext uri="{9D8B030D-6E8A-4147-A177-3AD203B41FA5}">
                      <a16:colId xmlns:a16="http://schemas.microsoft.com/office/drawing/2014/main" val="2031970035"/>
                    </a:ext>
                  </a:extLst>
                </a:gridCol>
              </a:tblGrid>
              <a:tr h="1130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㈜누리글로벌서비스 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04533,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서울특별시 종로구 청계천로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67, 501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대표이사 최재우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184-86-01897</a:t>
                      </a:r>
                    </a:p>
                    <a:p>
                      <a:pPr algn="ctr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Copyright(C) 2022 NURI Global Service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Co. Ltd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All rights Reserved.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58384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57165"/>
              </p:ext>
            </p:extLst>
          </p:nvPr>
        </p:nvGraphicFramePr>
        <p:xfrm>
          <a:off x="2073384" y="1273276"/>
          <a:ext cx="4072009" cy="284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12">
                  <a:extLst>
                    <a:ext uri="{9D8B030D-6E8A-4147-A177-3AD203B41FA5}">
                      <a16:colId xmlns:a16="http://schemas.microsoft.com/office/drawing/2014/main" val="420427912"/>
                    </a:ext>
                  </a:extLst>
                </a:gridCol>
                <a:gridCol w="168901">
                  <a:extLst>
                    <a:ext uri="{9D8B030D-6E8A-4147-A177-3AD203B41FA5}">
                      <a16:colId xmlns:a16="http://schemas.microsoft.com/office/drawing/2014/main" val="1730355356"/>
                    </a:ext>
                  </a:extLst>
                </a:gridCol>
                <a:gridCol w="1353898">
                  <a:extLst>
                    <a:ext uri="{9D8B030D-6E8A-4147-A177-3AD203B41FA5}">
                      <a16:colId xmlns:a16="http://schemas.microsoft.com/office/drawing/2014/main" val="1399172366"/>
                    </a:ext>
                  </a:extLst>
                </a:gridCol>
                <a:gridCol w="1353898">
                  <a:extLst>
                    <a:ext uri="{9D8B030D-6E8A-4147-A177-3AD203B41FA5}">
                      <a16:colId xmlns:a16="http://schemas.microsoft.com/office/drawing/2014/main" val="2704077388"/>
                    </a:ext>
                  </a:extLst>
                </a:gridCol>
              </a:tblGrid>
              <a:tr h="254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경조사</a:t>
                      </a: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행사공지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26542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2022.09.06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일 오후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시에 안전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51242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2022.09.07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모든 임직원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분들 </a:t>
                      </a:r>
                      <a:r>
                        <a:rPr lang="ko-KR" altLang="en-US" sz="800" baseline="0" err="1" smtClean="0">
                          <a:solidFill>
                            <a:schemeClr val="tx1"/>
                          </a:solidFill>
                        </a:rPr>
                        <a:t>께서는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이번주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73644"/>
                  </a:ext>
                </a:extLst>
              </a:tr>
              <a:tr h="553228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90515"/>
                  </a:ext>
                </a:extLst>
              </a:tr>
              <a:tr h="679366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07822"/>
                  </a:ext>
                </a:extLst>
              </a:tr>
              <a:tr h="679366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48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89CC871-B722-CF32-A31E-49979DC5DD51}"/>
              </a:ext>
            </a:extLst>
          </p:cNvPr>
          <p:cNvSpPr txBox="1"/>
          <p:nvPr/>
        </p:nvSpPr>
        <p:spPr>
          <a:xfrm>
            <a:off x="4002243" y="3039585"/>
            <a:ext cx="338554" cy="215765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1000">
                <a:latin typeface="+mn-ea"/>
              </a:rPr>
              <a:t>….</a:t>
            </a:r>
            <a:endParaRPr lang="ko-KR" altLang="en-US" sz="100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36763"/>
              </p:ext>
            </p:extLst>
          </p:nvPr>
        </p:nvGraphicFramePr>
        <p:xfrm>
          <a:off x="6703635" y="1273276"/>
          <a:ext cx="1741120" cy="284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42">
                  <a:extLst>
                    <a:ext uri="{9D8B030D-6E8A-4147-A177-3AD203B41FA5}">
                      <a16:colId xmlns:a16="http://schemas.microsoft.com/office/drawing/2014/main" val="1034540629"/>
                    </a:ext>
                  </a:extLst>
                </a:gridCol>
                <a:gridCol w="1021978">
                  <a:extLst>
                    <a:ext uri="{9D8B030D-6E8A-4147-A177-3AD203B41FA5}">
                      <a16:colId xmlns:a16="http://schemas.microsoft.com/office/drawing/2014/main" val="4089686922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사용자 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95674"/>
                  </a:ext>
                </a:extLst>
              </a:tr>
              <a:tr h="1472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46825"/>
                  </a:ext>
                </a:extLst>
              </a:tr>
              <a:tr h="280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</a:rPr>
                        <a:t>김누리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61872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</a:rPr>
                        <a:t>경영지원팀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23679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직위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43015"/>
                  </a:ext>
                </a:extLst>
              </a:tr>
              <a:tr h="280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사원 코드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err="1" smtClean="0">
                          <a:solidFill>
                            <a:schemeClr val="tx1"/>
                          </a:solidFill>
                        </a:rPr>
                        <a:t>E000001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0967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041526" y="1557020"/>
            <a:ext cx="1065337" cy="1328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ysClr val="windowText" lastClr="000000"/>
                </a:solidFill>
              </a:rPr>
              <a:t>사진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58473"/>
              </p:ext>
            </p:extLst>
          </p:nvPr>
        </p:nvGraphicFramePr>
        <p:xfrm>
          <a:off x="1893886" y="947520"/>
          <a:ext cx="1268452" cy="153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52">
                  <a:extLst>
                    <a:ext uri="{9D8B030D-6E8A-4147-A177-3AD203B41FA5}">
                      <a16:colId xmlns:a16="http://schemas.microsoft.com/office/drawing/2014/main" val="1499401529"/>
                    </a:ext>
                  </a:extLst>
                </a:gridCol>
              </a:tblGrid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임직원 현황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99195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지원자 현황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93053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파트타이머 현황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3941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</a:rPr>
                        <a:t>협력사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 현황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8523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1A69E771-D121-E4D4-01C7-1AD0252565F7}"/>
              </a:ext>
            </a:extLst>
          </p:cNvPr>
          <p:cNvSpPr/>
          <p:nvPr/>
        </p:nvSpPr>
        <p:spPr>
          <a:xfrm>
            <a:off x="1778021" y="857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981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519"/>
              </p:ext>
            </p:extLst>
          </p:nvPr>
        </p:nvGraphicFramePr>
        <p:xfrm>
          <a:off x="8616950" y="368300"/>
          <a:ext cx="3240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5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8272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NAV_02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메뉴에 하위 메뉴가 있을 경우 마우스를 올릴 시 하위 메뉴가 나타난다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7057B4F-8827-C196-2E21-C394B37C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1" y="559140"/>
            <a:ext cx="205582" cy="1877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35F509-6E7C-01DB-D305-550B3B2D3724}"/>
              </a:ext>
            </a:extLst>
          </p:cNvPr>
          <p:cNvSpPr/>
          <p:nvPr/>
        </p:nvSpPr>
        <p:spPr>
          <a:xfrm>
            <a:off x="334964" y="368300"/>
            <a:ext cx="8189911" cy="612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1B16F1-9889-3448-CCBF-24661F356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76895"/>
              </p:ext>
            </p:extLst>
          </p:nvPr>
        </p:nvGraphicFramePr>
        <p:xfrm>
          <a:off x="1893887" y="368299"/>
          <a:ext cx="6630987" cy="56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07">
                  <a:extLst>
                    <a:ext uri="{9D8B030D-6E8A-4147-A177-3AD203B41FA5}">
                      <a16:colId xmlns:a16="http://schemas.microsoft.com/office/drawing/2014/main" val="194361384"/>
                    </a:ext>
                  </a:extLst>
                </a:gridCol>
                <a:gridCol w="1138183">
                  <a:extLst>
                    <a:ext uri="{9D8B030D-6E8A-4147-A177-3AD203B41FA5}">
                      <a16:colId xmlns:a16="http://schemas.microsoft.com/office/drawing/2014/main" val="762379956"/>
                    </a:ext>
                  </a:extLst>
                </a:gridCol>
                <a:gridCol w="654197">
                  <a:extLst>
                    <a:ext uri="{9D8B030D-6E8A-4147-A177-3AD203B41FA5}">
                      <a16:colId xmlns:a16="http://schemas.microsoft.com/office/drawing/2014/main" val="3136027704"/>
                    </a:ext>
                  </a:extLst>
                </a:gridCol>
              </a:tblGrid>
              <a:tr h="56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               NURIDA Admin.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19253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66130"/>
              </p:ext>
            </p:extLst>
          </p:nvPr>
        </p:nvGraphicFramePr>
        <p:xfrm>
          <a:off x="334962" y="5372766"/>
          <a:ext cx="8184318" cy="113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18">
                  <a:extLst>
                    <a:ext uri="{9D8B030D-6E8A-4147-A177-3AD203B41FA5}">
                      <a16:colId xmlns:a16="http://schemas.microsoft.com/office/drawing/2014/main" val="2031970035"/>
                    </a:ext>
                  </a:extLst>
                </a:gridCol>
              </a:tblGrid>
              <a:tr h="1130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㈜누리글로벌서비스 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04533,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서울특별시 종로구 청계천로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67, 501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대표이사 최재우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184-86-01897</a:t>
                      </a:r>
                    </a:p>
                    <a:p>
                      <a:pPr algn="ctr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Copyright(C) 2022 NURI Global Service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Co. Ltd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All rights Reserved.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58384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6139"/>
              </p:ext>
            </p:extLst>
          </p:nvPr>
        </p:nvGraphicFramePr>
        <p:xfrm>
          <a:off x="2073384" y="1273276"/>
          <a:ext cx="4072009" cy="284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12">
                  <a:extLst>
                    <a:ext uri="{9D8B030D-6E8A-4147-A177-3AD203B41FA5}">
                      <a16:colId xmlns:a16="http://schemas.microsoft.com/office/drawing/2014/main" val="420427912"/>
                    </a:ext>
                  </a:extLst>
                </a:gridCol>
                <a:gridCol w="168901">
                  <a:extLst>
                    <a:ext uri="{9D8B030D-6E8A-4147-A177-3AD203B41FA5}">
                      <a16:colId xmlns:a16="http://schemas.microsoft.com/office/drawing/2014/main" val="1730355356"/>
                    </a:ext>
                  </a:extLst>
                </a:gridCol>
                <a:gridCol w="1353898">
                  <a:extLst>
                    <a:ext uri="{9D8B030D-6E8A-4147-A177-3AD203B41FA5}">
                      <a16:colId xmlns:a16="http://schemas.microsoft.com/office/drawing/2014/main" val="1399172366"/>
                    </a:ext>
                  </a:extLst>
                </a:gridCol>
                <a:gridCol w="1353898">
                  <a:extLst>
                    <a:ext uri="{9D8B030D-6E8A-4147-A177-3AD203B41FA5}">
                      <a16:colId xmlns:a16="http://schemas.microsoft.com/office/drawing/2014/main" val="2704077388"/>
                    </a:ext>
                  </a:extLst>
                </a:gridCol>
              </a:tblGrid>
              <a:tr h="254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경조사</a:t>
                      </a: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행사공지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26542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2022.09.06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일 오후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시에 안전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51242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2022.09.07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모든 임직원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분들 </a:t>
                      </a:r>
                      <a:r>
                        <a:rPr lang="ko-KR" altLang="en-US" sz="800" baseline="0" err="1" smtClean="0">
                          <a:solidFill>
                            <a:schemeClr val="tx1"/>
                          </a:solidFill>
                        </a:rPr>
                        <a:t>께서는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이번주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73644"/>
                  </a:ext>
                </a:extLst>
              </a:tr>
              <a:tr h="553228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90515"/>
                  </a:ext>
                </a:extLst>
              </a:tr>
              <a:tr h="679366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07822"/>
                  </a:ext>
                </a:extLst>
              </a:tr>
              <a:tr h="679366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48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89CC871-B722-CF32-A31E-49979DC5DD51}"/>
              </a:ext>
            </a:extLst>
          </p:cNvPr>
          <p:cNvSpPr txBox="1"/>
          <p:nvPr/>
        </p:nvSpPr>
        <p:spPr>
          <a:xfrm>
            <a:off x="4002243" y="3039585"/>
            <a:ext cx="338554" cy="215765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1000">
                <a:latin typeface="+mn-ea"/>
              </a:rPr>
              <a:t>….</a:t>
            </a:r>
            <a:endParaRPr lang="ko-KR" altLang="en-US" sz="100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23107"/>
              </p:ext>
            </p:extLst>
          </p:nvPr>
        </p:nvGraphicFramePr>
        <p:xfrm>
          <a:off x="6703635" y="1273276"/>
          <a:ext cx="1741120" cy="284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42">
                  <a:extLst>
                    <a:ext uri="{9D8B030D-6E8A-4147-A177-3AD203B41FA5}">
                      <a16:colId xmlns:a16="http://schemas.microsoft.com/office/drawing/2014/main" val="1034540629"/>
                    </a:ext>
                  </a:extLst>
                </a:gridCol>
                <a:gridCol w="1021978">
                  <a:extLst>
                    <a:ext uri="{9D8B030D-6E8A-4147-A177-3AD203B41FA5}">
                      <a16:colId xmlns:a16="http://schemas.microsoft.com/office/drawing/2014/main" val="4089686922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사용자 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95674"/>
                  </a:ext>
                </a:extLst>
              </a:tr>
              <a:tr h="1472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46825"/>
                  </a:ext>
                </a:extLst>
              </a:tr>
              <a:tr h="280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</a:rPr>
                        <a:t>김누리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61872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</a:rPr>
                        <a:t>경영지원팀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23679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직위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43015"/>
                  </a:ext>
                </a:extLst>
              </a:tr>
              <a:tr h="280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사원 코드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err="1" smtClean="0">
                          <a:solidFill>
                            <a:schemeClr val="tx1"/>
                          </a:solidFill>
                        </a:rPr>
                        <a:t>E000001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0967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041526" y="1592880"/>
            <a:ext cx="1065337" cy="1328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ysClr val="windowText" lastClr="000000"/>
                </a:solidFill>
              </a:rPr>
              <a:t>사진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94038"/>
              </p:ext>
            </p:extLst>
          </p:nvPr>
        </p:nvGraphicFramePr>
        <p:xfrm>
          <a:off x="1911816" y="947520"/>
          <a:ext cx="1268452" cy="422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52">
                  <a:extLst>
                    <a:ext uri="{9D8B030D-6E8A-4147-A177-3AD203B41FA5}">
                      <a16:colId xmlns:a16="http://schemas.microsoft.com/office/drawing/2014/main" val="1499401529"/>
                    </a:ext>
                  </a:extLst>
                </a:gridCol>
              </a:tblGrid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객실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99195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객실 정비</a:t>
                      </a:r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93053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식음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3941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안전 관리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85233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시설 관리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12561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고객 응대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28432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2332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경영 지원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75722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기술 지원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09346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err="1" smtClean="0">
                          <a:solidFill>
                            <a:schemeClr val="tx1"/>
                          </a:solidFill>
                        </a:rPr>
                        <a:t>HE:ON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67239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행사 공지 발송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5600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44347"/>
              </p:ext>
            </p:extLst>
          </p:nvPr>
        </p:nvGraphicFramePr>
        <p:xfrm>
          <a:off x="3180268" y="1326946"/>
          <a:ext cx="1268452" cy="191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52">
                  <a:extLst>
                    <a:ext uri="{9D8B030D-6E8A-4147-A177-3AD203B41FA5}">
                      <a16:colId xmlns:a16="http://schemas.microsoft.com/office/drawing/2014/main" val="1499401529"/>
                    </a:ext>
                  </a:extLst>
                </a:gridCol>
              </a:tblGrid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라운드리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99195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린넨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93053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오더테이커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3941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룸메이드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85233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미니바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1256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2947"/>
              </p:ext>
            </p:extLst>
          </p:nvPr>
        </p:nvGraphicFramePr>
        <p:xfrm>
          <a:off x="343925" y="368302"/>
          <a:ext cx="1558925" cy="500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925">
                  <a:extLst>
                    <a:ext uri="{9D8B030D-6E8A-4147-A177-3AD203B41FA5}">
                      <a16:colId xmlns:a16="http://schemas.microsoft.com/office/drawing/2014/main" val="3770235978"/>
                    </a:ext>
                  </a:extLst>
                </a:gridCol>
              </a:tblGrid>
              <a:tr h="561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</a:rPr>
                        <a:t>NURIDA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20774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현황                         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901995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 현황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915504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963535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업무                          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6466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메일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451306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메시지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298025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권한 설정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82621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621559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환경설정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84279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도움말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587018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공식 웹사이트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509080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98051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317555" y="559140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일반 모드 전환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6321" y="555825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로그 아웃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2229" y="1047675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88558"/>
              </p:ext>
            </p:extLst>
          </p:nvPr>
        </p:nvGraphicFramePr>
        <p:xfrm>
          <a:off x="9194799" y="279809"/>
          <a:ext cx="29087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하위메뉴의 임직원 현황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직급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직책 등으로 검색 가능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디폴트값은 전체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설정한 필터 값으로 검색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 오름차순으로 우선 정렬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카테고리 항목 클릭 시 정렬 가능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오름차순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내림차순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입력되어 있는 데이터를 엑셀로 저장할 수 있다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임직원을 등록 할 수 있는 화면으로 이동한다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퇴사한 인원은 데이터를 삭제 하지 않고 비활성화 시킨다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임지원의 사진 이미지 파일을 새창에서 미리보기로 확인 가능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급여명세서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등록현황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사진을 제외한 항목 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임직원의 상세 페이지로 이동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157" y="12826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검색</a:t>
            </a:r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1915776" y="1273638"/>
            <a:ext cx="15637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36580" y="127244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66984" y="1282603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액셀로 내보내기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7616" y="127244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2786" y="6299199"/>
            <a:ext cx="3085663" cy="28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....</a:t>
            </a:r>
            <a:endParaRPr lang="ko-KR" altLang="en-US" sz="1000" b="1" u="sng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38611" y="37896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2229" y="6038300"/>
            <a:ext cx="8946776" cy="189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554177" y="43602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2663" y="6038301"/>
            <a:ext cx="214121" cy="1897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 flipV="1">
            <a:off x="213682" y="6083110"/>
            <a:ext cx="133883" cy="1154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3679" y="6053784"/>
            <a:ext cx="8573747" cy="1563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69639" y="1273638"/>
            <a:ext cx="88905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V="1">
            <a:off x="1620425" y="1340311"/>
            <a:ext cx="133883" cy="115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69638" y="1272473"/>
            <a:ext cx="889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    전체</a:t>
            </a:r>
            <a:endParaRPr lang="ko-KR" altLang="en-US" sz="900"/>
          </a:p>
        </p:txBody>
      </p:sp>
      <p:sp>
        <p:nvSpPr>
          <p:cNvPr id="43" name="직사각형 42"/>
          <p:cNvSpPr/>
          <p:nvPr/>
        </p:nvSpPr>
        <p:spPr>
          <a:xfrm>
            <a:off x="260601" y="1632135"/>
            <a:ext cx="88905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필터 선택 ▶</a:t>
            </a:r>
            <a:endParaRPr lang="ko-KR" altLang="en-US" sz="90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59988"/>
              </p:ext>
            </p:extLst>
          </p:nvPr>
        </p:nvGraphicFramePr>
        <p:xfrm>
          <a:off x="233623" y="2229424"/>
          <a:ext cx="86411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54">
                  <a:extLst>
                    <a:ext uri="{9D8B030D-6E8A-4147-A177-3AD203B41FA5}">
                      <a16:colId xmlns:a16="http://schemas.microsoft.com/office/drawing/2014/main" val="1438016159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3111014744"/>
                    </a:ext>
                  </a:extLst>
                </a:gridCol>
                <a:gridCol w="669853">
                  <a:extLst>
                    <a:ext uri="{9D8B030D-6E8A-4147-A177-3AD203B41FA5}">
                      <a16:colId xmlns:a16="http://schemas.microsoft.com/office/drawing/2014/main" val="185054641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1971625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1626319644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2225683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2711696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30497707"/>
                    </a:ext>
                  </a:extLst>
                </a:gridCol>
                <a:gridCol w="1181614">
                  <a:extLst>
                    <a:ext uri="{9D8B030D-6E8A-4147-A177-3AD203B41FA5}">
                      <a16:colId xmlns:a16="http://schemas.microsoft.com/office/drawing/2014/main" val="455553889"/>
                    </a:ext>
                  </a:extLst>
                </a:gridCol>
                <a:gridCol w="814093">
                  <a:extLst>
                    <a:ext uri="{9D8B030D-6E8A-4147-A177-3AD203B41FA5}">
                      <a16:colId xmlns:a16="http://schemas.microsoft.com/office/drawing/2014/main" val="182448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상태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사원번호 ▼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성명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이메일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근무지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부서 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직급 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주민등록번호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입사일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재직중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effectLst/>
                        </a:rPr>
                        <a:t>E000001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김누리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nuri.kim@nuri.co.kr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린넨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2020.03.01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퇴사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E000002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박누리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nuri.park@nuri.co.kr</a:t>
                      </a:r>
                      <a:endParaRPr lang="ko-KR" altLang="en-US" sz="900" b="0" u="none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월드점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기획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차장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901231-1345678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2020.03.01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 예정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E000003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nuri.lee@nuri.co.kr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시그니엘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컨시어지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2022.06.01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 예정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E000004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장누리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nuri.jang@nuri.co.kr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HE:ON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2022.06.01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3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8731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 rot="5400000">
            <a:off x="4706577" y="45126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118142" y="11824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1 </a:t>
            </a:r>
            <a:endParaRPr lang="ko-KR" altLang="en-US" sz="900" b="1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1741607" y="21427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8029248" y="11764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 </a:t>
            </a:r>
            <a:endParaRPr lang="ko-KR" altLang="en-US" sz="900" b="1"/>
          </a:p>
        </p:txBody>
      </p:sp>
      <p:sp>
        <p:nvSpPr>
          <p:cNvPr id="48" name="직사각형 47"/>
          <p:cNvSpPr/>
          <p:nvPr/>
        </p:nvSpPr>
        <p:spPr>
          <a:xfrm>
            <a:off x="172229" y="279809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현황</a:t>
            </a:r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8886902" y="11764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4 </a:t>
            </a:r>
            <a:endParaRPr lang="ko-KR" altLang="en-US" sz="900" b="1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269223" y="2954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5</a:t>
            </a:r>
            <a:endParaRPr lang="ko-KR" altLang="en-US" sz="900" b="1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2902942" y="21583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6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35966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2229" y="1078155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94799" y="279809"/>
          <a:ext cx="290871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하위메뉴의 임직원 현황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직급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직책 등으로 검색 가능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디폴트값은 전체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설정한 필터 값으로 검색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 오름차순으로 우선 정렬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카테고리 항목 클릭 시 정렬 가능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오름차순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내림차순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입력되어 있는 데이터를 엑셀로 저장할 수 있다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임직원을 등록 할 수 있는 화면으로 이동한다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임직원에게 전자계약서를 받았을 경우 수락을 클릭 하며 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등록완료로 변경 후 변경 불가능 처리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전자계약서 누락 시 거부을 클릭하며 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임직원의 등록된 데이터가 삭제처리 됨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퇴사한 인원은 데이터를 삭제 하지 않고 비활성화 시킨다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급여명세서를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 할 수 있는 창이 나타남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업로드는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가능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pdf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파일만 업로드 가능</a:t>
                      </a:r>
                      <a:endParaRPr lang="ko-KR" altLang="en-US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급여명세서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등록현황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사진을 제외한 항목 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임직원의 상세 페이지로 이동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임지원의 사진 이미지 파일을 새창에서 미리보기로 확인 가능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243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226560" y="1275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1 </a:t>
            </a:r>
            <a:endParaRPr lang="ko-KR" altLang="en-US" sz="900" b="1"/>
          </a:p>
        </p:txBody>
      </p:sp>
      <p:sp>
        <p:nvSpPr>
          <p:cNvPr id="3" name="TextBox 2"/>
          <p:cNvSpPr txBox="1"/>
          <p:nvPr/>
        </p:nvSpPr>
        <p:spPr>
          <a:xfrm>
            <a:off x="365983" y="130103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검색</a:t>
            </a:r>
            <a:endParaRPr lang="ko-KR" altLang="en-US" sz="900"/>
          </a:p>
        </p:txBody>
      </p:sp>
      <p:sp>
        <p:nvSpPr>
          <p:cNvPr id="4" name="직사각형 3"/>
          <p:cNvSpPr/>
          <p:nvPr/>
        </p:nvSpPr>
        <p:spPr>
          <a:xfrm>
            <a:off x="969639" y="1304118"/>
            <a:ext cx="88905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flipV="1">
            <a:off x="1620425" y="1370791"/>
            <a:ext cx="133883" cy="115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9638" y="1302953"/>
            <a:ext cx="889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    전체</a:t>
            </a:r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1915776" y="1304118"/>
            <a:ext cx="15637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36580" y="130292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6984" y="1313083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액셀로 내보내기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7616" y="130292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38611" y="382016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554177" y="43907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02786" y="6329679"/>
            <a:ext cx="3085663" cy="28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....</a:t>
            </a:r>
            <a:endParaRPr lang="ko-KR" altLang="en-US" sz="1000" b="1" u="sng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229" y="6038300"/>
            <a:ext cx="8946776" cy="189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3679" y="6053784"/>
            <a:ext cx="8573747" cy="1563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0601" y="1662615"/>
            <a:ext cx="88905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필터 선택 ▶</a:t>
            </a:r>
            <a:endParaRPr lang="ko-KR" altLang="en-US" sz="90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5921"/>
              </p:ext>
            </p:extLst>
          </p:nvPr>
        </p:nvGraphicFramePr>
        <p:xfrm>
          <a:off x="233623" y="2259904"/>
          <a:ext cx="86411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54">
                  <a:extLst>
                    <a:ext uri="{9D8B030D-6E8A-4147-A177-3AD203B41FA5}">
                      <a16:colId xmlns:a16="http://schemas.microsoft.com/office/drawing/2014/main" val="1438016159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3111014744"/>
                    </a:ext>
                  </a:extLst>
                </a:gridCol>
                <a:gridCol w="705267">
                  <a:extLst>
                    <a:ext uri="{9D8B030D-6E8A-4147-A177-3AD203B41FA5}">
                      <a16:colId xmlns:a16="http://schemas.microsoft.com/office/drawing/2014/main" val="1850546412"/>
                    </a:ext>
                  </a:extLst>
                </a:gridCol>
                <a:gridCol w="934002">
                  <a:extLst>
                    <a:ext uri="{9D8B030D-6E8A-4147-A177-3AD203B41FA5}">
                      <a16:colId xmlns:a16="http://schemas.microsoft.com/office/drawing/2014/main" val="4019716259"/>
                    </a:ext>
                  </a:extLst>
                </a:gridCol>
                <a:gridCol w="752920">
                  <a:extLst>
                    <a:ext uri="{9D8B030D-6E8A-4147-A177-3AD203B41FA5}">
                      <a16:colId xmlns:a16="http://schemas.microsoft.com/office/drawing/2014/main" val="1626319644"/>
                    </a:ext>
                  </a:extLst>
                </a:gridCol>
                <a:gridCol w="743389">
                  <a:extLst>
                    <a:ext uri="{9D8B030D-6E8A-4147-A177-3AD203B41FA5}">
                      <a16:colId xmlns:a16="http://schemas.microsoft.com/office/drawing/2014/main" val="2222568347"/>
                    </a:ext>
                  </a:extLst>
                </a:gridCol>
                <a:gridCol w="1277104">
                  <a:extLst>
                    <a:ext uri="{9D8B030D-6E8A-4147-A177-3AD203B41FA5}">
                      <a16:colId xmlns:a16="http://schemas.microsoft.com/office/drawing/2014/main" val="3927116968"/>
                    </a:ext>
                  </a:extLst>
                </a:gridCol>
                <a:gridCol w="876819">
                  <a:extLst>
                    <a:ext uri="{9D8B030D-6E8A-4147-A177-3AD203B41FA5}">
                      <a16:colId xmlns:a16="http://schemas.microsoft.com/office/drawing/2014/main" val="2030497707"/>
                    </a:ext>
                  </a:extLst>
                </a:gridCol>
                <a:gridCol w="829166">
                  <a:extLst>
                    <a:ext uri="{9D8B030D-6E8A-4147-A177-3AD203B41FA5}">
                      <a16:colId xmlns:a16="http://schemas.microsoft.com/office/drawing/2014/main" val="455553889"/>
                    </a:ext>
                  </a:extLst>
                </a:gridCol>
                <a:gridCol w="814093">
                  <a:extLst>
                    <a:ext uri="{9D8B030D-6E8A-4147-A177-3AD203B41FA5}">
                      <a16:colId xmlns:a16="http://schemas.microsoft.com/office/drawing/2014/main" val="182448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퇴사일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근로형태▽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계약기간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총 근무 기간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계약연봉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현재연봉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작년연봉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제공연차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남은연차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이용연차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정규직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6500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2022.09.31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정규직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개월</a:t>
                      </a:r>
                      <a:endParaRPr lang="en-US" altLang="ko-KR" sz="900" b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개월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</a:t>
                      </a:r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8000</a:t>
                      </a:r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6000</a:t>
                      </a:r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900" b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계약직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개월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정규직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개월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3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8731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 rot="5400000">
            <a:off x="4706577" y="45431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2229" y="310289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0885" y="1017195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89131"/>
              </p:ext>
            </p:extLst>
          </p:nvPr>
        </p:nvGraphicFramePr>
        <p:xfrm>
          <a:off x="1646022" y="1988507"/>
          <a:ext cx="72426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59">
                  <a:extLst>
                    <a:ext uri="{9D8B030D-6E8A-4147-A177-3AD203B41FA5}">
                      <a16:colId xmlns:a16="http://schemas.microsoft.com/office/drawing/2014/main" val="2502476746"/>
                    </a:ext>
                  </a:extLst>
                </a:gridCol>
                <a:gridCol w="955859">
                  <a:extLst>
                    <a:ext uri="{9D8B030D-6E8A-4147-A177-3AD203B41FA5}">
                      <a16:colId xmlns:a16="http://schemas.microsoft.com/office/drawing/2014/main" val="1308022326"/>
                    </a:ext>
                  </a:extLst>
                </a:gridCol>
                <a:gridCol w="955859">
                  <a:extLst>
                    <a:ext uri="{9D8B030D-6E8A-4147-A177-3AD203B41FA5}">
                      <a16:colId xmlns:a16="http://schemas.microsoft.com/office/drawing/2014/main" val="1438016159"/>
                    </a:ext>
                  </a:extLst>
                </a:gridCol>
                <a:gridCol w="1737514">
                  <a:extLst>
                    <a:ext uri="{9D8B030D-6E8A-4147-A177-3AD203B41FA5}">
                      <a16:colId xmlns:a16="http://schemas.microsoft.com/office/drawing/2014/main" val="3111014744"/>
                    </a:ext>
                  </a:extLst>
                </a:gridCol>
                <a:gridCol w="1182087">
                  <a:extLst>
                    <a:ext uri="{9D8B030D-6E8A-4147-A177-3AD203B41FA5}">
                      <a16:colId xmlns:a16="http://schemas.microsoft.com/office/drawing/2014/main" val="4019716259"/>
                    </a:ext>
                  </a:extLst>
                </a:gridCol>
                <a:gridCol w="718657">
                  <a:extLst>
                    <a:ext uri="{9D8B030D-6E8A-4147-A177-3AD203B41FA5}">
                      <a16:colId xmlns:a16="http://schemas.microsoft.com/office/drawing/2014/main" val="2222568347"/>
                    </a:ext>
                  </a:extLst>
                </a:gridCol>
                <a:gridCol w="736852">
                  <a:extLst>
                    <a:ext uri="{9D8B030D-6E8A-4147-A177-3AD203B41FA5}">
                      <a16:colId xmlns:a16="http://schemas.microsoft.com/office/drawing/2014/main" val="392711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이용 유급휴가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은행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계좌번호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주소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휴대폰 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급여명세서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등록현황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하나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123-456-789123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서울특별시 종로구 청계천로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67, 501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010-9876-5432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</a:rPr>
                        <a:t>⇧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등록완료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기업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123-456-789123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서울특별시 종로구 청계천로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67, 501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010-8765-4321</a:t>
                      </a:r>
                      <a:endParaRPr lang="ko-KR" altLang="en-US" sz="900" b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등록완료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신한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123-456-789123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서울특별시 종로구 청계천로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67, 501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010-9876-5432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</a:rPr>
                        <a:t>⇧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수락</a:t>
                      </a:r>
                      <a:r>
                        <a:rPr lang="ko-KR" altLang="en-US" sz="900" b="0" u="none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거부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우리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123-456-789123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서울특별시 종로구 청계천로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67, 501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010-9876-5432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</a:rPr>
                        <a:t>⇧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수락</a:t>
                      </a:r>
                      <a:r>
                        <a:rPr lang="ko-KR" altLang="en-US" sz="900" b="0" u="none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거부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3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87316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70767"/>
              </p:ext>
            </p:extLst>
          </p:nvPr>
        </p:nvGraphicFramePr>
        <p:xfrm>
          <a:off x="9194799" y="279809"/>
          <a:ext cx="290871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하위메뉴의 임직원 현황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급여명세서를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 할 수 있는 창이 나타남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업로드는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가능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pdf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파일만 업로드 가능</a:t>
                      </a:r>
                      <a:endParaRPr lang="ko-KR" altLang="en-US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임직원에게 전자계약서를 받았을 경우 수락을 클릭 하며 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등록완료로 변경 후 변경 불가능 처리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전자계약서 누락 시 거부을 클릭하며 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임직원의 등록된 데이터가 삭제처리 됨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24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4639" y="124007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검색</a:t>
            </a:r>
            <a:endParaRPr lang="ko-KR" altLang="en-US" sz="900"/>
          </a:p>
        </p:txBody>
      </p:sp>
      <p:sp>
        <p:nvSpPr>
          <p:cNvPr id="4" name="직사각형 3"/>
          <p:cNvSpPr/>
          <p:nvPr/>
        </p:nvSpPr>
        <p:spPr>
          <a:xfrm>
            <a:off x="928295" y="1243158"/>
            <a:ext cx="88905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flipV="1">
            <a:off x="1579081" y="1309831"/>
            <a:ext cx="133883" cy="115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28294" y="1241993"/>
            <a:ext cx="889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    전체</a:t>
            </a:r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1874432" y="1243158"/>
            <a:ext cx="15637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95236" y="124196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25640" y="1252123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액셀로 내보내기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36272" y="124196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6154" y="33315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512833" y="432979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30885" y="5977340"/>
            <a:ext cx="8946776" cy="189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1319" y="5977341"/>
            <a:ext cx="214121" cy="1897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5400000" flipV="1">
            <a:off x="172338" y="6022150"/>
            <a:ext cx="133883" cy="1154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859970" y="5977341"/>
            <a:ext cx="214121" cy="1897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6200000" flipH="1" flipV="1">
            <a:off x="8900989" y="6022150"/>
            <a:ext cx="133883" cy="1154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61442" y="5992824"/>
            <a:ext cx="5759135" cy="1563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61442" y="6268719"/>
            <a:ext cx="3085663" cy="28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....</a:t>
            </a:r>
            <a:endParaRPr lang="ko-KR" altLang="en-US" sz="1000" b="1" u="sng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9257" y="1601655"/>
            <a:ext cx="88905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필터 선택 ▶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7897799" y="19431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1 </a:t>
            </a:r>
            <a:endParaRPr lang="ko-KR" altLang="en-US" sz="900" b="1"/>
          </a:p>
        </p:txBody>
      </p:sp>
      <p:sp>
        <p:nvSpPr>
          <p:cNvPr id="25" name="직사각형 24"/>
          <p:cNvSpPr/>
          <p:nvPr/>
        </p:nvSpPr>
        <p:spPr>
          <a:xfrm>
            <a:off x="130885" y="251747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2229" y="1098475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10506"/>
              </p:ext>
            </p:extLst>
          </p:nvPr>
        </p:nvGraphicFramePr>
        <p:xfrm>
          <a:off x="9194799" y="279809"/>
          <a:ext cx="290871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하위메뉴의 임직원 현황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24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157" y="13334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검색</a:t>
            </a:r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1915776" y="1324438"/>
            <a:ext cx="15637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36580" y="132324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66984" y="1333403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액셀로 내보내기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7616" y="132324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2786" y="6349999"/>
            <a:ext cx="3085663" cy="28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....</a:t>
            </a:r>
            <a:endParaRPr lang="ko-KR" altLang="en-US" sz="1000" b="1" u="sng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38611" y="38404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2229" y="6089100"/>
            <a:ext cx="8946776" cy="189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554177" y="44110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2663" y="6089101"/>
            <a:ext cx="214121" cy="1897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 flipV="1">
            <a:off x="213682" y="6133910"/>
            <a:ext cx="133883" cy="1154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3679" y="6104584"/>
            <a:ext cx="8573747" cy="1563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69639" y="1324438"/>
            <a:ext cx="88905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V="1">
            <a:off x="1620425" y="1391111"/>
            <a:ext cx="133883" cy="115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69638" y="1323273"/>
            <a:ext cx="889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    전체</a:t>
            </a:r>
            <a:endParaRPr lang="ko-KR" altLang="en-US" sz="900"/>
          </a:p>
        </p:txBody>
      </p:sp>
      <p:sp>
        <p:nvSpPr>
          <p:cNvPr id="25" name="직사각형 24"/>
          <p:cNvSpPr/>
          <p:nvPr/>
        </p:nvSpPr>
        <p:spPr>
          <a:xfrm>
            <a:off x="260601" y="1682935"/>
            <a:ext cx="88905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필터 선택 ▶</a:t>
            </a:r>
            <a:endParaRPr lang="ko-KR" altLang="en-US" sz="90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29975"/>
              </p:ext>
            </p:extLst>
          </p:nvPr>
        </p:nvGraphicFramePr>
        <p:xfrm>
          <a:off x="233623" y="2280224"/>
          <a:ext cx="86411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54">
                  <a:extLst>
                    <a:ext uri="{9D8B030D-6E8A-4147-A177-3AD203B41FA5}">
                      <a16:colId xmlns:a16="http://schemas.microsoft.com/office/drawing/2014/main" val="1438016159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3111014744"/>
                    </a:ext>
                  </a:extLst>
                </a:gridCol>
                <a:gridCol w="669853">
                  <a:extLst>
                    <a:ext uri="{9D8B030D-6E8A-4147-A177-3AD203B41FA5}">
                      <a16:colId xmlns:a16="http://schemas.microsoft.com/office/drawing/2014/main" val="185054641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1971625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1626319644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2225683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2711696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30497707"/>
                    </a:ext>
                  </a:extLst>
                </a:gridCol>
                <a:gridCol w="1181614">
                  <a:extLst>
                    <a:ext uri="{9D8B030D-6E8A-4147-A177-3AD203B41FA5}">
                      <a16:colId xmlns:a16="http://schemas.microsoft.com/office/drawing/2014/main" val="455553889"/>
                    </a:ext>
                  </a:extLst>
                </a:gridCol>
                <a:gridCol w="814093">
                  <a:extLst>
                    <a:ext uri="{9D8B030D-6E8A-4147-A177-3AD203B41FA5}">
                      <a16:colId xmlns:a16="http://schemas.microsoft.com/office/drawing/2014/main" val="182448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상태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사원번호 ▼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성명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이메일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근무지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부서 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직급 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주민등록번호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입사일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 예정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E000004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장누리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nuri.jang@nuri.co.kr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HE:ON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2022.06.01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 예정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E000003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nuri.lee@nuri.co.kr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시그니엘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컨시어지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2022.06.01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퇴사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E000002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박누리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nuri.park@nuri.co.kr</a:t>
                      </a:r>
                      <a:endParaRPr lang="ko-KR" altLang="en-US" sz="900" b="0" u="none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월드점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기획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차장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901231-1345678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2020.03.01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재직중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effectLst/>
                        </a:rPr>
                        <a:t>E000001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김누리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nuri.kim@nuri.co.kr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린넨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2020.03.01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3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8731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 rot="5400000">
            <a:off x="4706577" y="45634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1735776" y="22091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1 </a:t>
            </a:r>
            <a:endParaRPr lang="ko-KR" altLang="en-US" sz="900" b="1"/>
          </a:p>
        </p:txBody>
      </p:sp>
      <p:sp>
        <p:nvSpPr>
          <p:cNvPr id="43" name="직사각형 42"/>
          <p:cNvSpPr/>
          <p:nvPr/>
        </p:nvSpPr>
        <p:spPr>
          <a:xfrm>
            <a:off x="172229" y="330609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2229" y="1047675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01457"/>
              </p:ext>
            </p:extLst>
          </p:nvPr>
        </p:nvGraphicFramePr>
        <p:xfrm>
          <a:off x="9194799" y="279809"/>
          <a:ext cx="29087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하위메뉴의 임직원 현황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숨겨져 있던 필터가 나타나며 재클릭 시 필터가 사라진다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24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157" y="12826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검색</a:t>
            </a:r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1915776" y="1273638"/>
            <a:ext cx="15637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36580" y="127244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66984" y="1282603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액셀로 내보내기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7616" y="127244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2786" y="6299199"/>
            <a:ext cx="3085663" cy="28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....</a:t>
            </a:r>
            <a:endParaRPr lang="ko-KR" altLang="en-US" sz="1000" b="1" u="sng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38611" y="37896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2229" y="6038300"/>
            <a:ext cx="8946776" cy="189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554177" y="43602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2663" y="6038301"/>
            <a:ext cx="214121" cy="1897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 flipV="1">
            <a:off x="213682" y="6083110"/>
            <a:ext cx="133883" cy="1154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3679" y="6053784"/>
            <a:ext cx="8573747" cy="1563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69639" y="1273638"/>
            <a:ext cx="88905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V="1">
            <a:off x="1620425" y="1340311"/>
            <a:ext cx="133883" cy="115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69638" y="1272473"/>
            <a:ext cx="889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    전체</a:t>
            </a:r>
            <a:endParaRPr lang="ko-KR" altLang="en-US" sz="900"/>
          </a:p>
        </p:txBody>
      </p:sp>
      <p:sp>
        <p:nvSpPr>
          <p:cNvPr id="42" name="직사각형 41"/>
          <p:cNvSpPr/>
          <p:nvPr/>
        </p:nvSpPr>
        <p:spPr>
          <a:xfrm>
            <a:off x="260601" y="1632135"/>
            <a:ext cx="88905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필터 선택 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6739" y="1672775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1724" y="16422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전체</a:t>
            </a:r>
            <a:endParaRPr lang="ko-KR" altLang="en-US" sz="900"/>
          </a:p>
        </p:txBody>
      </p:sp>
      <p:sp>
        <p:nvSpPr>
          <p:cNvPr id="35" name="직사각형 34"/>
          <p:cNvSpPr/>
          <p:nvPr/>
        </p:nvSpPr>
        <p:spPr>
          <a:xfrm>
            <a:off x="2422891" y="1672776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1503" y="16320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근무지</a:t>
            </a:r>
            <a:endParaRPr lang="ko-KR" altLang="en-US" sz="900"/>
          </a:p>
        </p:txBody>
      </p:sp>
      <p:sp>
        <p:nvSpPr>
          <p:cNvPr id="38" name="직사각형 37"/>
          <p:cNvSpPr/>
          <p:nvPr/>
        </p:nvSpPr>
        <p:spPr>
          <a:xfrm>
            <a:off x="3093451" y="1672776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8596" y="164229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부서</a:t>
            </a:r>
            <a:endParaRPr lang="ko-KR" altLang="en-US" sz="900"/>
          </a:p>
        </p:txBody>
      </p:sp>
      <p:sp>
        <p:nvSpPr>
          <p:cNvPr id="44" name="직사각형 43"/>
          <p:cNvSpPr/>
          <p:nvPr/>
        </p:nvSpPr>
        <p:spPr>
          <a:xfrm>
            <a:off x="3629348" y="167203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64333" y="164155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직급</a:t>
            </a:r>
            <a:endParaRPr lang="ko-KR" altLang="en-US" sz="900"/>
          </a:p>
        </p:txBody>
      </p:sp>
      <p:sp>
        <p:nvSpPr>
          <p:cNvPr id="46" name="직사각형 45"/>
          <p:cNvSpPr/>
          <p:nvPr/>
        </p:nvSpPr>
        <p:spPr>
          <a:xfrm>
            <a:off x="4148258" y="1672690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93403" y="163204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주민등록번호</a:t>
            </a:r>
            <a:endParaRPr lang="ko-KR" altLang="en-US" sz="900"/>
          </a:p>
        </p:txBody>
      </p:sp>
      <p:sp>
        <p:nvSpPr>
          <p:cNvPr id="48" name="직사각형 47"/>
          <p:cNvSpPr/>
          <p:nvPr/>
        </p:nvSpPr>
        <p:spPr>
          <a:xfrm>
            <a:off x="5147353" y="168219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498" y="164155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입사일</a:t>
            </a:r>
            <a:endParaRPr lang="ko-KR" altLang="en-US" sz="900"/>
          </a:p>
        </p:txBody>
      </p:sp>
      <p:sp>
        <p:nvSpPr>
          <p:cNvPr id="50" name="직사각형 49"/>
          <p:cNvSpPr/>
          <p:nvPr/>
        </p:nvSpPr>
        <p:spPr>
          <a:xfrm>
            <a:off x="5816524" y="1682193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1669" y="16415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퇴사일</a:t>
            </a:r>
            <a:endParaRPr lang="ko-KR" altLang="en-US" sz="900"/>
          </a:p>
        </p:txBody>
      </p:sp>
      <p:sp>
        <p:nvSpPr>
          <p:cNvPr id="52" name="직사각형 51"/>
          <p:cNvSpPr/>
          <p:nvPr/>
        </p:nvSpPr>
        <p:spPr>
          <a:xfrm>
            <a:off x="6456420" y="168219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01565" y="16415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근로형태</a:t>
            </a:r>
            <a:endParaRPr lang="ko-KR" altLang="en-US" sz="900"/>
          </a:p>
        </p:txBody>
      </p:sp>
      <p:sp>
        <p:nvSpPr>
          <p:cNvPr id="54" name="직사각형 53"/>
          <p:cNvSpPr/>
          <p:nvPr/>
        </p:nvSpPr>
        <p:spPr>
          <a:xfrm>
            <a:off x="7211732" y="168219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56877" y="16415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계약기간</a:t>
            </a:r>
            <a:endParaRPr lang="ko-KR" altLang="en-US" sz="900"/>
          </a:p>
        </p:txBody>
      </p:sp>
      <p:sp>
        <p:nvSpPr>
          <p:cNvPr id="56" name="직사각형 55"/>
          <p:cNvSpPr/>
          <p:nvPr/>
        </p:nvSpPr>
        <p:spPr>
          <a:xfrm>
            <a:off x="7985843" y="168219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0988" y="164155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총 근무시간</a:t>
            </a:r>
            <a:endParaRPr lang="ko-KR" altLang="en-US" sz="900"/>
          </a:p>
        </p:txBody>
      </p:sp>
      <p:sp>
        <p:nvSpPr>
          <p:cNvPr id="58" name="직사각형 57"/>
          <p:cNvSpPr/>
          <p:nvPr/>
        </p:nvSpPr>
        <p:spPr>
          <a:xfrm>
            <a:off x="430825" y="196654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5970" y="19259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계약연봉</a:t>
            </a:r>
            <a:endParaRPr lang="ko-KR" altLang="en-US" sz="900"/>
          </a:p>
        </p:txBody>
      </p:sp>
      <p:sp>
        <p:nvSpPr>
          <p:cNvPr id="60" name="직사각형 59"/>
          <p:cNvSpPr/>
          <p:nvPr/>
        </p:nvSpPr>
        <p:spPr>
          <a:xfrm>
            <a:off x="1217539" y="1936175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62684" y="18955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현재연봉</a:t>
            </a:r>
            <a:endParaRPr lang="ko-KR" altLang="en-US" sz="900"/>
          </a:p>
        </p:txBody>
      </p:sp>
      <p:sp>
        <p:nvSpPr>
          <p:cNvPr id="62" name="직사각형 61"/>
          <p:cNvSpPr/>
          <p:nvPr/>
        </p:nvSpPr>
        <p:spPr>
          <a:xfrm>
            <a:off x="1954580" y="194514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99725" y="19045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작년연봉</a:t>
            </a:r>
            <a:endParaRPr lang="ko-KR" altLang="en-US" sz="900"/>
          </a:p>
        </p:txBody>
      </p:sp>
      <p:sp>
        <p:nvSpPr>
          <p:cNvPr id="64" name="직사각형 63"/>
          <p:cNvSpPr/>
          <p:nvPr/>
        </p:nvSpPr>
        <p:spPr>
          <a:xfrm>
            <a:off x="2690328" y="194422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35473" y="19035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제공연차</a:t>
            </a:r>
            <a:endParaRPr lang="ko-KR" altLang="en-US" sz="900"/>
          </a:p>
        </p:txBody>
      </p:sp>
      <p:sp>
        <p:nvSpPr>
          <p:cNvPr id="66" name="직사각형 65"/>
          <p:cNvSpPr/>
          <p:nvPr/>
        </p:nvSpPr>
        <p:spPr>
          <a:xfrm>
            <a:off x="3456521" y="194422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01666" y="19035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남은 연차</a:t>
            </a:r>
            <a:endParaRPr lang="ko-KR" altLang="en-US" sz="900"/>
          </a:p>
        </p:txBody>
      </p:sp>
      <p:sp>
        <p:nvSpPr>
          <p:cNvPr id="68" name="직사각형 67"/>
          <p:cNvSpPr/>
          <p:nvPr/>
        </p:nvSpPr>
        <p:spPr>
          <a:xfrm>
            <a:off x="4286085" y="1935225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31230" y="189458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이용연차</a:t>
            </a:r>
            <a:endParaRPr lang="ko-KR" altLang="en-US" sz="900"/>
          </a:p>
        </p:txBody>
      </p:sp>
      <p:sp>
        <p:nvSpPr>
          <p:cNvPr id="70" name="직사각형 69"/>
          <p:cNvSpPr/>
          <p:nvPr/>
        </p:nvSpPr>
        <p:spPr>
          <a:xfrm>
            <a:off x="5049300" y="194514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94445" y="19045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이용 유급휴가</a:t>
            </a:r>
            <a:endParaRPr lang="ko-KR" altLang="en-US" sz="900"/>
          </a:p>
        </p:txBody>
      </p:sp>
      <p:sp>
        <p:nvSpPr>
          <p:cNvPr id="72" name="직사각형 71"/>
          <p:cNvSpPr/>
          <p:nvPr/>
        </p:nvSpPr>
        <p:spPr>
          <a:xfrm>
            <a:off x="6083423" y="194514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70198"/>
              </p:ext>
            </p:extLst>
          </p:nvPr>
        </p:nvGraphicFramePr>
        <p:xfrm>
          <a:off x="233623" y="2229424"/>
          <a:ext cx="86411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54">
                  <a:extLst>
                    <a:ext uri="{9D8B030D-6E8A-4147-A177-3AD203B41FA5}">
                      <a16:colId xmlns:a16="http://schemas.microsoft.com/office/drawing/2014/main" val="1438016159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3111014744"/>
                    </a:ext>
                  </a:extLst>
                </a:gridCol>
                <a:gridCol w="669853">
                  <a:extLst>
                    <a:ext uri="{9D8B030D-6E8A-4147-A177-3AD203B41FA5}">
                      <a16:colId xmlns:a16="http://schemas.microsoft.com/office/drawing/2014/main" val="185054641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1971625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1626319644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2225683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2711696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30497707"/>
                    </a:ext>
                  </a:extLst>
                </a:gridCol>
                <a:gridCol w="1181614">
                  <a:extLst>
                    <a:ext uri="{9D8B030D-6E8A-4147-A177-3AD203B41FA5}">
                      <a16:colId xmlns:a16="http://schemas.microsoft.com/office/drawing/2014/main" val="455553889"/>
                    </a:ext>
                  </a:extLst>
                </a:gridCol>
                <a:gridCol w="814093">
                  <a:extLst>
                    <a:ext uri="{9D8B030D-6E8A-4147-A177-3AD203B41FA5}">
                      <a16:colId xmlns:a16="http://schemas.microsoft.com/office/drawing/2014/main" val="182448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상태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사원번호 ▼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성명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이메일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근무지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부서 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직급 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주민등록번호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입사일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재직중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effectLst/>
                        </a:rPr>
                        <a:t>E000001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김누리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nuri.kim@nuri.co.kr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린넨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2020.03.01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퇴사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E000002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박누리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nuri.park@nuri.co.kr</a:t>
                      </a:r>
                      <a:endParaRPr lang="ko-KR" altLang="en-US" sz="900" b="0" u="none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월드점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기획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차장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901231-1345678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2020.03.01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 예정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E000003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nuri.lee@nuri.co.kr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시그니엘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컨시어지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2022.06.01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입사 예정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E000004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장누리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nuri.jang@nuri.co.kr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롯데호텔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서울점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HE:ON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901231-2345678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2022.06.01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3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87316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6228568" y="19045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은행</a:t>
            </a:r>
            <a:endParaRPr lang="ko-KR" altLang="en-US" sz="900"/>
          </a:p>
        </p:txBody>
      </p:sp>
      <p:sp>
        <p:nvSpPr>
          <p:cNvPr id="74" name="직사각형 73"/>
          <p:cNvSpPr/>
          <p:nvPr/>
        </p:nvSpPr>
        <p:spPr>
          <a:xfrm>
            <a:off x="6652109" y="193614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97254" y="189550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계좌번호</a:t>
            </a:r>
            <a:endParaRPr lang="ko-KR" altLang="en-US" sz="900"/>
          </a:p>
        </p:txBody>
      </p:sp>
      <p:sp>
        <p:nvSpPr>
          <p:cNvPr id="76" name="직사각형 75"/>
          <p:cNvSpPr/>
          <p:nvPr/>
        </p:nvSpPr>
        <p:spPr>
          <a:xfrm>
            <a:off x="7417246" y="194514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62391" y="19045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주소</a:t>
            </a:r>
            <a:endParaRPr lang="ko-KR" altLang="en-US" sz="900"/>
          </a:p>
        </p:txBody>
      </p:sp>
      <p:sp>
        <p:nvSpPr>
          <p:cNvPr id="78" name="직사각형 77"/>
          <p:cNvSpPr/>
          <p:nvPr/>
        </p:nvSpPr>
        <p:spPr>
          <a:xfrm>
            <a:off x="7951550" y="1946058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96695" y="19054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휴대폰 번호</a:t>
            </a:r>
            <a:endParaRPr lang="ko-KR" altLang="en-US" sz="9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1068483" y="15692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1 </a:t>
            </a:r>
            <a:endParaRPr lang="ko-KR" altLang="en-US" sz="900" b="1"/>
          </a:p>
        </p:txBody>
      </p:sp>
      <p:sp>
        <p:nvSpPr>
          <p:cNvPr id="81" name="TextBox 80"/>
          <p:cNvSpPr txBox="1"/>
          <p:nvPr/>
        </p:nvSpPr>
        <p:spPr>
          <a:xfrm rot="5400000">
            <a:off x="4706577" y="45126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763383" y="1672776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91995" y="16320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이메일</a:t>
            </a:r>
            <a:endParaRPr lang="ko-KR" altLang="en-US" sz="900"/>
          </a:p>
        </p:txBody>
      </p:sp>
      <p:sp>
        <p:nvSpPr>
          <p:cNvPr id="86" name="직사각형 85"/>
          <p:cNvSpPr/>
          <p:nvPr/>
        </p:nvSpPr>
        <p:spPr>
          <a:xfrm>
            <a:off x="172229" y="279809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51205" y="1108635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73089"/>
              </p:ext>
            </p:extLst>
          </p:nvPr>
        </p:nvGraphicFramePr>
        <p:xfrm>
          <a:off x="212599" y="2290384"/>
          <a:ext cx="86411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54">
                  <a:extLst>
                    <a:ext uri="{9D8B030D-6E8A-4147-A177-3AD203B41FA5}">
                      <a16:colId xmlns:a16="http://schemas.microsoft.com/office/drawing/2014/main" val="1438016159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3111014744"/>
                    </a:ext>
                  </a:extLst>
                </a:gridCol>
                <a:gridCol w="705267">
                  <a:extLst>
                    <a:ext uri="{9D8B030D-6E8A-4147-A177-3AD203B41FA5}">
                      <a16:colId xmlns:a16="http://schemas.microsoft.com/office/drawing/2014/main" val="1850546412"/>
                    </a:ext>
                  </a:extLst>
                </a:gridCol>
                <a:gridCol w="574186">
                  <a:extLst>
                    <a:ext uri="{9D8B030D-6E8A-4147-A177-3AD203B41FA5}">
                      <a16:colId xmlns:a16="http://schemas.microsoft.com/office/drawing/2014/main" val="401971625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26319644"/>
                    </a:ext>
                  </a:extLst>
                </a:gridCol>
                <a:gridCol w="992525">
                  <a:extLst>
                    <a:ext uri="{9D8B030D-6E8A-4147-A177-3AD203B41FA5}">
                      <a16:colId xmlns:a16="http://schemas.microsoft.com/office/drawing/2014/main" val="2222568347"/>
                    </a:ext>
                  </a:extLst>
                </a:gridCol>
                <a:gridCol w="1277104">
                  <a:extLst>
                    <a:ext uri="{9D8B030D-6E8A-4147-A177-3AD203B41FA5}">
                      <a16:colId xmlns:a16="http://schemas.microsoft.com/office/drawing/2014/main" val="3927116968"/>
                    </a:ext>
                  </a:extLst>
                </a:gridCol>
                <a:gridCol w="876819">
                  <a:extLst>
                    <a:ext uri="{9D8B030D-6E8A-4147-A177-3AD203B41FA5}">
                      <a16:colId xmlns:a16="http://schemas.microsoft.com/office/drawing/2014/main" val="2030497707"/>
                    </a:ext>
                  </a:extLst>
                </a:gridCol>
                <a:gridCol w="829166">
                  <a:extLst>
                    <a:ext uri="{9D8B030D-6E8A-4147-A177-3AD203B41FA5}">
                      <a16:colId xmlns:a16="http://schemas.microsoft.com/office/drawing/2014/main" val="455553889"/>
                    </a:ext>
                  </a:extLst>
                </a:gridCol>
                <a:gridCol w="814093">
                  <a:extLst>
                    <a:ext uri="{9D8B030D-6E8A-4147-A177-3AD203B41FA5}">
                      <a16:colId xmlns:a16="http://schemas.microsoft.com/office/drawing/2014/main" val="182448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상태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사원번호 ▼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성명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직급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제공연차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남은연차 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이용연차 ▽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급여명세서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등록현황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근무중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effectLst/>
                        </a:rPr>
                        <a:t>E000001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김누리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</a:rPr>
                        <a:t>⇧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등록완료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퇴사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E000002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박누리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차장</a:t>
                      </a:r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900" b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등록완료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근무중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E000003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</a:rPr>
                        <a:t>⇧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수락</a:t>
                      </a:r>
                      <a:r>
                        <a:rPr lang="ko-KR" altLang="en-US" sz="900" b="0" u="none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거부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근무중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E000004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장누리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effectLst/>
                        </a:rPr>
                        <a:t>🔍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</a:rPr>
                        <a:t>⇧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수락</a:t>
                      </a:r>
                      <a:r>
                        <a:rPr lang="ko-KR" altLang="en-US" sz="900" b="0" u="none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ko-KR" altLang="en-US" sz="900" b="0" u="sng" smtClean="0">
                          <a:solidFill>
                            <a:srgbClr val="0000CC"/>
                          </a:solidFill>
                        </a:rPr>
                        <a:t>거부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3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87316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22215"/>
              </p:ext>
            </p:extLst>
          </p:nvPr>
        </p:nvGraphicFramePr>
        <p:xfrm>
          <a:off x="9194799" y="279809"/>
          <a:ext cx="29087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하위메뉴의 임직원 현황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체크 해제 시 데이터가 숨겨진다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체크 해제 시 상태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성명을 제외한 체크박스도 같이 해제된다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24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133" y="13435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검색</a:t>
            </a:r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1894752" y="1334598"/>
            <a:ext cx="15637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15556" y="133340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45960" y="1343563"/>
            <a:ext cx="105215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액셀로 내보내기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56592" y="1333403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1762" y="6360159"/>
            <a:ext cx="3085663" cy="28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ko-KR" sz="900" b="1" u="sng" smtClean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     ....</a:t>
            </a:r>
            <a:endParaRPr lang="ko-KR" altLang="en-US" sz="1000" b="1" u="sng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4533153" y="44212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8615" y="1334598"/>
            <a:ext cx="88905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V="1">
            <a:off x="1599401" y="1401271"/>
            <a:ext cx="133883" cy="115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48614" y="1333433"/>
            <a:ext cx="889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    전체</a:t>
            </a:r>
            <a:endParaRPr lang="ko-KR" altLang="en-US" sz="900"/>
          </a:p>
        </p:txBody>
      </p:sp>
      <p:sp>
        <p:nvSpPr>
          <p:cNvPr id="114" name="직사각형 113"/>
          <p:cNvSpPr/>
          <p:nvPr/>
        </p:nvSpPr>
        <p:spPr>
          <a:xfrm>
            <a:off x="239577" y="1693095"/>
            <a:ext cx="88905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필터 선택 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85715" y="1733735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20700" y="17032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전체</a:t>
            </a:r>
            <a:endParaRPr lang="ko-KR" altLang="en-US" sz="900"/>
          </a:p>
        </p:txBody>
      </p:sp>
      <p:sp>
        <p:nvSpPr>
          <p:cNvPr id="117" name="직사각형 116"/>
          <p:cNvSpPr/>
          <p:nvPr/>
        </p:nvSpPr>
        <p:spPr>
          <a:xfrm>
            <a:off x="2401867" y="1733736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30479" y="16930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근무지</a:t>
            </a:r>
            <a:endParaRPr lang="ko-KR" altLang="en-US" sz="900"/>
          </a:p>
        </p:txBody>
      </p:sp>
      <p:sp>
        <p:nvSpPr>
          <p:cNvPr id="119" name="직사각형 118"/>
          <p:cNvSpPr/>
          <p:nvPr/>
        </p:nvSpPr>
        <p:spPr>
          <a:xfrm>
            <a:off x="3072427" y="1733736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17572" y="170325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부서</a:t>
            </a:r>
            <a:endParaRPr lang="ko-KR" altLang="en-US" sz="900"/>
          </a:p>
        </p:txBody>
      </p:sp>
      <p:sp>
        <p:nvSpPr>
          <p:cNvPr id="121" name="직사각형 120"/>
          <p:cNvSpPr/>
          <p:nvPr/>
        </p:nvSpPr>
        <p:spPr>
          <a:xfrm>
            <a:off x="3608324" y="173299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43309" y="170251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직급</a:t>
            </a:r>
            <a:endParaRPr lang="ko-KR" altLang="en-US" sz="900"/>
          </a:p>
        </p:txBody>
      </p:sp>
      <p:sp>
        <p:nvSpPr>
          <p:cNvPr id="123" name="직사각형 122"/>
          <p:cNvSpPr/>
          <p:nvPr/>
        </p:nvSpPr>
        <p:spPr>
          <a:xfrm>
            <a:off x="4127234" y="1733650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72379" y="169300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주민등록번호</a:t>
            </a:r>
            <a:endParaRPr lang="ko-KR" altLang="en-US" sz="900"/>
          </a:p>
        </p:txBody>
      </p:sp>
      <p:sp>
        <p:nvSpPr>
          <p:cNvPr id="125" name="직사각형 124"/>
          <p:cNvSpPr/>
          <p:nvPr/>
        </p:nvSpPr>
        <p:spPr>
          <a:xfrm>
            <a:off x="5126329" y="174315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71474" y="17025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입사일</a:t>
            </a:r>
            <a:endParaRPr lang="ko-KR" altLang="en-US" sz="900"/>
          </a:p>
        </p:txBody>
      </p:sp>
      <p:sp>
        <p:nvSpPr>
          <p:cNvPr id="127" name="직사각형 126"/>
          <p:cNvSpPr/>
          <p:nvPr/>
        </p:nvSpPr>
        <p:spPr>
          <a:xfrm>
            <a:off x="5795500" y="1743153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40645" y="17025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퇴사일</a:t>
            </a:r>
            <a:endParaRPr lang="ko-KR" altLang="en-US" sz="900"/>
          </a:p>
        </p:txBody>
      </p:sp>
      <p:sp>
        <p:nvSpPr>
          <p:cNvPr id="129" name="직사각형 128"/>
          <p:cNvSpPr/>
          <p:nvPr/>
        </p:nvSpPr>
        <p:spPr>
          <a:xfrm>
            <a:off x="6435396" y="174315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580541" y="170251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근로형태</a:t>
            </a:r>
            <a:endParaRPr lang="ko-KR" altLang="en-US" sz="900"/>
          </a:p>
        </p:txBody>
      </p:sp>
      <p:sp>
        <p:nvSpPr>
          <p:cNvPr id="131" name="직사각형 130"/>
          <p:cNvSpPr/>
          <p:nvPr/>
        </p:nvSpPr>
        <p:spPr>
          <a:xfrm>
            <a:off x="7190708" y="174315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35853" y="17025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계약기간</a:t>
            </a:r>
            <a:endParaRPr lang="ko-KR" altLang="en-US" sz="900"/>
          </a:p>
        </p:txBody>
      </p:sp>
      <p:sp>
        <p:nvSpPr>
          <p:cNvPr id="133" name="직사각형 132"/>
          <p:cNvSpPr/>
          <p:nvPr/>
        </p:nvSpPr>
        <p:spPr>
          <a:xfrm>
            <a:off x="7964819" y="1743152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109964" y="170251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총 근무시간</a:t>
            </a:r>
            <a:endParaRPr lang="ko-KR" altLang="en-US" sz="900"/>
          </a:p>
        </p:txBody>
      </p:sp>
      <p:sp>
        <p:nvSpPr>
          <p:cNvPr id="135" name="직사각형 134"/>
          <p:cNvSpPr/>
          <p:nvPr/>
        </p:nvSpPr>
        <p:spPr>
          <a:xfrm>
            <a:off x="409801" y="202750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4946" y="19868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계약연봉</a:t>
            </a:r>
            <a:endParaRPr lang="ko-KR" altLang="en-US" sz="900"/>
          </a:p>
        </p:txBody>
      </p:sp>
      <p:sp>
        <p:nvSpPr>
          <p:cNvPr id="137" name="직사각형 136"/>
          <p:cNvSpPr/>
          <p:nvPr/>
        </p:nvSpPr>
        <p:spPr>
          <a:xfrm>
            <a:off x="1196515" y="1997135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41660" y="19564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현재연봉</a:t>
            </a:r>
            <a:endParaRPr lang="ko-KR" altLang="en-US" sz="900"/>
          </a:p>
        </p:txBody>
      </p:sp>
      <p:sp>
        <p:nvSpPr>
          <p:cNvPr id="139" name="직사각형 138"/>
          <p:cNvSpPr/>
          <p:nvPr/>
        </p:nvSpPr>
        <p:spPr>
          <a:xfrm>
            <a:off x="1933556" y="200610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078701" y="19654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작년연봉</a:t>
            </a:r>
            <a:endParaRPr lang="ko-KR" altLang="en-US" sz="900"/>
          </a:p>
        </p:txBody>
      </p:sp>
      <p:sp>
        <p:nvSpPr>
          <p:cNvPr id="141" name="직사각형 140"/>
          <p:cNvSpPr/>
          <p:nvPr/>
        </p:nvSpPr>
        <p:spPr>
          <a:xfrm>
            <a:off x="2669304" y="200518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14449" y="19645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제공연차</a:t>
            </a:r>
            <a:endParaRPr lang="ko-KR" altLang="en-US" sz="900"/>
          </a:p>
        </p:txBody>
      </p:sp>
      <p:sp>
        <p:nvSpPr>
          <p:cNvPr id="143" name="직사각형 142"/>
          <p:cNvSpPr/>
          <p:nvPr/>
        </p:nvSpPr>
        <p:spPr>
          <a:xfrm>
            <a:off x="3435497" y="200518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580642" y="19645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남은 연차</a:t>
            </a:r>
            <a:endParaRPr lang="ko-KR" altLang="en-US" sz="900"/>
          </a:p>
        </p:txBody>
      </p:sp>
      <p:sp>
        <p:nvSpPr>
          <p:cNvPr id="145" name="직사각형 144"/>
          <p:cNvSpPr/>
          <p:nvPr/>
        </p:nvSpPr>
        <p:spPr>
          <a:xfrm>
            <a:off x="4265061" y="1996185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V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0206" y="19555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이용연차</a:t>
            </a:r>
            <a:endParaRPr lang="ko-KR" altLang="en-US" sz="900"/>
          </a:p>
        </p:txBody>
      </p:sp>
      <p:sp>
        <p:nvSpPr>
          <p:cNvPr id="147" name="직사각형 146"/>
          <p:cNvSpPr/>
          <p:nvPr/>
        </p:nvSpPr>
        <p:spPr>
          <a:xfrm>
            <a:off x="5028276" y="200610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73421" y="196546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이용 유급휴가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6062399" y="200610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07544" y="196546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은행</a:t>
            </a:r>
            <a:endParaRPr lang="ko-KR" altLang="en-US" sz="900"/>
          </a:p>
        </p:txBody>
      </p:sp>
      <p:sp>
        <p:nvSpPr>
          <p:cNvPr id="151" name="직사각형 150"/>
          <p:cNvSpPr/>
          <p:nvPr/>
        </p:nvSpPr>
        <p:spPr>
          <a:xfrm>
            <a:off x="6631085" y="1997104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776230" y="195646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계좌번호</a:t>
            </a:r>
            <a:endParaRPr lang="ko-KR" altLang="en-US" sz="900"/>
          </a:p>
        </p:txBody>
      </p:sp>
      <p:sp>
        <p:nvSpPr>
          <p:cNvPr id="153" name="직사각형 152"/>
          <p:cNvSpPr/>
          <p:nvPr/>
        </p:nvSpPr>
        <p:spPr>
          <a:xfrm>
            <a:off x="7396222" y="2006101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541367" y="196546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주소</a:t>
            </a:r>
            <a:endParaRPr lang="ko-KR" altLang="en-US" sz="900"/>
          </a:p>
        </p:txBody>
      </p:sp>
      <p:sp>
        <p:nvSpPr>
          <p:cNvPr id="155" name="직사각형 154"/>
          <p:cNvSpPr/>
          <p:nvPr/>
        </p:nvSpPr>
        <p:spPr>
          <a:xfrm>
            <a:off x="7930526" y="2007018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075671" y="196637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휴대폰 번호</a:t>
            </a:r>
            <a:endParaRPr lang="ko-KR" altLang="en-US" sz="90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1047459" y="16301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1 </a:t>
            </a:r>
            <a:endParaRPr lang="ko-KR" altLang="en-US" sz="900" b="1"/>
          </a:p>
        </p:txBody>
      </p:sp>
      <p:sp>
        <p:nvSpPr>
          <p:cNvPr id="158" name="직사각형 157"/>
          <p:cNvSpPr/>
          <p:nvPr/>
        </p:nvSpPr>
        <p:spPr>
          <a:xfrm>
            <a:off x="1742359" y="1733736"/>
            <a:ext cx="145747" cy="14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70971" y="16930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이메일</a:t>
            </a:r>
            <a:endParaRPr lang="ko-KR" altLang="en-US" sz="900"/>
          </a:p>
        </p:txBody>
      </p:sp>
      <p:sp>
        <p:nvSpPr>
          <p:cNvPr id="160" name="직사각형 159"/>
          <p:cNvSpPr/>
          <p:nvPr/>
        </p:nvSpPr>
        <p:spPr>
          <a:xfrm>
            <a:off x="151205" y="343798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03151" y="1001679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04317"/>
              </p:ext>
            </p:extLst>
          </p:nvPr>
        </p:nvGraphicFramePr>
        <p:xfrm>
          <a:off x="9194799" y="279809"/>
          <a:ext cx="2908711" cy="5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등록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성명은 고정 항목이다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기본정보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이메일주소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비밀번호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비밀번호 확인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이름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4.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휴대전화번호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숫자만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 외 다른 문자 입력시 자동 제거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네자리 입력시 더 입력되지 않음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계좌번호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숫자만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 외 다른 문자 입력시 자동 제거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사원번호는 선착순 별로 자동 생성된다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 + ######)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삭제처리시 고유 사원번호는 유지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등록자는 다음 번호 사용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 클릭 시 이미지를 업로드 할 수 있는 창이 나타남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png, jpg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형식의 이미지 파일 업로드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롯데호텔 서울점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월드점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시그니엘 중 근무지 선택 가능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주소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도로명 찾기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API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팝업 표시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상세 주소란에 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주소는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팝업을 통해 입력 되며 사용자가 직접 입력할 수 없음</a:t>
                      </a:r>
                      <a:endParaRPr lang="ko-KR" altLang="en-US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2706670" y="14968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59106" y="1419131"/>
            <a:ext cx="784830" cy="507831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성명</a:t>
            </a:r>
            <a:endParaRPr lang="en-US" altLang="ko-KR" sz="900" dirty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사원번호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증명사진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이메일</a:t>
            </a:r>
            <a:r>
              <a:rPr lang="en-US" altLang="ko-KR" sz="900" smtClean="0">
                <a:latin typeface="+mn-ea"/>
              </a:rPr>
              <a:t>(ID)</a:t>
            </a: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근무지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부서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직급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직책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주민등록번호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휴대폰 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은행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계좌번호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우편주소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주소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상세주소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FB3600-82C1-2249-3527-292BA2E1B396}"/>
              </a:ext>
            </a:extLst>
          </p:cNvPr>
          <p:cNvSpPr/>
          <p:nvPr/>
        </p:nvSpPr>
        <p:spPr>
          <a:xfrm>
            <a:off x="3861800" y="152169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1292616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0" y="116950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개인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C89780-22F0-F459-A442-4CD68525723C}"/>
              </a:ext>
            </a:extLst>
          </p:cNvPr>
          <p:cNvSpPr/>
          <p:nvPr/>
        </p:nvSpPr>
        <p:spPr>
          <a:xfrm>
            <a:off x="3855348" y="4825679"/>
            <a:ext cx="53816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선택</a:t>
            </a:r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4506958" y="4825679"/>
            <a:ext cx="53816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6D48AF-04B9-D1D4-FCAD-D490E2591EE7}"/>
              </a:ext>
            </a:extLst>
          </p:cNvPr>
          <p:cNvSpPr/>
          <p:nvPr/>
        </p:nvSpPr>
        <p:spPr>
          <a:xfrm>
            <a:off x="5155834" y="4825679"/>
            <a:ext cx="53816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187800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CBF845-C486-F1CE-C731-4C774D851349}"/>
              </a:ext>
            </a:extLst>
          </p:cNvPr>
          <p:cNvSpPr/>
          <p:nvPr/>
        </p:nvSpPr>
        <p:spPr>
          <a:xfrm>
            <a:off x="5132001" y="2888592"/>
            <a:ext cx="561994" cy="177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업로드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EAB46-6167-F09B-15B8-A7B49376C219}"/>
              </a:ext>
            </a:extLst>
          </p:cNvPr>
          <p:cNvSpPr/>
          <p:nvPr/>
        </p:nvSpPr>
        <p:spPr>
          <a:xfrm>
            <a:off x="3869608" y="5937819"/>
            <a:ext cx="1838058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538B99-5D21-E58B-136A-ABE2B7A1867D}"/>
              </a:ext>
            </a:extLst>
          </p:cNvPr>
          <p:cNvSpPr/>
          <p:nvPr/>
        </p:nvSpPr>
        <p:spPr>
          <a:xfrm>
            <a:off x="3867162" y="5654804"/>
            <a:ext cx="119241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6EAB46-6167-F09B-15B8-A7B49376C219}"/>
              </a:ext>
            </a:extLst>
          </p:cNvPr>
          <p:cNvSpPr/>
          <p:nvPr/>
        </p:nvSpPr>
        <p:spPr>
          <a:xfrm>
            <a:off x="3869608" y="6224049"/>
            <a:ext cx="1838058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3CA871-F363-6DFF-50DB-84C6FBE07C5E}"/>
              </a:ext>
            </a:extLst>
          </p:cNvPr>
          <p:cNvSpPr/>
          <p:nvPr/>
        </p:nvSpPr>
        <p:spPr>
          <a:xfrm>
            <a:off x="5085564" y="5656777"/>
            <a:ext cx="616740" cy="1890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+mn-ea"/>
              </a:rPr>
              <a:t>주소찾기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C87153-4C77-2E6C-0409-5BA197D034CD}"/>
              </a:ext>
            </a:extLst>
          </p:cNvPr>
          <p:cNvSpPr/>
          <p:nvPr/>
        </p:nvSpPr>
        <p:spPr>
          <a:xfrm>
            <a:off x="3861798" y="5118541"/>
            <a:ext cx="1832197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선택                                    ▽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9" y="538775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440510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n-ea"/>
              </a:rPr>
              <a:t>선택                                    ▽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9608" y="2071758"/>
            <a:ext cx="857816" cy="10066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69608" y="17778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E000001</a:t>
            </a:r>
            <a:endParaRPr lang="ko-KR" altLang="en-US" sz="9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738292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49940" y="4008090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53489" y="427561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0195" y="4811973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38" name="TextBox 37"/>
          <p:cNvSpPr txBox="1"/>
          <p:nvPr/>
        </p:nvSpPr>
        <p:spPr>
          <a:xfrm>
            <a:off x="4989609" y="4803563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49940" y="4551096"/>
            <a:ext cx="824144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56199" y="453083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4866302" y="4551096"/>
            <a:ext cx="824144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997" y="240914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등록</a:t>
            </a: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336240" y="17197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586431" y="27765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</a:t>
            </a:r>
            <a:endParaRPr lang="ko-KR" altLang="en-US" sz="900" b="1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40166" y="33494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4</a:t>
            </a:r>
            <a:endParaRPr lang="ko-KR" altLang="en-US" sz="900" b="1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03995" y="5580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5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516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1077"/>
              </p:ext>
            </p:extLst>
          </p:nvPr>
        </p:nvGraphicFramePr>
        <p:xfrm>
          <a:off x="9203943" y="69497"/>
          <a:ext cx="2908711" cy="443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66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309081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현황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등록버튼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 박스를 이용해 입사 예정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재직중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선택 가능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화면에서 디폴트 값은 입사 예정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날짜를 선택하는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datepicker: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미설정 상태로 오늘날짜 디폴트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클릭 시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datepicker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 박스를 이용해 계약직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정규직 중 선택 가능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기본정보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계약 기간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계약 연봉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현재 연봉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작년 연봉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숫자만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 외 다른 문자 입력시 자동 제거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0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입력된 정보가 사라집니다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취소하시겠습니까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?'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팝업이 발생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'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상세화면으로 이동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'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현재 화면 유지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등록되었습니다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팝업이 발생하고 정보를 등록 처리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인원의 이메일로 전자 고용 계약서 발송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5198" y="1001679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59106" y="1419131"/>
            <a:ext cx="749564" cy="31393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상태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입사일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퇴사일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근로 형태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계약기간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총 근무 기간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계약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현재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작년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급여 명세서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등록 현황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FB3600-82C1-2249-3527-292BA2E1B396}"/>
              </a:ext>
            </a:extLst>
          </p:cNvPr>
          <p:cNvSpPr/>
          <p:nvPr/>
        </p:nvSpPr>
        <p:spPr>
          <a:xfrm>
            <a:off x="3861800" y="152169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입사 예정                             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▽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1292616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0" y="116950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계약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87153-4C77-2E6C-0409-5BA197D034CD}"/>
              </a:ext>
            </a:extLst>
          </p:cNvPr>
          <p:cNvSpPr/>
          <p:nvPr/>
        </p:nvSpPr>
        <p:spPr>
          <a:xfrm>
            <a:off x="3860639" y="2360916"/>
            <a:ext cx="1832197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선택                                    ▽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0639" y="205151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2637738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997" y="240914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등록</a:t>
            </a:r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74273" y="17302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74273" y="22456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</a:t>
            </a:r>
            <a:endParaRPr lang="ko-KR" altLang="en-US" sz="900" b="1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74273" y="25503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4</a:t>
            </a:r>
            <a:endParaRPr lang="ko-KR" altLang="en-US" sz="9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1816026"/>
            <a:ext cx="157888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2022.09.16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Date Picker Button">
            <a:extLst>
              <a:ext uri="{FF2B5EF4-FFF2-40B4-BE49-F238E27FC236}">
                <a16:creationId xmlns:a16="http://schemas.microsoft.com/office/drawing/2014/main" id="{94C852D8-4DE8-1347-E1C0-3E38A93824FC}"/>
              </a:ext>
            </a:extLst>
          </p:cNvPr>
          <p:cNvSpPr>
            <a:spLocks noEditPoints="1"/>
          </p:cNvSpPr>
          <p:nvPr/>
        </p:nvSpPr>
        <p:spPr bwMode="auto">
          <a:xfrm>
            <a:off x="5522304" y="1812726"/>
            <a:ext cx="180000" cy="180000"/>
          </a:xfrm>
          <a:custGeom>
            <a:avLst/>
            <a:gdLst>
              <a:gd name="T0" fmla="*/ 9494662 w 369"/>
              <a:gd name="T1" fmla="*/ 5885313 h 395"/>
              <a:gd name="T2" fmla="*/ 0 w 369"/>
              <a:gd name="T3" fmla="*/ 8560622 h 395"/>
              <a:gd name="T4" fmla="*/ 48141424 w 369"/>
              <a:gd name="T5" fmla="*/ 52834332 h 395"/>
              <a:gd name="T6" fmla="*/ 48141424 w 369"/>
              <a:gd name="T7" fmla="*/ 7490499 h 395"/>
              <a:gd name="T8" fmla="*/ 39181752 w 369"/>
              <a:gd name="T9" fmla="*/ 2006390 h 395"/>
              <a:gd name="T10" fmla="*/ 32762874 w 369"/>
              <a:gd name="T11" fmla="*/ 5885313 h 395"/>
              <a:gd name="T12" fmla="*/ 16715856 w 369"/>
              <a:gd name="T13" fmla="*/ 5885313 h 395"/>
              <a:gd name="T14" fmla="*/ 13105078 w 369"/>
              <a:gd name="T15" fmla="*/ 2273738 h 395"/>
              <a:gd name="T16" fmla="*/ 14175073 w 369"/>
              <a:gd name="T17" fmla="*/ 7490499 h 395"/>
              <a:gd name="T18" fmla="*/ 12302764 w 369"/>
              <a:gd name="T19" fmla="*/ 3076514 h 395"/>
              <a:gd name="T20" fmla="*/ 37042126 w 369"/>
              <a:gd name="T21" fmla="*/ 3076514 h 395"/>
              <a:gd name="T22" fmla="*/ 35169816 w 369"/>
              <a:gd name="T23" fmla="*/ 7490499 h 395"/>
              <a:gd name="T24" fmla="*/ 36373653 w 369"/>
              <a:gd name="T25" fmla="*/ 2273738 h 395"/>
              <a:gd name="T26" fmla="*/ 46937942 w 369"/>
              <a:gd name="T27" fmla="*/ 50426738 h 395"/>
              <a:gd name="T28" fmla="*/ 17250489 w 369"/>
              <a:gd name="T29" fmla="*/ 19528471 h 395"/>
              <a:gd name="T30" fmla="*/ 17250489 w 369"/>
              <a:gd name="T31" fmla="*/ 26617768 h 395"/>
              <a:gd name="T32" fmla="*/ 23134734 w 369"/>
              <a:gd name="T33" fmla="*/ 20732451 h 395"/>
              <a:gd name="T34" fmla="*/ 27413992 w 369"/>
              <a:gd name="T35" fmla="*/ 19528471 h 395"/>
              <a:gd name="T36" fmla="*/ 27413992 w 369"/>
              <a:gd name="T37" fmla="*/ 26617768 h 395"/>
              <a:gd name="T38" fmla="*/ 33431347 w 369"/>
              <a:gd name="T39" fmla="*/ 20732451 h 395"/>
              <a:gd name="T40" fmla="*/ 37710599 w 369"/>
              <a:gd name="T41" fmla="*/ 19528471 h 395"/>
              <a:gd name="T42" fmla="*/ 37710599 w 369"/>
              <a:gd name="T43" fmla="*/ 26617768 h 395"/>
              <a:gd name="T44" fmla="*/ 43594845 w 369"/>
              <a:gd name="T45" fmla="*/ 20732451 h 395"/>
              <a:gd name="T46" fmla="*/ 18320484 w 369"/>
              <a:gd name="T47" fmla="*/ 21936431 h 395"/>
              <a:gd name="T48" fmla="*/ 18320484 w 369"/>
              <a:gd name="T49" fmla="*/ 24344031 h 395"/>
              <a:gd name="T50" fmla="*/ 31024405 w 369"/>
              <a:gd name="T51" fmla="*/ 21936431 h 395"/>
              <a:gd name="T52" fmla="*/ 28617463 w 369"/>
              <a:gd name="T53" fmla="*/ 21936431 h 395"/>
              <a:gd name="T54" fmla="*/ 41321378 w 369"/>
              <a:gd name="T55" fmla="*/ 24344031 h 395"/>
              <a:gd name="T56" fmla="*/ 6953879 w 369"/>
              <a:gd name="T57" fmla="*/ 29426567 h 395"/>
              <a:gd name="T58" fmla="*/ 6953879 w 369"/>
              <a:gd name="T59" fmla="*/ 36515858 h 395"/>
              <a:gd name="T60" fmla="*/ 12971602 w 369"/>
              <a:gd name="T61" fmla="*/ 30496690 h 395"/>
              <a:gd name="T62" fmla="*/ 17250489 w 369"/>
              <a:gd name="T63" fmla="*/ 29426567 h 395"/>
              <a:gd name="T64" fmla="*/ 17250489 w 369"/>
              <a:gd name="T65" fmla="*/ 36515858 h 395"/>
              <a:gd name="T66" fmla="*/ 23134734 w 369"/>
              <a:gd name="T67" fmla="*/ 30496690 h 395"/>
              <a:gd name="T68" fmla="*/ 27413992 w 369"/>
              <a:gd name="T69" fmla="*/ 29426567 h 395"/>
              <a:gd name="T70" fmla="*/ 27413992 w 369"/>
              <a:gd name="T71" fmla="*/ 36515858 h 395"/>
              <a:gd name="T72" fmla="*/ 33431347 w 369"/>
              <a:gd name="T73" fmla="*/ 30496690 h 395"/>
              <a:gd name="T74" fmla="*/ 37710599 w 369"/>
              <a:gd name="T75" fmla="*/ 29426567 h 395"/>
              <a:gd name="T76" fmla="*/ 37710599 w 369"/>
              <a:gd name="T77" fmla="*/ 36515858 h 395"/>
              <a:gd name="T78" fmla="*/ 43594845 w 369"/>
              <a:gd name="T79" fmla="*/ 30496690 h 395"/>
              <a:gd name="T80" fmla="*/ 8157350 w 369"/>
              <a:gd name="T81" fmla="*/ 31700670 h 395"/>
              <a:gd name="T82" fmla="*/ 8157350 w 369"/>
              <a:gd name="T83" fmla="*/ 34108264 h 395"/>
              <a:gd name="T84" fmla="*/ 20861267 w 369"/>
              <a:gd name="T85" fmla="*/ 31700670 h 395"/>
              <a:gd name="T86" fmla="*/ 18320484 w 369"/>
              <a:gd name="T87" fmla="*/ 31700670 h 395"/>
              <a:gd name="T88" fmla="*/ 31024405 w 369"/>
              <a:gd name="T89" fmla="*/ 34108264 h 395"/>
              <a:gd name="T90" fmla="*/ 38780595 w 369"/>
              <a:gd name="T91" fmla="*/ 31700670 h 395"/>
              <a:gd name="T92" fmla="*/ 38780595 w 369"/>
              <a:gd name="T93" fmla="*/ 34108264 h 395"/>
              <a:gd name="T94" fmla="*/ 6151565 w 369"/>
              <a:gd name="T95" fmla="*/ 39592370 h 395"/>
              <a:gd name="T96" fmla="*/ 6953879 w 369"/>
              <a:gd name="T97" fmla="*/ 46413947 h 395"/>
              <a:gd name="T98" fmla="*/ 12971602 w 369"/>
              <a:gd name="T99" fmla="*/ 40394780 h 395"/>
              <a:gd name="T100" fmla="*/ 17250489 w 369"/>
              <a:gd name="T101" fmla="*/ 39191165 h 395"/>
              <a:gd name="T102" fmla="*/ 17250489 w 369"/>
              <a:gd name="T103" fmla="*/ 46413947 h 395"/>
              <a:gd name="T104" fmla="*/ 23134734 w 369"/>
              <a:gd name="T105" fmla="*/ 40394780 h 395"/>
              <a:gd name="T106" fmla="*/ 27413992 w 369"/>
              <a:gd name="T107" fmla="*/ 39191165 h 395"/>
              <a:gd name="T108" fmla="*/ 27413992 w 369"/>
              <a:gd name="T109" fmla="*/ 46413947 h 395"/>
              <a:gd name="T110" fmla="*/ 33431347 w 369"/>
              <a:gd name="T111" fmla="*/ 40394780 h 395"/>
              <a:gd name="T112" fmla="*/ 8157350 w 369"/>
              <a:gd name="T113" fmla="*/ 41598759 h 395"/>
              <a:gd name="T114" fmla="*/ 8157350 w 369"/>
              <a:gd name="T115" fmla="*/ 44006353 h 395"/>
              <a:gd name="T116" fmla="*/ 20861267 w 369"/>
              <a:gd name="T117" fmla="*/ 41598759 h 395"/>
              <a:gd name="T118" fmla="*/ 18320484 w 369"/>
              <a:gd name="T119" fmla="*/ 41598759 h 395"/>
              <a:gd name="T120" fmla="*/ 31024405 w 369"/>
              <a:gd name="T121" fmla="*/ 44006353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69"/>
              <a:gd name="T184" fmla="*/ 0 h 395"/>
              <a:gd name="T185" fmla="*/ 369 w 369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69" h="395">
                <a:moveTo>
                  <a:pt x="98" y="0"/>
                </a:moveTo>
                <a:cubicBezTo>
                  <a:pt x="88" y="0"/>
                  <a:pt x="81" y="7"/>
                  <a:pt x="77" y="15"/>
                </a:cubicBezTo>
                <a:cubicBezTo>
                  <a:pt x="73" y="23"/>
                  <a:pt x="71" y="33"/>
                  <a:pt x="71" y="44"/>
                </a:cubicBezTo>
                <a:cubicBezTo>
                  <a:pt x="71" y="48"/>
                  <a:pt x="71" y="52"/>
                  <a:pt x="72" y="56"/>
                </a:cubicBezTo>
                <a:lnTo>
                  <a:pt x="9" y="56"/>
                </a:lnTo>
                <a:cubicBezTo>
                  <a:pt x="4" y="56"/>
                  <a:pt x="1" y="60"/>
                  <a:pt x="0" y="64"/>
                </a:cubicBezTo>
                <a:lnTo>
                  <a:pt x="0" y="386"/>
                </a:lnTo>
                <a:cubicBezTo>
                  <a:pt x="1" y="391"/>
                  <a:pt x="5" y="395"/>
                  <a:pt x="9" y="395"/>
                </a:cubicBezTo>
                <a:lnTo>
                  <a:pt x="360" y="395"/>
                </a:lnTo>
                <a:cubicBezTo>
                  <a:pt x="365" y="394"/>
                  <a:pt x="369" y="391"/>
                  <a:pt x="369" y="386"/>
                </a:cubicBezTo>
                <a:lnTo>
                  <a:pt x="369" y="64"/>
                </a:lnTo>
                <a:cubicBezTo>
                  <a:pt x="369" y="59"/>
                  <a:pt x="365" y="56"/>
                  <a:pt x="360" y="56"/>
                </a:cubicBezTo>
                <a:lnTo>
                  <a:pt x="298" y="56"/>
                </a:lnTo>
                <a:cubicBezTo>
                  <a:pt x="299" y="52"/>
                  <a:pt x="299" y="48"/>
                  <a:pt x="299" y="44"/>
                </a:cubicBezTo>
                <a:cubicBezTo>
                  <a:pt x="299" y="33"/>
                  <a:pt x="297" y="23"/>
                  <a:pt x="293" y="15"/>
                </a:cubicBezTo>
                <a:cubicBezTo>
                  <a:pt x="289" y="7"/>
                  <a:pt x="282" y="0"/>
                  <a:pt x="272" y="0"/>
                </a:cubicBezTo>
                <a:cubicBezTo>
                  <a:pt x="262" y="0"/>
                  <a:pt x="256" y="7"/>
                  <a:pt x="251" y="15"/>
                </a:cubicBezTo>
                <a:cubicBezTo>
                  <a:pt x="247" y="23"/>
                  <a:pt x="245" y="33"/>
                  <a:pt x="245" y="44"/>
                </a:cubicBezTo>
                <a:cubicBezTo>
                  <a:pt x="245" y="48"/>
                  <a:pt x="245" y="52"/>
                  <a:pt x="246" y="56"/>
                </a:cubicBezTo>
                <a:lnTo>
                  <a:pt x="124" y="56"/>
                </a:lnTo>
                <a:cubicBezTo>
                  <a:pt x="124" y="52"/>
                  <a:pt x="125" y="48"/>
                  <a:pt x="125" y="44"/>
                </a:cubicBezTo>
                <a:cubicBezTo>
                  <a:pt x="125" y="33"/>
                  <a:pt x="122" y="23"/>
                  <a:pt x="118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98" y="17"/>
                </a:moveTo>
                <a:cubicBezTo>
                  <a:pt x="98" y="17"/>
                  <a:pt x="101" y="18"/>
                  <a:pt x="103" y="23"/>
                </a:cubicBezTo>
                <a:cubicBezTo>
                  <a:pt x="106" y="28"/>
                  <a:pt x="108" y="35"/>
                  <a:pt x="108" y="44"/>
                </a:cubicBezTo>
                <a:cubicBezTo>
                  <a:pt x="108" y="48"/>
                  <a:pt x="107" y="52"/>
                  <a:pt x="106" y="56"/>
                </a:cubicBezTo>
                <a:lnTo>
                  <a:pt x="89" y="56"/>
                </a:lnTo>
                <a:cubicBezTo>
                  <a:pt x="88" y="52"/>
                  <a:pt x="88" y="48"/>
                  <a:pt x="88" y="44"/>
                </a:cubicBezTo>
                <a:cubicBezTo>
                  <a:pt x="88" y="35"/>
                  <a:pt x="90" y="28"/>
                  <a:pt x="92" y="23"/>
                </a:cubicBezTo>
                <a:cubicBezTo>
                  <a:pt x="95" y="18"/>
                  <a:pt x="97" y="17"/>
                  <a:pt x="98" y="17"/>
                </a:cubicBezTo>
                <a:close/>
                <a:moveTo>
                  <a:pt x="272" y="17"/>
                </a:moveTo>
                <a:cubicBezTo>
                  <a:pt x="273" y="17"/>
                  <a:pt x="275" y="18"/>
                  <a:pt x="277" y="23"/>
                </a:cubicBezTo>
                <a:cubicBezTo>
                  <a:pt x="280" y="28"/>
                  <a:pt x="282" y="35"/>
                  <a:pt x="282" y="44"/>
                </a:cubicBezTo>
                <a:cubicBezTo>
                  <a:pt x="282" y="48"/>
                  <a:pt x="281" y="52"/>
                  <a:pt x="281" y="56"/>
                </a:cubicBezTo>
                <a:lnTo>
                  <a:pt x="263" y="56"/>
                </a:lnTo>
                <a:cubicBezTo>
                  <a:pt x="263" y="52"/>
                  <a:pt x="262" y="48"/>
                  <a:pt x="262" y="44"/>
                </a:cubicBezTo>
                <a:cubicBezTo>
                  <a:pt x="262" y="35"/>
                  <a:pt x="264" y="28"/>
                  <a:pt x="267" y="23"/>
                </a:cubicBezTo>
                <a:cubicBezTo>
                  <a:pt x="269" y="18"/>
                  <a:pt x="272" y="17"/>
                  <a:pt x="272" y="17"/>
                </a:cubicBezTo>
                <a:close/>
                <a:moveTo>
                  <a:pt x="18" y="118"/>
                </a:moveTo>
                <a:lnTo>
                  <a:pt x="351" y="118"/>
                </a:lnTo>
                <a:lnTo>
                  <a:pt x="351" y="377"/>
                </a:lnTo>
                <a:lnTo>
                  <a:pt x="18" y="377"/>
                </a:lnTo>
                <a:lnTo>
                  <a:pt x="18" y="118"/>
                </a:lnTo>
                <a:close/>
                <a:moveTo>
                  <a:pt x="129" y="146"/>
                </a:moveTo>
                <a:cubicBezTo>
                  <a:pt x="123" y="146"/>
                  <a:pt x="120" y="150"/>
                  <a:pt x="120" y="155"/>
                </a:cubicBezTo>
                <a:lnTo>
                  <a:pt x="120" y="191"/>
                </a:lnTo>
                <a:cubicBezTo>
                  <a:pt x="120" y="196"/>
                  <a:pt x="124" y="199"/>
                  <a:pt x="129" y="199"/>
                </a:cubicBezTo>
                <a:lnTo>
                  <a:pt x="164" y="199"/>
                </a:lnTo>
                <a:cubicBezTo>
                  <a:pt x="170" y="199"/>
                  <a:pt x="173" y="195"/>
                  <a:pt x="173" y="191"/>
                </a:cubicBezTo>
                <a:lnTo>
                  <a:pt x="173" y="155"/>
                </a:lnTo>
                <a:cubicBezTo>
                  <a:pt x="173" y="150"/>
                  <a:pt x="169" y="146"/>
                  <a:pt x="164" y="146"/>
                </a:cubicBezTo>
                <a:lnTo>
                  <a:pt x="129" y="146"/>
                </a:lnTo>
                <a:close/>
                <a:moveTo>
                  <a:pt x="205" y="146"/>
                </a:moveTo>
                <a:cubicBezTo>
                  <a:pt x="200" y="146"/>
                  <a:pt x="196" y="150"/>
                  <a:pt x="196" y="155"/>
                </a:cubicBezTo>
                <a:lnTo>
                  <a:pt x="196" y="191"/>
                </a:lnTo>
                <a:cubicBezTo>
                  <a:pt x="197" y="196"/>
                  <a:pt x="200" y="199"/>
                  <a:pt x="205" y="199"/>
                </a:cubicBezTo>
                <a:lnTo>
                  <a:pt x="241" y="199"/>
                </a:lnTo>
                <a:cubicBezTo>
                  <a:pt x="246" y="199"/>
                  <a:pt x="250" y="195"/>
                  <a:pt x="250" y="191"/>
                </a:cubicBezTo>
                <a:lnTo>
                  <a:pt x="250" y="155"/>
                </a:lnTo>
                <a:cubicBezTo>
                  <a:pt x="249" y="150"/>
                  <a:pt x="246" y="146"/>
                  <a:pt x="241" y="146"/>
                </a:cubicBezTo>
                <a:lnTo>
                  <a:pt x="205" y="146"/>
                </a:lnTo>
                <a:close/>
                <a:moveTo>
                  <a:pt x="282" y="146"/>
                </a:moveTo>
                <a:cubicBezTo>
                  <a:pt x="276" y="146"/>
                  <a:pt x="273" y="150"/>
                  <a:pt x="273" y="155"/>
                </a:cubicBezTo>
                <a:lnTo>
                  <a:pt x="273" y="191"/>
                </a:lnTo>
                <a:cubicBezTo>
                  <a:pt x="273" y="196"/>
                  <a:pt x="277" y="199"/>
                  <a:pt x="282" y="199"/>
                </a:cubicBezTo>
                <a:lnTo>
                  <a:pt x="317" y="199"/>
                </a:lnTo>
                <a:cubicBezTo>
                  <a:pt x="323" y="199"/>
                  <a:pt x="326" y="195"/>
                  <a:pt x="326" y="191"/>
                </a:cubicBezTo>
                <a:lnTo>
                  <a:pt x="326" y="155"/>
                </a:lnTo>
                <a:cubicBezTo>
                  <a:pt x="326" y="150"/>
                  <a:pt x="322" y="146"/>
                  <a:pt x="317" y="146"/>
                </a:cubicBezTo>
                <a:lnTo>
                  <a:pt x="282" y="146"/>
                </a:lnTo>
                <a:close/>
                <a:moveTo>
                  <a:pt x="137" y="164"/>
                </a:moveTo>
                <a:lnTo>
                  <a:pt x="156" y="164"/>
                </a:lnTo>
                <a:lnTo>
                  <a:pt x="156" y="182"/>
                </a:lnTo>
                <a:lnTo>
                  <a:pt x="137" y="182"/>
                </a:lnTo>
                <a:lnTo>
                  <a:pt x="137" y="164"/>
                </a:lnTo>
                <a:close/>
                <a:moveTo>
                  <a:pt x="214" y="164"/>
                </a:moveTo>
                <a:lnTo>
                  <a:pt x="232" y="164"/>
                </a:lnTo>
                <a:lnTo>
                  <a:pt x="232" y="182"/>
                </a:lnTo>
                <a:lnTo>
                  <a:pt x="214" y="182"/>
                </a:lnTo>
                <a:lnTo>
                  <a:pt x="214" y="164"/>
                </a:lnTo>
                <a:close/>
                <a:moveTo>
                  <a:pt x="290" y="164"/>
                </a:moveTo>
                <a:lnTo>
                  <a:pt x="309" y="164"/>
                </a:lnTo>
                <a:lnTo>
                  <a:pt x="309" y="182"/>
                </a:lnTo>
                <a:lnTo>
                  <a:pt x="290" y="182"/>
                </a:lnTo>
                <a:lnTo>
                  <a:pt x="290" y="164"/>
                </a:lnTo>
                <a:close/>
                <a:moveTo>
                  <a:pt x="52" y="220"/>
                </a:moveTo>
                <a:cubicBezTo>
                  <a:pt x="47" y="220"/>
                  <a:pt x="43" y="224"/>
                  <a:pt x="43" y="228"/>
                </a:cubicBezTo>
                <a:lnTo>
                  <a:pt x="43" y="264"/>
                </a:lnTo>
                <a:cubicBezTo>
                  <a:pt x="50" y="274"/>
                  <a:pt x="42" y="272"/>
                  <a:pt x="52" y="273"/>
                </a:cubicBezTo>
                <a:lnTo>
                  <a:pt x="88" y="273"/>
                </a:lnTo>
                <a:cubicBezTo>
                  <a:pt x="93" y="273"/>
                  <a:pt x="97" y="269"/>
                  <a:pt x="97" y="264"/>
                </a:cubicBezTo>
                <a:lnTo>
                  <a:pt x="97" y="228"/>
                </a:lnTo>
                <a:cubicBezTo>
                  <a:pt x="96" y="223"/>
                  <a:pt x="93" y="220"/>
                  <a:pt x="88" y="220"/>
                </a:cubicBezTo>
                <a:lnTo>
                  <a:pt x="52" y="220"/>
                </a:lnTo>
                <a:close/>
                <a:moveTo>
                  <a:pt x="129" y="220"/>
                </a:moveTo>
                <a:cubicBezTo>
                  <a:pt x="123" y="220"/>
                  <a:pt x="120" y="224"/>
                  <a:pt x="120" y="228"/>
                </a:cubicBezTo>
                <a:lnTo>
                  <a:pt x="120" y="264"/>
                </a:lnTo>
                <a:cubicBezTo>
                  <a:pt x="120" y="269"/>
                  <a:pt x="124" y="273"/>
                  <a:pt x="129" y="273"/>
                </a:cubicBezTo>
                <a:lnTo>
                  <a:pt x="164" y="273"/>
                </a:lnTo>
                <a:cubicBezTo>
                  <a:pt x="170" y="273"/>
                  <a:pt x="173" y="269"/>
                  <a:pt x="173" y="264"/>
                </a:cubicBezTo>
                <a:lnTo>
                  <a:pt x="173" y="228"/>
                </a:lnTo>
                <a:cubicBezTo>
                  <a:pt x="173" y="223"/>
                  <a:pt x="169" y="220"/>
                  <a:pt x="164" y="220"/>
                </a:cubicBezTo>
                <a:lnTo>
                  <a:pt x="129" y="220"/>
                </a:lnTo>
                <a:close/>
                <a:moveTo>
                  <a:pt x="205" y="220"/>
                </a:moveTo>
                <a:cubicBezTo>
                  <a:pt x="200" y="220"/>
                  <a:pt x="196" y="224"/>
                  <a:pt x="196" y="228"/>
                </a:cubicBezTo>
                <a:lnTo>
                  <a:pt x="196" y="264"/>
                </a:lnTo>
                <a:cubicBezTo>
                  <a:pt x="197" y="269"/>
                  <a:pt x="200" y="273"/>
                  <a:pt x="205" y="273"/>
                </a:cubicBezTo>
                <a:lnTo>
                  <a:pt x="241" y="273"/>
                </a:lnTo>
                <a:cubicBezTo>
                  <a:pt x="246" y="273"/>
                  <a:pt x="250" y="269"/>
                  <a:pt x="250" y="264"/>
                </a:cubicBezTo>
                <a:lnTo>
                  <a:pt x="250" y="228"/>
                </a:lnTo>
                <a:cubicBezTo>
                  <a:pt x="249" y="223"/>
                  <a:pt x="246" y="220"/>
                  <a:pt x="241" y="220"/>
                </a:cubicBezTo>
                <a:lnTo>
                  <a:pt x="205" y="220"/>
                </a:lnTo>
                <a:close/>
                <a:moveTo>
                  <a:pt x="282" y="220"/>
                </a:moveTo>
                <a:cubicBezTo>
                  <a:pt x="276" y="220"/>
                  <a:pt x="273" y="224"/>
                  <a:pt x="273" y="228"/>
                </a:cubicBezTo>
                <a:lnTo>
                  <a:pt x="273" y="264"/>
                </a:lnTo>
                <a:cubicBezTo>
                  <a:pt x="273" y="269"/>
                  <a:pt x="277" y="273"/>
                  <a:pt x="282" y="273"/>
                </a:cubicBezTo>
                <a:lnTo>
                  <a:pt x="317" y="273"/>
                </a:lnTo>
                <a:cubicBezTo>
                  <a:pt x="323" y="273"/>
                  <a:pt x="326" y="269"/>
                  <a:pt x="326" y="264"/>
                </a:cubicBezTo>
                <a:lnTo>
                  <a:pt x="326" y="228"/>
                </a:lnTo>
                <a:cubicBezTo>
                  <a:pt x="326" y="223"/>
                  <a:pt x="322" y="220"/>
                  <a:pt x="317" y="220"/>
                </a:cubicBezTo>
                <a:lnTo>
                  <a:pt x="282" y="220"/>
                </a:lnTo>
                <a:close/>
                <a:moveTo>
                  <a:pt x="61" y="237"/>
                </a:moveTo>
                <a:lnTo>
                  <a:pt x="79" y="237"/>
                </a:lnTo>
                <a:lnTo>
                  <a:pt x="79" y="255"/>
                </a:lnTo>
                <a:lnTo>
                  <a:pt x="61" y="255"/>
                </a:lnTo>
                <a:lnTo>
                  <a:pt x="61" y="237"/>
                </a:lnTo>
                <a:close/>
                <a:moveTo>
                  <a:pt x="137" y="237"/>
                </a:moveTo>
                <a:lnTo>
                  <a:pt x="156" y="237"/>
                </a:lnTo>
                <a:lnTo>
                  <a:pt x="156" y="255"/>
                </a:lnTo>
                <a:lnTo>
                  <a:pt x="137" y="255"/>
                </a:lnTo>
                <a:lnTo>
                  <a:pt x="137" y="237"/>
                </a:lnTo>
                <a:close/>
                <a:moveTo>
                  <a:pt x="214" y="237"/>
                </a:moveTo>
                <a:lnTo>
                  <a:pt x="232" y="237"/>
                </a:lnTo>
                <a:lnTo>
                  <a:pt x="232" y="255"/>
                </a:lnTo>
                <a:lnTo>
                  <a:pt x="214" y="255"/>
                </a:lnTo>
                <a:lnTo>
                  <a:pt x="214" y="237"/>
                </a:lnTo>
                <a:close/>
                <a:moveTo>
                  <a:pt x="290" y="237"/>
                </a:moveTo>
                <a:lnTo>
                  <a:pt x="309" y="237"/>
                </a:lnTo>
                <a:lnTo>
                  <a:pt x="309" y="255"/>
                </a:lnTo>
                <a:lnTo>
                  <a:pt x="290" y="255"/>
                </a:lnTo>
                <a:lnTo>
                  <a:pt x="290" y="237"/>
                </a:lnTo>
                <a:close/>
                <a:moveTo>
                  <a:pt x="52" y="293"/>
                </a:moveTo>
                <a:cubicBezTo>
                  <a:pt x="50" y="293"/>
                  <a:pt x="47" y="294"/>
                  <a:pt x="46" y="296"/>
                </a:cubicBezTo>
                <a:cubicBezTo>
                  <a:pt x="44" y="297"/>
                  <a:pt x="43" y="300"/>
                  <a:pt x="43" y="302"/>
                </a:cubicBezTo>
                <a:lnTo>
                  <a:pt x="43" y="338"/>
                </a:lnTo>
                <a:cubicBezTo>
                  <a:pt x="44" y="343"/>
                  <a:pt x="47" y="347"/>
                  <a:pt x="52" y="347"/>
                </a:cubicBezTo>
                <a:lnTo>
                  <a:pt x="88" y="347"/>
                </a:lnTo>
                <a:cubicBezTo>
                  <a:pt x="93" y="346"/>
                  <a:pt x="97" y="343"/>
                  <a:pt x="97" y="338"/>
                </a:cubicBezTo>
                <a:lnTo>
                  <a:pt x="97" y="302"/>
                </a:lnTo>
                <a:cubicBezTo>
                  <a:pt x="96" y="297"/>
                  <a:pt x="93" y="293"/>
                  <a:pt x="88" y="293"/>
                </a:cubicBezTo>
                <a:lnTo>
                  <a:pt x="52" y="293"/>
                </a:lnTo>
                <a:close/>
                <a:moveTo>
                  <a:pt x="129" y="293"/>
                </a:moveTo>
                <a:cubicBezTo>
                  <a:pt x="123" y="294"/>
                  <a:pt x="120" y="297"/>
                  <a:pt x="120" y="302"/>
                </a:cubicBezTo>
                <a:lnTo>
                  <a:pt x="120" y="338"/>
                </a:lnTo>
                <a:cubicBezTo>
                  <a:pt x="120" y="343"/>
                  <a:pt x="124" y="347"/>
                  <a:pt x="129" y="347"/>
                </a:cubicBezTo>
                <a:lnTo>
                  <a:pt x="164" y="347"/>
                </a:lnTo>
                <a:cubicBezTo>
                  <a:pt x="170" y="346"/>
                  <a:pt x="173" y="343"/>
                  <a:pt x="173" y="338"/>
                </a:cubicBezTo>
                <a:lnTo>
                  <a:pt x="173" y="302"/>
                </a:lnTo>
                <a:cubicBezTo>
                  <a:pt x="173" y="297"/>
                  <a:pt x="169" y="293"/>
                  <a:pt x="164" y="293"/>
                </a:cubicBezTo>
                <a:lnTo>
                  <a:pt x="129" y="293"/>
                </a:lnTo>
                <a:close/>
                <a:moveTo>
                  <a:pt x="205" y="293"/>
                </a:moveTo>
                <a:cubicBezTo>
                  <a:pt x="200" y="294"/>
                  <a:pt x="196" y="297"/>
                  <a:pt x="196" y="302"/>
                </a:cubicBezTo>
                <a:lnTo>
                  <a:pt x="196" y="338"/>
                </a:lnTo>
                <a:cubicBezTo>
                  <a:pt x="197" y="343"/>
                  <a:pt x="200" y="347"/>
                  <a:pt x="205" y="347"/>
                </a:cubicBezTo>
                <a:lnTo>
                  <a:pt x="241" y="347"/>
                </a:lnTo>
                <a:cubicBezTo>
                  <a:pt x="246" y="346"/>
                  <a:pt x="250" y="343"/>
                  <a:pt x="250" y="338"/>
                </a:cubicBezTo>
                <a:lnTo>
                  <a:pt x="250" y="302"/>
                </a:lnTo>
                <a:cubicBezTo>
                  <a:pt x="249" y="297"/>
                  <a:pt x="246" y="293"/>
                  <a:pt x="241" y="293"/>
                </a:cubicBezTo>
                <a:lnTo>
                  <a:pt x="205" y="293"/>
                </a:lnTo>
                <a:close/>
                <a:moveTo>
                  <a:pt x="61" y="311"/>
                </a:moveTo>
                <a:lnTo>
                  <a:pt x="79" y="311"/>
                </a:lnTo>
                <a:lnTo>
                  <a:pt x="79" y="329"/>
                </a:lnTo>
                <a:lnTo>
                  <a:pt x="61" y="329"/>
                </a:lnTo>
                <a:lnTo>
                  <a:pt x="61" y="311"/>
                </a:lnTo>
                <a:close/>
                <a:moveTo>
                  <a:pt x="137" y="311"/>
                </a:moveTo>
                <a:lnTo>
                  <a:pt x="156" y="311"/>
                </a:lnTo>
                <a:lnTo>
                  <a:pt x="156" y="329"/>
                </a:lnTo>
                <a:lnTo>
                  <a:pt x="137" y="329"/>
                </a:lnTo>
                <a:lnTo>
                  <a:pt x="137" y="311"/>
                </a:lnTo>
                <a:close/>
                <a:moveTo>
                  <a:pt x="214" y="311"/>
                </a:moveTo>
                <a:lnTo>
                  <a:pt x="232" y="311"/>
                </a:lnTo>
                <a:lnTo>
                  <a:pt x="232" y="329"/>
                </a:lnTo>
                <a:lnTo>
                  <a:pt x="214" y="329"/>
                </a:lnTo>
                <a:lnTo>
                  <a:pt x="214" y="31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0087" y="26222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년</a:t>
            </a:r>
            <a:endParaRPr lang="ko-KR" altLang="en-US" sz="9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184964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78367" y="31694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462434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8367" y="3446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741273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78367" y="37257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64" name="TextBox 63"/>
          <p:cNvSpPr txBox="1"/>
          <p:nvPr/>
        </p:nvSpPr>
        <p:spPr>
          <a:xfrm>
            <a:off x="3867162" y="396779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3869608" y="42556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등록중</a:t>
            </a:r>
            <a:endParaRPr lang="ko-KR" altLang="en-US" sz="90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4735699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1" y="4612588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연차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60754" y="4850972"/>
            <a:ext cx="824906" cy="120032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지급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이용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남은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이용 유급휴가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60456" y="5204401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3860456" y="5496856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3860456" y="578232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74" name="직사각형 73"/>
          <p:cNvSpPr/>
          <p:nvPr/>
        </p:nvSpPr>
        <p:spPr>
          <a:xfrm>
            <a:off x="3704558" y="6217725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 소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95452" y="6217725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74273" y="14443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322022" y="61662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5</a:t>
            </a:r>
            <a:endParaRPr lang="ko-KR" altLang="en-US" sz="900" b="1"/>
          </a:p>
        </p:txBody>
      </p:sp>
      <p:sp>
        <p:nvSpPr>
          <p:cNvPr id="79" name="TextBox 78"/>
          <p:cNvSpPr txBox="1"/>
          <p:nvPr/>
        </p:nvSpPr>
        <p:spPr>
          <a:xfrm>
            <a:off x="3860456" y="4934744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297026" y="61624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6</a:t>
            </a:r>
            <a:endParaRPr lang="ko-KR" altLang="en-US" sz="900" b="1"/>
          </a:p>
        </p:txBody>
      </p:sp>
      <p:sp>
        <p:nvSpPr>
          <p:cNvPr id="81" name="직사각형 80"/>
          <p:cNvSpPr/>
          <p:nvPr/>
        </p:nvSpPr>
        <p:spPr>
          <a:xfrm>
            <a:off x="9194799" y="4877292"/>
            <a:ext cx="2796540" cy="139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n-ea"/>
              </a:rPr>
              <a:t>현재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입력된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정보가 사라집니다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취소하시겠습니까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826194" y="5920432"/>
            <a:ext cx="82296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아니오</a:t>
            </a:r>
            <a:endParaRPr lang="ko-KR" altLang="en-US" sz="1200"/>
          </a:p>
        </p:txBody>
      </p:sp>
      <p:sp>
        <p:nvSpPr>
          <p:cNvPr id="83" name="직사각형 82"/>
          <p:cNvSpPr/>
          <p:nvPr/>
        </p:nvSpPr>
        <p:spPr>
          <a:xfrm>
            <a:off x="10802619" y="5920432"/>
            <a:ext cx="82296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예</a:t>
            </a:r>
            <a:endParaRPr lang="ko-KR" alt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3867162" y="287674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9246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2">
            <a:extLst>
              <a:ext uri="{FF2B5EF4-FFF2-40B4-BE49-F238E27FC236}">
                <a16:creationId xmlns:a16="http://schemas.microsoft.com/office/drawing/2014/main" id="{67E07EC2-5F73-11D5-DC07-D2B7EAE3A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98276"/>
              </p:ext>
            </p:extLst>
          </p:nvPr>
        </p:nvGraphicFramePr>
        <p:xfrm>
          <a:off x="334963" y="908050"/>
          <a:ext cx="11522075" cy="2195374"/>
        </p:xfrm>
        <a:graphic>
          <a:graphicData uri="http://schemas.openxmlformats.org/drawingml/2006/table">
            <a:tbl>
              <a:tblPr/>
              <a:tblGrid>
                <a:gridCol w="95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  <a:sym typeface="Wingdings 2" pitchFamily="18" charset="2"/>
                        </a:rPr>
                        <a:t>버전</a:t>
                      </a:r>
                    </a:p>
                  </a:txBody>
                  <a:tcPr marL="89995" marR="89995" marT="89997" marB="89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  <a:sym typeface="Wingdings 2" pitchFamily="18" charset="2"/>
                        </a:rPr>
                        <a:t>작성일</a:t>
                      </a:r>
                    </a:p>
                  </a:txBody>
                  <a:tcPr marL="89995" marR="89995" marT="89997" marB="89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  <a:sym typeface="Wingdings 2" pitchFamily="18" charset="2"/>
                        </a:rPr>
                        <a:t>작성자</a:t>
                      </a:r>
                    </a:p>
                  </a:txBody>
                  <a:tcPr marL="89995" marR="89995" marT="89997" marB="89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  <a:sym typeface="Wingdings 2" pitchFamily="18" charset="2"/>
                        </a:rPr>
                        <a:t>내용</a:t>
                      </a:r>
                    </a:p>
                  </a:txBody>
                  <a:tcPr marL="89995" marR="89995" marT="89997" marB="89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  <a:sym typeface="Wingdings 2" pitchFamily="18" charset="2"/>
                        </a:rPr>
                        <a:t>검토자</a:t>
                      </a:r>
                    </a:p>
                  </a:txBody>
                  <a:tcPr marL="89995" marR="89995" marT="89997" marB="89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 charset="0"/>
                        </a:rPr>
                        <a:t>V.0.1</a:t>
                      </a: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 charset="0"/>
                        </a:rPr>
                        <a:t>2022.09.06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이회준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문서 생성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89995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89995" marR="89995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 charset="0"/>
                        </a:rPr>
                        <a:t>V.1.0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 charset="0"/>
                        </a:rPr>
                        <a:t>2022.09.26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이회준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메인페이지 수정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임직원 현황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임직원 등록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임직원 상세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임직원 수정페이지 수정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퀵메뉴  삭제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메뉴 수정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89995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89995" marR="89995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89995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89995" marR="89995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89995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89995" marR="89995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 charset="0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41273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89995" marR="41273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89995" marR="89995" marT="71998" marB="719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CEA17C-B66E-4739-CCCE-7FC56794A438}"/>
              </a:ext>
            </a:extLst>
          </p:cNvPr>
          <p:cNvSpPr txBox="1"/>
          <p:nvPr/>
        </p:nvSpPr>
        <p:spPr>
          <a:xfrm>
            <a:off x="334963" y="3683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>
                <a:latin typeface="맑은 고딕" panose="020B0503020000020004" pitchFamily="50" charset="-127"/>
              </a:rPr>
              <a:t>문서 작성내역</a:t>
            </a:r>
          </a:p>
        </p:txBody>
      </p:sp>
    </p:spTree>
    <p:extLst>
      <p:ext uri="{BB962C8B-B14F-4D97-AF65-F5344CB8AC3E}">
        <p14:creationId xmlns:p14="http://schemas.microsoft.com/office/powerpoint/2010/main" val="32447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03151" y="1001679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51031"/>
              </p:ext>
            </p:extLst>
          </p:nvPr>
        </p:nvGraphicFramePr>
        <p:xfrm>
          <a:off x="9194799" y="279809"/>
          <a:ext cx="2908711" cy="553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성명은 고정 항목이다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기본정보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이메일주소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비밀번호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비밀번호 확인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이름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4.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휴대전화번호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숫자만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 외 다른 문자 입력시 자동 제거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네자리 입력시 더 입력되지 않음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계좌번호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숫자만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 외 다른 문자 입력시 자동 제거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사원번호는 선착순 별로 자동 생성된다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 + ######)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삭제처리시 고유 사원번호는 유지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등록자는 다음 번호 사용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 클릭 시 이미지를 업로드 할 수 있는 창이 나타남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png, jpg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형식의 이미지 파일 업로드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주소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도로명 찾기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API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팝업 표시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상세 주소란에 모든 형식의 문자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주소는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팝업을 통해 입력 되며 사용자가 직접 입력할 수 없음</a:t>
                      </a:r>
                      <a:endParaRPr lang="ko-KR" altLang="en-US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2706670" y="14968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59106" y="1419131"/>
            <a:ext cx="784830" cy="507831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성명</a:t>
            </a:r>
            <a:endParaRPr lang="en-US" altLang="ko-KR" sz="900" dirty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사원번호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증명사진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이메일</a:t>
            </a:r>
            <a:r>
              <a:rPr lang="en-US" altLang="ko-KR" sz="900" smtClean="0">
                <a:latin typeface="+mn-ea"/>
              </a:rPr>
              <a:t>(ID)</a:t>
            </a: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근무지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부서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직급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직책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주민등록번호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휴대폰 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은행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계좌번호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우편주소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주소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상세주소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FB3600-82C1-2249-3527-292BA2E1B396}"/>
              </a:ext>
            </a:extLst>
          </p:cNvPr>
          <p:cNvSpPr/>
          <p:nvPr/>
        </p:nvSpPr>
        <p:spPr>
          <a:xfrm>
            <a:off x="3861800" y="152169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김누리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1292616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0" y="116950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개인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C89780-22F0-F459-A442-4CD68525723C}"/>
              </a:ext>
            </a:extLst>
          </p:cNvPr>
          <p:cNvSpPr/>
          <p:nvPr/>
        </p:nvSpPr>
        <p:spPr>
          <a:xfrm>
            <a:off x="3864313" y="4825679"/>
            <a:ext cx="53816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010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4515923" y="4825679"/>
            <a:ext cx="53816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2345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6D48AF-04B9-D1D4-FCAD-D490E2591EE7}"/>
              </a:ext>
            </a:extLst>
          </p:cNvPr>
          <p:cNvSpPr/>
          <p:nvPr/>
        </p:nvSpPr>
        <p:spPr>
          <a:xfrm>
            <a:off x="5164799" y="4825679"/>
            <a:ext cx="53816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6789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187800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nuri.kim@nuri.co.kr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CBF845-C486-F1CE-C731-4C774D851349}"/>
              </a:ext>
            </a:extLst>
          </p:cNvPr>
          <p:cNvSpPr/>
          <p:nvPr/>
        </p:nvSpPr>
        <p:spPr>
          <a:xfrm>
            <a:off x="5132001" y="2888592"/>
            <a:ext cx="561994" cy="177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업로드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EAB46-6167-F09B-15B8-A7B49376C219}"/>
              </a:ext>
            </a:extLst>
          </p:cNvPr>
          <p:cNvSpPr/>
          <p:nvPr/>
        </p:nvSpPr>
        <p:spPr>
          <a:xfrm>
            <a:off x="3860643" y="5919889"/>
            <a:ext cx="1838058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서울특별시 </a:t>
            </a:r>
            <a:r>
              <a:rPr lang="ko-KR" altLang="en-US" sz="800">
                <a:solidFill>
                  <a:schemeClr val="tx1"/>
                </a:solidFill>
              </a:rPr>
              <a:t>종로구 청계천로 </a:t>
            </a:r>
            <a:r>
              <a:rPr lang="en-US" altLang="ko-KR" sz="800" smtClean="0">
                <a:solidFill>
                  <a:schemeClr val="tx1"/>
                </a:solidFill>
              </a:rPr>
              <a:t>67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538B99-5D21-E58B-136A-ABE2B7A1867D}"/>
              </a:ext>
            </a:extLst>
          </p:cNvPr>
          <p:cNvSpPr/>
          <p:nvPr/>
        </p:nvSpPr>
        <p:spPr>
          <a:xfrm>
            <a:off x="3867162" y="5654804"/>
            <a:ext cx="119241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04533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6EAB46-6167-F09B-15B8-A7B49376C219}"/>
              </a:ext>
            </a:extLst>
          </p:cNvPr>
          <p:cNvSpPr/>
          <p:nvPr/>
        </p:nvSpPr>
        <p:spPr>
          <a:xfrm>
            <a:off x="3860643" y="6188189"/>
            <a:ext cx="1838058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501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3CA871-F363-6DFF-50DB-84C6FBE07C5E}"/>
              </a:ext>
            </a:extLst>
          </p:cNvPr>
          <p:cNvSpPr/>
          <p:nvPr/>
        </p:nvSpPr>
        <p:spPr>
          <a:xfrm>
            <a:off x="5094529" y="5656777"/>
            <a:ext cx="616740" cy="1890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+mn-ea"/>
              </a:rPr>
              <a:t>주소찾기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C87153-4C77-2E6C-0409-5BA197D034CD}"/>
              </a:ext>
            </a:extLst>
          </p:cNvPr>
          <p:cNvSpPr/>
          <p:nvPr/>
        </p:nvSpPr>
        <p:spPr>
          <a:xfrm>
            <a:off x="3861798" y="5118541"/>
            <a:ext cx="1832197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하나                                    ▽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9" y="538775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123456789012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440510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롯데호텔 서울점                     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▽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9608" y="2071758"/>
            <a:ext cx="857816" cy="10066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60643" y="17778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E000001</a:t>
            </a:r>
            <a:endParaRPr lang="ko-KR" altLang="en-US" sz="9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738292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경영지원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7870" y="4008090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2454" y="427561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9160" y="4811973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38" name="TextBox 37"/>
          <p:cNvSpPr txBox="1"/>
          <p:nvPr/>
        </p:nvSpPr>
        <p:spPr>
          <a:xfrm>
            <a:off x="4998574" y="4803563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7870" y="4551096"/>
            <a:ext cx="824144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801231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65164" y="453083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4875267" y="4551096"/>
            <a:ext cx="824144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2345678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997" y="240914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수정</a:t>
            </a: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336240" y="17197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586431" y="27765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</a:t>
            </a:r>
            <a:endParaRPr lang="ko-KR" altLang="en-US" sz="900" b="1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30384" y="55906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4</a:t>
            </a:r>
            <a:endParaRPr lang="ko-KR" altLang="en-US" sz="900" b="1"/>
          </a:p>
        </p:txBody>
      </p:sp>
      <p:sp>
        <p:nvSpPr>
          <p:cNvPr id="42" name="TextBox 41"/>
          <p:cNvSpPr txBox="1"/>
          <p:nvPr/>
        </p:nvSpPr>
        <p:spPr>
          <a:xfrm>
            <a:off x="4928855" y="2467360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>
                <a:solidFill>
                  <a:srgbClr val="0000CC"/>
                </a:solidFill>
              </a:rPr>
              <a:t>증명사진</a:t>
            </a:r>
            <a:r>
              <a:rPr lang="en-US" altLang="ko-KR" sz="800" u="sng" smtClean="0">
                <a:solidFill>
                  <a:srgbClr val="0000CC"/>
                </a:solidFill>
              </a:rPr>
              <a:t>.jpg</a:t>
            </a:r>
            <a:endParaRPr lang="ko-KR" altLang="en-US" sz="900" u="sng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6945"/>
              </p:ext>
            </p:extLst>
          </p:nvPr>
        </p:nvGraphicFramePr>
        <p:xfrm>
          <a:off x="9203943" y="69497"/>
          <a:ext cx="2908711" cy="467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66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309081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현황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등록버튼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상태가 퇴사로 변경되면 퇴사일에 텍스트 박스와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날짜를 선택하는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나타남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datepicker: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미설정 상태로 오늘날짜 디폴트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클릭 시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datepicker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 클릭 시 급여명세서를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 할 수 있는 창이 나타남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업로드는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가능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pdf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파일만 업로드 가능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 된 파일이 있을시 링크가 활성화 되고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 된 급여명세서 파일을 다운로드 받을 수 있다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기본정보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계약 기간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계약 연봉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현재 연봉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작년 연봉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숫자만 입력 가능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숫자 외 다른 문자 입력시 자동 제거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0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입력된 정보가 사라집니다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취소하시겠습니까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?'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팝업이 발생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'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상세화면으로 이동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'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현재 화면 유지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수정되었습니다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팝업이 발생하고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정보를 수정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5198" y="1001679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59106" y="1419131"/>
            <a:ext cx="749564" cy="31393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상태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입사일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퇴사일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근로 형태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계약기간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총 근무 기간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계약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현재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작년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급여 명세서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등록 현황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FB3600-82C1-2249-3527-292BA2E1B396}"/>
              </a:ext>
            </a:extLst>
          </p:cNvPr>
          <p:cNvSpPr/>
          <p:nvPr/>
        </p:nvSpPr>
        <p:spPr>
          <a:xfrm>
            <a:off x="3861800" y="1521697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재직중                                  ▽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1292616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0" y="116950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계약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87153-4C77-2E6C-0409-5BA197D034CD}"/>
              </a:ext>
            </a:extLst>
          </p:cNvPr>
          <p:cNvSpPr/>
          <p:nvPr/>
        </p:nvSpPr>
        <p:spPr>
          <a:xfrm>
            <a:off x="3860639" y="2360916"/>
            <a:ext cx="1832197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정규직                                  ▽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0639" y="205151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2637738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997" y="240914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수정</a:t>
            </a:r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74273" y="25503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4</a:t>
            </a:r>
            <a:endParaRPr lang="ko-KR" altLang="en-US" sz="9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1816026"/>
            <a:ext cx="157888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2020.09.16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Date Picker Button">
            <a:extLst>
              <a:ext uri="{FF2B5EF4-FFF2-40B4-BE49-F238E27FC236}">
                <a16:creationId xmlns:a16="http://schemas.microsoft.com/office/drawing/2014/main" id="{94C852D8-4DE8-1347-E1C0-3E38A93824FC}"/>
              </a:ext>
            </a:extLst>
          </p:cNvPr>
          <p:cNvSpPr>
            <a:spLocks noEditPoints="1"/>
          </p:cNvSpPr>
          <p:nvPr/>
        </p:nvSpPr>
        <p:spPr bwMode="auto">
          <a:xfrm>
            <a:off x="5522304" y="1812726"/>
            <a:ext cx="180000" cy="180000"/>
          </a:xfrm>
          <a:custGeom>
            <a:avLst/>
            <a:gdLst>
              <a:gd name="T0" fmla="*/ 9494662 w 369"/>
              <a:gd name="T1" fmla="*/ 5885313 h 395"/>
              <a:gd name="T2" fmla="*/ 0 w 369"/>
              <a:gd name="T3" fmla="*/ 8560622 h 395"/>
              <a:gd name="T4" fmla="*/ 48141424 w 369"/>
              <a:gd name="T5" fmla="*/ 52834332 h 395"/>
              <a:gd name="T6" fmla="*/ 48141424 w 369"/>
              <a:gd name="T7" fmla="*/ 7490499 h 395"/>
              <a:gd name="T8" fmla="*/ 39181752 w 369"/>
              <a:gd name="T9" fmla="*/ 2006390 h 395"/>
              <a:gd name="T10" fmla="*/ 32762874 w 369"/>
              <a:gd name="T11" fmla="*/ 5885313 h 395"/>
              <a:gd name="T12" fmla="*/ 16715856 w 369"/>
              <a:gd name="T13" fmla="*/ 5885313 h 395"/>
              <a:gd name="T14" fmla="*/ 13105078 w 369"/>
              <a:gd name="T15" fmla="*/ 2273738 h 395"/>
              <a:gd name="T16" fmla="*/ 14175073 w 369"/>
              <a:gd name="T17" fmla="*/ 7490499 h 395"/>
              <a:gd name="T18" fmla="*/ 12302764 w 369"/>
              <a:gd name="T19" fmla="*/ 3076514 h 395"/>
              <a:gd name="T20" fmla="*/ 37042126 w 369"/>
              <a:gd name="T21" fmla="*/ 3076514 h 395"/>
              <a:gd name="T22" fmla="*/ 35169816 w 369"/>
              <a:gd name="T23" fmla="*/ 7490499 h 395"/>
              <a:gd name="T24" fmla="*/ 36373653 w 369"/>
              <a:gd name="T25" fmla="*/ 2273738 h 395"/>
              <a:gd name="T26" fmla="*/ 46937942 w 369"/>
              <a:gd name="T27" fmla="*/ 50426738 h 395"/>
              <a:gd name="T28" fmla="*/ 17250489 w 369"/>
              <a:gd name="T29" fmla="*/ 19528471 h 395"/>
              <a:gd name="T30" fmla="*/ 17250489 w 369"/>
              <a:gd name="T31" fmla="*/ 26617768 h 395"/>
              <a:gd name="T32" fmla="*/ 23134734 w 369"/>
              <a:gd name="T33" fmla="*/ 20732451 h 395"/>
              <a:gd name="T34" fmla="*/ 27413992 w 369"/>
              <a:gd name="T35" fmla="*/ 19528471 h 395"/>
              <a:gd name="T36" fmla="*/ 27413992 w 369"/>
              <a:gd name="T37" fmla="*/ 26617768 h 395"/>
              <a:gd name="T38" fmla="*/ 33431347 w 369"/>
              <a:gd name="T39" fmla="*/ 20732451 h 395"/>
              <a:gd name="T40" fmla="*/ 37710599 w 369"/>
              <a:gd name="T41" fmla="*/ 19528471 h 395"/>
              <a:gd name="T42" fmla="*/ 37710599 w 369"/>
              <a:gd name="T43" fmla="*/ 26617768 h 395"/>
              <a:gd name="T44" fmla="*/ 43594845 w 369"/>
              <a:gd name="T45" fmla="*/ 20732451 h 395"/>
              <a:gd name="T46" fmla="*/ 18320484 w 369"/>
              <a:gd name="T47" fmla="*/ 21936431 h 395"/>
              <a:gd name="T48" fmla="*/ 18320484 w 369"/>
              <a:gd name="T49" fmla="*/ 24344031 h 395"/>
              <a:gd name="T50" fmla="*/ 31024405 w 369"/>
              <a:gd name="T51" fmla="*/ 21936431 h 395"/>
              <a:gd name="T52" fmla="*/ 28617463 w 369"/>
              <a:gd name="T53" fmla="*/ 21936431 h 395"/>
              <a:gd name="T54" fmla="*/ 41321378 w 369"/>
              <a:gd name="T55" fmla="*/ 24344031 h 395"/>
              <a:gd name="T56" fmla="*/ 6953879 w 369"/>
              <a:gd name="T57" fmla="*/ 29426567 h 395"/>
              <a:gd name="T58" fmla="*/ 6953879 w 369"/>
              <a:gd name="T59" fmla="*/ 36515858 h 395"/>
              <a:gd name="T60" fmla="*/ 12971602 w 369"/>
              <a:gd name="T61" fmla="*/ 30496690 h 395"/>
              <a:gd name="T62" fmla="*/ 17250489 w 369"/>
              <a:gd name="T63" fmla="*/ 29426567 h 395"/>
              <a:gd name="T64" fmla="*/ 17250489 w 369"/>
              <a:gd name="T65" fmla="*/ 36515858 h 395"/>
              <a:gd name="T66" fmla="*/ 23134734 w 369"/>
              <a:gd name="T67" fmla="*/ 30496690 h 395"/>
              <a:gd name="T68" fmla="*/ 27413992 w 369"/>
              <a:gd name="T69" fmla="*/ 29426567 h 395"/>
              <a:gd name="T70" fmla="*/ 27413992 w 369"/>
              <a:gd name="T71" fmla="*/ 36515858 h 395"/>
              <a:gd name="T72" fmla="*/ 33431347 w 369"/>
              <a:gd name="T73" fmla="*/ 30496690 h 395"/>
              <a:gd name="T74" fmla="*/ 37710599 w 369"/>
              <a:gd name="T75" fmla="*/ 29426567 h 395"/>
              <a:gd name="T76" fmla="*/ 37710599 w 369"/>
              <a:gd name="T77" fmla="*/ 36515858 h 395"/>
              <a:gd name="T78" fmla="*/ 43594845 w 369"/>
              <a:gd name="T79" fmla="*/ 30496690 h 395"/>
              <a:gd name="T80" fmla="*/ 8157350 w 369"/>
              <a:gd name="T81" fmla="*/ 31700670 h 395"/>
              <a:gd name="T82" fmla="*/ 8157350 w 369"/>
              <a:gd name="T83" fmla="*/ 34108264 h 395"/>
              <a:gd name="T84" fmla="*/ 20861267 w 369"/>
              <a:gd name="T85" fmla="*/ 31700670 h 395"/>
              <a:gd name="T86" fmla="*/ 18320484 w 369"/>
              <a:gd name="T87" fmla="*/ 31700670 h 395"/>
              <a:gd name="T88" fmla="*/ 31024405 w 369"/>
              <a:gd name="T89" fmla="*/ 34108264 h 395"/>
              <a:gd name="T90" fmla="*/ 38780595 w 369"/>
              <a:gd name="T91" fmla="*/ 31700670 h 395"/>
              <a:gd name="T92" fmla="*/ 38780595 w 369"/>
              <a:gd name="T93" fmla="*/ 34108264 h 395"/>
              <a:gd name="T94" fmla="*/ 6151565 w 369"/>
              <a:gd name="T95" fmla="*/ 39592370 h 395"/>
              <a:gd name="T96" fmla="*/ 6953879 w 369"/>
              <a:gd name="T97" fmla="*/ 46413947 h 395"/>
              <a:gd name="T98" fmla="*/ 12971602 w 369"/>
              <a:gd name="T99" fmla="*/ 40394780 h 395"/>
              <a:gd name="T100" fmla="*/ 17250489 w 369"/>
              <a:gd name="T101" fmla="*/ 39191165 h 395"/>
              <a:gd name="T102" fmla="*/ 17250489 w 369"/>
              <a:gd name="T103" fmla="*/ 46413947 h 395"/>
              <a:gd name="T104" fmla="*/ 23134734 w 369"/>
              <a:gd name="T105" fmla="*/ 40394780 h 395"/>
              <a:gd name="T106" fmla="*/ 27413992 w 369"/>
              <a:gd name="T107" fmla="*/ 39191165 h 395"/>
              <a:gd name="T108" fmla="*/ 27413992 w 369"/>
              <a:gd name="T109" fmla="*/ 46413947 h 395"/>
              <a:gd name="T110" fmla="*/ 33431347 w 369"/>
              <a:gd name="T111" fmla="*/ 40394780 h 395"/>
              <a:gd name="T112" fmla="*/ 8157350 w 369"/>
              <a:gd name="T113" fmla="*/ 41598759 h 395"/>
              <a:gd name="T114" fmla="*/ 8157350 w 369"/>
              <a:gd name="T115" fmla="*/ 44006353 h 395"/>
              <a:gd name="T116" fmla="*/ 20861267 w 369"/>
              <a:gd name="T117" fmla="*/ 41598759 h 395"/>
              <a:gd name="T118" fmla="*/ 18320484 w 369"/>
              <a:gd name="T119" fmla="*/ 41598759 h 395"/>
              <a:gd name="T120" fmla="*/ 31024405 w 369"/>
              <a:gd name="T121" fmla="*/ 44006353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69"/>
              <a:gd name="T184" fmla="*/ 0 h 395"/>
              <a:gd name="T185" fmla="*/ 369 w 369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69" h="395">
                <a:moveTo>
                  <a:pt x="98" y="0"/>
                </a:moveTo>
                <a:cubicBezTo>
                  <a:pt x="88" y="0"/>
                  <a:pt x="81" y="7"/>
                  <a:pt x="77" y="15"/>
                </a:cubicBezTo>
                <a:cubicBezTo>
                  <a:pt x="73" y="23"/>
                  <a:pt x="71" y="33"/>
                  <a:pt x="71" y="44"/>
                </a:cubicBezTo>
                <a:cubicBezTo>
                  <a:pt x="71" y="48"/>
                  <a:pt x="71" y="52"/>
                  <a:pt x="72" y="56"/>
                </a:cubicBezTo>
                <a:lnTo>
                  <a:pt x="9" y="56"/>
                </a:lnTo>
                <a:cubicBezTo>
                  <a:pt x="4" y="56"/>
                  <a:pt x="1" y="60"/>
                  <a:pt x="0" y="64"/>
                </a:cubicBezTo>
                <a:lnTo>
                  <a:pt x="0" y="386"/>
                </a:lnTo>
                <a:cubicBezTo>
                  <a:pt x="1" y="391"/>
                  <a:pt x="5" y="395"/>
                  <a:pt x="9" y="395"/>
                </a:cubicBezTo>
                <a:lnTo>
                  <a:pt x="360" y="395"/>
                </a:lnTo>
                <a:cubicBezTo>
                  <a:pt x="365" y="394"/>
                  <a:pt x="369" y="391"/>
                  <a:pt x="369" y="386"/>
                </a:cubicBezTo>
                <a:lnTo>
                  <a:pt x="369" y="64"/>
                </a:lnTo>
                <a:cubicBezTo>
                  <a:pt x="369" y="59"/>
                  <a:pt x="365" y="56"/>
                  <a:pt x="360" y="56"/>
                </a:cubicBezTo>
                <a:lnTo>
                  <a:pt x="298" y="56"/>
                </a:lnTo>
                <a:cubicBezTo>
                  <a:pt x="299" y="52"/>
                  <a:pt x="299" y="48"/>
                  <a:pt x="299" y="44"/>
                </a:cubicBezTo>
                <a:cubicBezTo>
                  <a:pt x="299" y="33"/>
                  <a:pt x="297" y="23"/>
                  <a:pt x="293" y="15"/>
                </a:cubicBezTo>
                <a:cubicBezTo>
                  <a:pt x="289" y="7"/>
                  <a:pt x="282" y="0"/>
                  <a:pt x="272" y="0"/>
                </a:cubicBezTo>
                <a:cubicBezTo>
                  <a:pt x="262" y="0"/>
                  <a:pt x="256" y="7"/>
                  <a:pt x="251" y="15"/>
                </a:cubicBezTo>
                <a:cubicBezTo>
                  <a:pt x="247" y="23"/>
                  <a:pt x="245" y="33"/>
                  <a:pt x="245" y="44"/>
                </a:cubicBezTo>
                <a:cubicBezTo>
                  <a:pt x="245" y="48"/>
                  <a:pt x="245" y="52"/>
                  <a:pt x="246" y="56"/>
                </a:cubicBezTo>
                <a:lnTo>
                  <a:pt x="124" y="56"/>
                </a:lnTo>
                <a:cubicBezTo>
                  <a:pt x="124" y="52"/>
                  <a:pt x="125" y="48"/>
                  <a:pt x="125" y="44"/>
                </a:cubicBezTo>
                <a:cubicBezTo>
                  <a:pt x="125" y="33"/>
                  <a:pt x="122" y="23"/>
                  <a:pt x="118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98" y="17"/>
                </a:moveTo>
                <a:cubicBezTo>
                  <a:pt x="98" y="17"/>
                  <a:pt x="101" y="18"/>
                  <a:pt x="103" y="23"/>
                </a:cubicBezTo>
                <a:cubicBezTo>
                  <a:pt x="106" y="28"/>
                  <a:pt x="108" y="35"/>
                  <a:pt x="108" y="44"/>
                </a:cubicBezTo>
                <a:cubicBezTo>
                  <a:pt x="108" y="48"/>
                  <a:pt x="107" y="52"/>
                  <a:pt x="106" y="56"/>
                </a:cubicBezTo>
                <a:lnTo>
                  <a:pt x="89" y="56"/>
                </a:lnTo>
                <a:cubicBezTo>
                  <a:pt x="88" y="52"/>
                  <a:pt x="88" y="48"/>
                  <a:pt x="88" y="44"/>
                </a:cubicBezTo>
                <a:cubicBezTo>
                  <a:pt x="88" y="35"/>
                  <a:pt x="90" y="28"/>
                  <a:pt x="92" y="23"/>
                </a:cubicBezTo>
                <a:cubicBezTo>
                  <a:pt x="95" y="18"/>
                  <a:pt x="97" y="17"/>
                  <a:pt x="98" y="17"/>
                </a:cubicBezTo>
                <a:close/>
                <a:moveTo>
                  <a:pt x="272" y="17"/>
                </a:moveTo>
                <a:cubicBezTo>
                  <a:pt x="273" y="17"/>
                  <a:pt x="275" y="18"/>
                  <a:pt x="277" y="23"/>
                </a:cubicBezTo>
                <a:cubicBezTo>
                  <a:pt x="280" y="28"/>
                  <a:pt x="282" y="35"/>
                  <a:pt x="282" y="44"/>
                </a:cubicBezTo>
                <a:cubicBezTo>
                  <a:pt x="282" y="48"/>
                  <a:pt x="281" y="52"/>
                  <a:pt x="281" y="56"/>
                </a:cubicBezTo>
                <a:lnTo>
                  <a:pt x="263" y="56"/>
                </a:lnTo>
                <a:cubicBezTo>
                  <a:pt x="263" y="52"/>
                  <a:pt x="262" y="48"/>
                  <a:pt x="262" y="44"/>
                </a:cubicBezTo>
                <a:cubicBezTo>
                  <a:pt x="262" y="35"/>
                  <a:pt x="264" y="28"/>
                  <a:pt x="267" y="23"/>
                </a:cubicBezTo>
                <a:cubicBezTo>
                  <a:pt x="269" y="18"/>
                  <a:pt x="272" y="17"/>
                  <a:pt x="272" y="17"/>
                </a:cubicBezTo>
                <a:close/>
                <a:moveTo>
                  <a:pt x="18" y="118"/>
                </a:moveTo>
                <a:lnTo>
                  <a:pt x="351" y="118"/>
                </a:lnTo>
                <a:lnTo>
                  <a:pt x="351" y="377"/>
                </a:lnTo>
                <a:lnTo>
                  <a:pt x="18" y="377"/>
                </a:lnTo>
                <a:lnTo>
                  <a:pt x="18" y="118"/>
                </a:lnTo>
                <a:close/>
                <a:moveTo>
                  <a:pt x="129" y="146"/>
                </a:moveTo>
                <a:cubicBezTo>
                  <a:pt x="123" y="146"/>
                  <a:pt x="120" y="150"/>
                  <a:pt x="120" y="155"/>
                </a:cubicBezTo>
                <a:lnTo>
                  <a:pt x="120" y="191"/>
                </a:lnTo>
                <a:cubicBezTo>
                  <a:pt x="120" y="196"/>
                  <a:pt x="124" y="199"/>
                  <a:pt x="129" y="199"/>
                </a:cubicBezTo>
                <a:lnTo>
                  <a:pt x="164" y="199"/>
                </a:lnTo>
                <a:cubicBezTo>
                  <a:pt x="170" y="199"/>
                  <a:pt x="173" y="195"/>
                  <a:pt x="173" y="191"/>
                </a:cubicBezTo>
                <a:lnTo>
                  <a:pt x="173" y="155"/>
                </a:lnTo>
                <a:cubicBezTo>
                  <a:pt x="173" y="150"/>
                  <a:pt x="169" y="146"/>
                  <a:pt x="164" y="146"/>
                </a:cubicBezTo>
                <a:lnTo>
                  <a:pt x="129" y="146"/>
                </a:lnTo>
                <a:close/>
                <a:moveTo>
                  <a:pt x="205" y="146"/>
                </a:moveTo>
                <a:cubicBezTo>
                  <a:pt x="200" y="146"/>
                  <a:pt x="196" y="150"/>
                  <a:pt x="196" y="155"/>
                </a:cubicBezTo>
                <a:lnTo>
                  <a:pt x="196" y="191"/>
                </a:lnTo>
                <a:cubicBezTo>
                  <a:pt x="197" y="196"/>
                  <a:pt x="200" y="199"/>
                  <a:pt x="205" y="199"/>
                </a:cubicBezTo>
                <a:lnTo>
                  <a:pt x="241" y="199"/>
                </a:lnTo>
                <a:cubicBezTo>
                  <a:pt x="246" y="199"/>
                  <a:pt x="250" y="195"/>
                  <a:pt x="250" y="191"/>
                </a:cubicBezTo>
                <a:lnTo>
                  <a:pt x="250" y="155"/>
                </a:lnTo>
                <a:cubicBezTo>
                  <a:pt x="249" y="150"/>
                  <a:pt x="246" y="146"/>
                  <a:pt x="241" y="146"/>
                </a:cubicBezTo>
                <a:lnTo>
                  <a:pt x="205" y="146"/>
                </a:lnTo>
                <a:close/>
                <a:moveTo>
                  <a:pt x="282" y="146"/>
                </a:moveTo>
                <a:cubicBezTo>
                  <a:pt x="276" y="146"/>
                  <a:pt x="273" y="150"/>
                  <a:pt x="273" y="155"/>
                </a:cubicBezTo>
                <a:lnTo>
                  <a:pt x="273" y="191"/>
                </a:lnTo>
                <a:cubicBezTo>
                  <a:pt x="273" y="196"/>
                  <a:pt x="277" y="199"/>
                  <a:pt x="282" y="199"/>
                </a:cubicBezTo>
                <a:lnTo>
                  <a:pt x="317" y="199"/>
                </a:lnTo>
                <a:cubicBezTo>
                  <a:pt x="323" y="199"/>
                  <a:pt x="326" y="195"/>
                  <a:pt x="326" y="191"/>
                </a:cubicBezTo>
                <a:lnTo>
                  <a:pt x="326" y="155"/>
                </a:lnTo>
                <a:cubicBezTo>
                  <a:pt x="326" y="150"/>
                  <a:pt x="322" y="146"/>
                  <a:pt x="317" y="146"/>
                </a:cubicBezTo>
                <a:lnTo>
                  <a:pt x="282" y="146"/>
                </a:lnTo>
                <a:close/>
                <a:moveTo>
                  <a:pt x="137" y="164"/>
                </a:moveTo>
                <a:lnTo>
                  <a:pt x="156" y="164"/>
                </a:lnTo>
                <a:lnTo>
                  <a:pt x="156" y="182"/>
                </a:lnTo>
                <a:lnTo>
                  <a:pt x="137" y="182"/>
                </a:lnTo>
                <a:lnTo>
                  <a:pt x="137" y="164"/>
                </a:lnTo>
                <a:close/>
                <a:moveTo>
                  <a:pt x="214" y="164"/>
                </a:moveTo>
                <a:lnTo>
                  <a:pt x="232" y="164"/>
                </a:lnTo>
                <a:lnTo>
                  <a:pt x="232" y="182"/>
                </a:lnTo>
                <a:lnTo>
                  <a:pt x="214" y="182"/>
                </a:lnTo>
                <a:lnTo>
                  <a:pt x="214" y="164"/>
                </a:lnTo>
                <a:close/>
                <a:moveTo>
                  <a:pt x="290" y="164"/>
                </a:moveTo>
                <a:lnTo>
                  <a:pt x="309" y="164"/>
                </a:lnTo>
                <a:lnTo>
                  <a:pt x="309" y="182"/>
                </a:lnTo>
                <a:lnTo>
                  <a:pt x="290" y="182"/>
                </a:lnTo>
                <a:lnTo>
                  <a:pt x="290" y="164"/>
                </a:lnTo>
                <a:close/>
                <a:moveTo>
                  <a:pt x="52" y="220"/>
                </a:moveTo>
                <a:cubicBezTo>
                  <a:pt x="47" y="220"/>
                  <a:pt x="43" y="224"/>
                  <a:pt x="43" y="228"/>
                </a:cubicBezTo>
                <a:lnTo>
                  <a:pt x="43" y="264"/>
                </a:lnTo>
                <a:cubicBezTo>
                  <a:pt x="50" y="274"/>
                  <a:pt x="42" y="272"/>
                  <a:pt x="52" y="273"/>
                </a:cubicBezTo>
                <a:lnTo>
                  <a:pt x="88" y="273"/>
                </a:lnTo>
                <a:cubicBezTo>
                  <a:pt x="93" y="273"/>
                  <a:pt x="97" y="269"/>
                  <a:pt x="97" y="264"/>
                </a:cubicBezTo>
                <a:lnTo>
                  <a:pt x="97" y="228"/>
                </a:lnTo>
                <a:cubicBezTo>
                  <a:pt x="96" y="223"/>
                  <a:pt x="93" y="220"/>
                  <a:pt x="88" y="220"/>
                </a:cubicBezTo>
                <a:lnTo>
                  <a:pt x="52" y="220"/>
                </a:lnTo>
                <a:close/>
                <a:moveTo>
                  <a:pt x="129" y="220"/>
                </a:moveTo>
                <a:cubicBezTo>
                  <a:pt x="123" y="220"/>
                  <a:pt x="120" y="224"/>
                  <a:pt x="120" y="228"/>
                </a:cubicBezTo>
                <a:lnTo>
                  <a:pt x="120" y="264"/>
                </a:lnTo>
                <a:cubicBezTo>
                  <a:pt x="120" y="269"/>
                  <a:pt x="124" y="273"/>
                  <a:pt x="129" y="273"/>
                </a:cubicBezTo>
                <a:lnTo>
                  <a:pt x="164" y="273"/>
                </a:lnTo>
                <a:cubicBezTo>
                  <a:pt x="170" y="273"/>
                  <a:pt x="173" y="269"/>
                  <a:pt x="173" y="264"/>
                </a:cubicBezTo>
                <a:lnTo>
                  <a:pt x="173" y="228"/>
                </a:lnTo>
                <a:cubicBezTo>
                  <a:pt x="173" y="223"/>
                  <a:pt x="169" y="220"/>
                  <a:pt x="164" y="220"/>
                </a:cubicBezTo>
                <a:lnTo>
                  <a:pt x="129" y="220"/>
                </a:lnTo>
                <a:close/>
                <a:moveTo>
                  <a:pt x="205" y="220"/>
                </a:moveTo>
                <a:cubicBezTo>
                  <a:pt x="200" y="220"/>
                  <a:pt x="196" y="224"/>
                  <a:pt x="196" y="228"/>
                </a:cubicBezTo>
                <a:lnTo>
                  <a:pt x="196" y="264"/>
                </a:lnTo>
                <a:cubicBezTo>
                  <a:pt x="197" y="269"/>
                  <a:pt x="200" y="273"/>
                  <a:pt x="205" y="273"/>
                </a:cubicBezTo>
                <a:lnTo>
                  <a:pt x="241" y="273"/>
                </a:lnTo>
                <a:cubicBezTo>
                  <a:pt x="246" y="273"/>
                  <a:pt x="250" y="269"/>
                  <a:pt x="250" y="264"/>
                </a:cubicBezTo>
                <a:lnTo>
                  <a:pt x="250" y="228"/>
                </a:lnTo>
                <a:cubicBezTo>
                  <a:pt x="249" y="223"/>
                  <a:pt x="246" y="220"/>
                  <a:pt x="241" y="220"/>
                </a:cubicBezTo>
                <a:lnTo>
                  <a:pt x="205" y="220"/>
                </a:lnTo>
                <a:close/>
                <a:moveTo>
                  <a:pt x="282" y="220"/>
                </a:moveTo>
                <a:cubicBezTo>
                  <a:pt x="276" y="220"/>
                  <a:pt x="273" y="224"/>
                  <a:pt x="273" y="228"/>
                </a:cubicBezTo>
                <a:lnTo>
                  <a:pt x="273" y="264"/>
                </a:lnTo>
                <a:cubicBezTo>
                  <a:pt x="273" y="269"/>
                  <a:pt x="277" y="273"/>
                  <a:pt x="282" y="273"/>
                </a:cubicBezTo>
                <a:lnTo>
                  <a:pt x="317" y="273"/>
                </a:lnTo>
                <a:cubicBezTo>
                  <a:pt x="323" y="273"/>
                  <a:pt x="326" y="269"/>
                  <a:pt x="326" y="264"/>
                </a:cubicBezTo>
                <a:lnTo>
                  <a:pt x="326" y="228"/>
                </a:lnTo>
                <a:cubicBezTo>
                  <a:pt x="326" y="223"/>
                  <a:pt x="322" y="220"/>
                  <a:pt x="317" y="220"/>
                </a:cubicBezTo>
                <a:lnTo>
                  <a:pt x="282" y="220"/>
                </a:lnTo>
                <a:close/>
                <a:moveTo>
                  <a:pt x="61" y="237"/>
                </a:moveTo>
                <a:lnTo>
                  <a:pt x="79" y="237"/>
                </a:lnTo>
                <a:lnTo>
                  <a:pt x="79" y="255"/>
                </a:lnTo>
                <a:lnTo>
                  <a:pt x="61" y="255"/>
                </a:lnTo>
                <a:lnTo>
                  <a:pt x="61" y="237"/>
                </a:lnTo>
                <a:close/>
                <a:moveTo>
                  <a:pt x="137" y="237"/>
                </a:moveTo>
                <a:lnTo>
                  <a:pt x="156" y="237"/>
                </a:lnTo>
                <a:lnTo>
                  <a:pt x="156" y="255"/>
                </a:lnTo>
                <a:lnTo>
                  <a:pt x="137" y="255"/>
                </a:lnTo>
                <a:lnTo>
                  <a:pt x="137" y="237"/>
                </a:lnTo>
                <a:close/>
                <a:moveTo>
                  <a:pt x="214" y="237"/>
                </a:moveTo>
                <a:lnTo>
                  <a:pt x="232" y="237"/>
                </a:lnTo>
                <a:lnTo>
                  <a:pt x="232" y="255"/>
                </a:lnTo>
                <a:lnTo>
                  <a:pt x="214" y="255"/>
                </a:lnTo>
                <a:lnTo>
                  <a:pt x="214" y="237"/>
                </a:lnTo>
                <a:close/>
                <a:moveTo>
                  <a:pt x="290" y="237"/>
                </a:moveTo>
                <a:lnTo>
                  <a:pt x="309" y="237"/>
                </a:lnTo>
                <a:lnTo>
                  <a:pt x="309" y="255"/>
                </a:lnTo>
                <a:lnTo>
                  <a:pt x="290" y="255"/>
                </a:lnTo>
                <a:lnTo>
                  <a:pt x="290" y="237"/>
                </a:lnTo>
                <a:close/>
                <a:moveTo>
                  <a:pt x="52" y="293"/>
                </a:moveTo>
                <a:cubicBezTo>
                  <a:pt x="50" y="293"/>
                  <a:pt x="47" y="294"/>
                  <a:pt x="46" y="296"/>
                </a:cubicBezTo>
                <a:cubicBezTo>
                  <a:pt x="44" y="297"/>
                  <a:pt x="43" y="300"/>
                  <a:pt x="43" y="302"/>
                </a:cubicBezTo>
                <a:lnTo>
                  <a:pt x="43" y="338"/>
                </a:lnTo>
                <a:cubicBezTo>
                  <a:pt x="44" y="343"/>
                  <a:pt x="47" y="347"/>
                  <a:pt x="52" y="347"/>
                </a:cubicBezTo>
                <a:lnTo>
                  <a:pt x="88" y="347"/>
                </a:lnTo>
                <a:cubicBezTo>
                  <a:pt x="93" y="346"/>
                  <a:pt x="97" y="343"/>
                  <a:pt x="97" y="338"/>
                </a:cubicBezTo>
                <a:lnTo>
                  <a:pt x="97" y="302"/>
                </a:lnTo>
                <a:cubicBezTo>
                  <a:pt x="96" y="297"/>
                  <a:pt x="93" y="293"/>
                  <a:pt x="88" y="293"/>
                </a:cubicBezTo>
                <a:lnTo>
                  <a:pt x="52" y="293"/>
                </a:lnTo>
                <a:close/>
                <a:moveTo>
                  <a:pt x="129" y="293"/>
                </a:moveTo>
                <a:cubicBezTo>
                  <a:pt x="123" y="294"/>
                  <a:pt x="120" y="297"/>
                  <a:pt x="120" y="302"/>
                </a:cubicBezTo>
                <a:lnTo>
                  <a:pt x="120" y="338"/>
                </a:lnTo>
                <a:cubicBezTo>
                  <a:pt x="120" y="343"/>
                  <a:pt x="124" y="347"/>
                  <a:pt x="129" y="347"/>
                </a:cubicBezTo>
                <a:lnTo>
                  <a:pt x="164" y="347"/>
                </a:lnTo>
                <a:cubicBezTo>
                  <a:pt x="170" y="346"/>
                  <a:pt x="173" y="343"/>
                  <a:pt x="173" y="338"/>
                </a:cubicBezTo>
                <a:lnTo>
                  <a:pt x="173" y="302"/>
                </a:lnTo>
                <a:cubicBezTo>
                  <a:pt x="173" y="297"/>
                  <a:pt x="169" y="293"/>
                  <a:pt x="164" y="293"/>
                </a:cubicBezTo>
                <a:lnTo>
                  <a:pt x="129" y="293"/>
                </a:lnTo>
                <a:close/>
                <a:moveTo>
                  <a:pt x="205" y="293"/>
                </a:moveTo>
                <a:cubicBezTo>
                  <a:pt x="200" y="294"/>
                  <a:pt x="196" y="297"/>
                  <a:pt x="196" y="302"/>
                </a:cubicBezTo>
                <a:lnTo>
                  <a:pt x="196" y="338"/>
                </a:lnTo>
                <a:cubicBezTo>
                  <a:pt x="197" y="343"/>
                  <a:pt x="200" y="347"/>
                  <a:pt x="205" y="347"/>
                </a:cubicBezTo>
                <a:lnTo>
                  <a:pt x="241" y="347"/>
                </a:lnTo>
                <a:cubicBezTo>
                  <a:pt x="246" y="346"/>
                  <a:pt x="250" y="343"/>
                  <a:pt x="250" y="338"/>
                </a:cubicBezTo>
                <a:lnTo>
                  <a:pt x="250" y="302"/>
                </a:lnTo>
                <a:cubicBezTo>
                  <a:pt x="249" y="297"/>
                  <a:pt x="246" y="293"/>
                  <a:pt x="241" y="293"/>
                </a:cubicBezTo>
                <a:lnTo>
                  <a:pt x="205" y="293"/>
                </a:lnTo>
                <a:close/>
                <a:moveTo>
                  <a:pt x="61" y="311"/>
                </a:moveTo>
                <a:lnTo>
                  <a:pt x="79" y="311"/>
                </a:lnTo>
                <a:lnTo>
                  <a:pt x="79" y="329"/>
                </a:lnTo>
                <a:lnTo>
                  <a:pt x="61" y="329"/>
                </a:lnTo>
                <a:lnTo>
                  <a:pt x="61" y="311"/>
                </a:lnTo>
                <a:close/>
                <a:moveTo>
                  <a:pt x="137" y="311"/>
                </a:moveTo>
                <a:lnTo>
                  <a:pt x="156" y="311"/>
                </a:lnTo>
                <a:lnTo>
                  <a:pt x="156" y="329"/>
                </a:lnTo>
                <a:lnTo>
                  <a:pt x="137" y="329"/>
                </a:lnTo>
                <a:lnTo>
                  <a:pt x="137" y="311"/>
                </a:lnTo>
                <a:close/>
                <a:moveTo>
                  <a:pt x="214" y="311"/>
                </a:moveTo>
                <a:lnTo>
                  <a:pt x="232" y="311"/>
                </a:lnTo>
                <a:lnTo>
                  <a:pt x="232" y="329"/>
                </a:lnTo>
                <a:lnTo>
                  <a:pt x="214" y="329"/>
                </a:lnTo>
                <a:lnTo>
                  <a:pt x="214" y="31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0087" y="26222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년</a:t>
            </a:r>
            <a:endParaRPr lang="ko-KR" altLang="en-US" sz="9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184964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5000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78367" y="31694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462434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8000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8367" y="3446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741273"/>
            <a:ext cx="1536590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6000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78367" y="37257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64" name="TextBox 63"/>
          <p:cNvSpPr txBox="1"/>
          <p:nvPr/>
        </p:nvSpPr>
        <p:spPr>
          <a:xfrm>
            <a:off x="3867162" y="3967795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급여명세서 업로드</a:t>
            </a:r>
            <a:r>
              <a:rPr lang="en-US" altLang="ko-KR" sz="800" smtClean="0"/>
              <a:t>(pdf)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3869608" y="42556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수정중</a:t>
            </a:r>
            <a:endParaRPr lang="ko-KR" altLang="en-US" sz="90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4735699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1" y="4612588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연차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60754" y="4850972"/>
            <a:ext cx="824906" cy="120032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지급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이용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남은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이용 유급휴가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60456" y="520440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5</a:t>
            </a:r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3860456" y="5496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16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3860456" y="578232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900"/>
          </a:p>
        </p:txBody>
      </p:sp>
      <p:sp>
        <p:nvSpPr>
          <p:cNvPr id="74" name="직사각형 73"/>
          <p:cNvSpPr/>
          <p:nvPr/>
        </p:nvSpPr>
        <p:spPr>
          <a:xfrm>
            <a:off x="3704558" y="6217725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 소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95452" y="6217725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 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74273" y="14443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322022" y="61662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5</a:t>
            </a:r>
            <a:endParaRPr lang="ko-KR" altLang="en-US" sz="900" b="1"/>
          </a:p>
        </p:txBody>
      </p:sp>
      <p:sp>
        <p:nvSpPr>
          <p:cNvPr id="79" name="TextBox 78"/>
          <p:cNvSpPr txBox="1"/>
          <p:nvPr/>
        </p:nvSpPr>
        <p:spPr>
          <a:xfrm>
            <a:off x="3860456" y="493474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20</a:t>
            </a:r>
            <a:endParaRPr lang="ko-KR" altLang="en-US" sz="9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297026" y="61624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6</a:t>
            </a:r>
            <a:endParaRPr lang="ko-KR" altLang="en-US" sz="900" b="1"/>
          </a:p>
        </p:txBody>
      </p:sp>
      <p:sp>
        <p:nvSpPr>
          <p:cNvPr id="81" name="직사각형 80"/>
          <p:cNvSpPr/>
          <p:nvPr/>
        </p:nvSpPr>
        <p:spPr>
          <a:xfrm>
            <a:off x="9194799" y="4877292"/>
            <a:ext cx="2796540" cy="139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n-ea"/>
              </a:rPr>
              <a:t>현재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입력된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정보가 사라집니다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취소하시겠습니까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826194" y="5920432"/>
            <a:ext cx="82296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아니오</a:t>
            </a:r>
            <a:endParaRPr lang="ko-KR" altLang="en-US" sz="1200"/>
          </a:p>
        </p:txBody>
      </p:sp>
      <p:sp>
        <p:nvSpPr>
          <p:cNvPr id="83" name="직사각형 82"/>
          <p:cNvSpPr/>
          <p:nvPr/>
        </p:nvSpPr>
        <p:spPr>
          <a:xfrm>
            <a:off x="10802619" y="5920432"/>
            <a:ext cx="82296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예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3867162" y="2876745"/>
            <a:ext cx="1906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24                                  </a:t>
            </a:r>
            <a:r>
              <a:rPr lang="ko-KR" altLang="en-US" sz="900" smtClean="0"/>
              <a:t>개월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CBF845-C486-F1CE-C731-4C774D851349}"/>
              </a:ext>
            </a:extLst>
          </p:cNvPr>
          <p:cNvSpPr/>
          <p:nvPr/>
        </p:nvSpPr>
        <p:spPr>
          <a:xfrm>
            <a:off x="5140310" y="3981797"/>
            <a:ext cx="561994" cy="177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업로드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32441" y="1169505"/>
            <a:ext cx="2796406" cy="110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6234611" y="1232260"/>
            <a:ext cx="438582" cy="92333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상태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입사일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퇴사일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B3600-82C1-2249-3527-292BA2E1B396}"/>
              </a:ext>
            </a:extLst>
          </p:cNvPr>
          <p:cNvSpPr/>
          <p:nvPr/>
        </p:nvSpPr>
        <p:spPr>
          <a:xfrm>
            <a:off x="6911788" y="1355892"/>
            <a:ext cx="1840506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재직중                                  ▽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6911786" y="1650221"/>
            <a:ext cx="157888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2020.09.16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Date Picker Button">
            <a:extLst>
              <a:ext uri="{FF2B5EF4-FFF2-40B4-BE49-F238E27FC236}">
                <a16:creationId xmlns:a16="http://schemas.microsoft.com/office/drawing/2014/main" id="{94C852D8-4DE8-1347-E1C0-3E38A93824FC}"/>
              </a:ext>
            </a:extLst>
          </p:cNvPr>
          <p:cNvSpPr>
            <a:spLocks noEditPoints="1"/>
          </p:cNvSpPr>
          <p:nvPr/>
        </p:nvSpPr>
        <p:spPr bwMode="auto">
          <a:xfrm>
            <a:off x="8572292" y="1646921"/>
            <a:ext cx="180000" cy="180000"/>
          </a:xfrm>
          <a:custGeom>
            <a:avLst/>
            <a:gdLst>
              <a:gd name="T0" fmla="*/ 9494662 w 369"/>
              <a:gd name="T1" fmla="*/ 5885313 h 395"/>
              <a:gd name="T2" fmla="*/ 0 w 369"/>
              <a:gd name="T3" fmla="*/ 8560622 h 395"/>
              <a:gd name="T4" fmla="*/ 48141424 w 369"/>
              <a:gd name="T5" fmla="*/ 52834332 h 395"/>
              <a:gd name="T6" fmla="*/ 48141424 w 369"/>
              <a:gd name="T7" fmla="*/ 7490499 h 395"/>
              <a:gd name="T8" fmla="*/ 39181752 w 369"/>
              <a:gd name="T9" fmla="*/ 2006390 h 395"/>
              <a:gd name="T10" fmla="*/ 32762874 w 369"/>
              <a:gd name="T11" fmla="*/ 5885313 h 395"/>
              <a:gd name="T12" fmla="*/ 16715856 w 369"/>
              <a:gd name="T13" fmla="*/ 5885313 h 395"/>
              <a:gd name="T14" fmla="*/ 13105078 w 369"/>
              <a:gd name="T15" fmla="*/ 2273738 h 395"/>
              <a:gd name="T16" fmla="*/ 14175073 w 369"/>
              <a:gd name="T17" fmla="*/ 7490499 h 395"/>
              <a:gd name="T18" fmla="*/ 12302764 w 369"/>
              <a:gd name="T19" fmla="*/ 3076514 h 395"/>
              <a:gd name="T20" fmla="*/ 37042126 w 369"/>
              <a:gd name="T21" fmla="*/ 3076514 h 395"/>
              <a:gd name="T22" fmla="*/ 35169816 w 369"/>
              <a:gd name="T23" fmla="*/ 7490499 h 395"/>
              <a:gd name="T24" fmla="*/ 36373653 w 369"/>
              <a:gd name="T25" fmla="*/ 2273738 h 395"/>
              <a:gd name="T26" fmla="*/ 46937942 w 369"/>
              <a:gd name="T27" fmla="*/ 50426738 h 395"/>
              <a:gd name="T28" fmla="*/ 17250489 w 369"/>
              <a:gd name="T29" fmla="*/ 19528471 h 395"/>
              <a:gd name="T30" fmla="*/ 17250489 w 369"/>
              <a:gd name="T31" fmla="*/ 26617768 h 395"/>
              <a:gd name="T32" fmla="*/ 23134734 w 369"/>
              <a:gd name="T33" fmla="*/ 20732451 h 395"/>
              <a:gd name="T34" fmla="*/ 27413992 w 369"/>
              <a:gd name="T35" fmla="*/ 19528471 h 395"/>
              <a:gd name="T36" fmla="*/ 27413992 w 369"/>
              <a:gd name="T37" fmla="*/ 26617768 h 395"/>
              <a:gd name="T38" fmla="*/ 33431347 w 369"/>
              <a:gd name="T39" fmla="*/ 20732451 h 395"/>
              <a:gd name="T40" fmla="*/ 37710599 w 369"/>
              <a:gd name="T41" fmla="*/ 19528471 h 395"/>
              <a:gd name="T42" fmla="*/ 37710599 w 369"/>
              <a:gd name="T43" fmla="*/ 26617768 h 395"/>
              <a:gd name="T44" fmla="*/ 43594845 w 369"/>
              <a:gd name="T45" fmla="*/ 20732451 h 395"/>
              <a:gd name="T46" fmla="*/ 18320484 w 369"/>
              <a:gd name="T47" fmla="*/ 21936431 h 395"/>
              <a:gd name="T48" fmla="*/ 18320484 w 369"/>
              <a:gd name="T49" fmla="*/ 24344031 h 395"/>
              <a:gd name="T50" fmla="*/ 31024405 w 369"/>
              <a:gd name="T51" fmla="*/ 21936431 h 395"/>
              <a:gd name="T52" fmla="*/ 28617463 w 369"/>
              <a:gd name="T53" fmla="*/ 21936431 h 395"/>
              <a:gd name="T54" fmla="*/ 41321378 w 369"/>
              <a:gd name="T55" fmla="*/ 24344031 h 395"/>
              <a:gd name="T56" fmla="*/ 6953879 w 369"/>
              <a:gd name="T57" fmla="*/ 29426567 h 395"/>
              <a:gd name="T58" fmla="*/ 6953879 w 369"/>
              <a:gd name="T59" fmla="*/ 36515858 h 395"/>
              <a:gd name="T60" fmla="*/ 12971602 w 369"/>
              <a:gd name="T61" fmla="*/ 30496690 h 395"/>
              <a:gd name="T62" fmla="*/ 17250489 w 369"/>
              <a:gd name="T63" fmla="*/ 29426567 h 395"/>
              <a:gd name="T64" fmla="*/ 17250489 w 369"/>
              <a:gd name="T65" fmla="*/ 36515858 h 395"/>
              <a:gd name="T66" fmla="*/ 23134734 w 369"/>
              <a:gd name="T67" fmla="*/ 30496690 h 395"/>
              <a:gd name="T68" fmla="*/ 27413992 w 369"/>
              <a:gd name="T69" fmla="*/ 29426567 h 395"/>
              <a:gd name="T70" fmla="*/ 27413992 w 369"/>
              <a:gd name="T71" fmla="*/ 36515858 h 395"/>
              <a:gd name="T72" fmla="*/ 33431347 w 369"/>
              <a:gd name="T73" fmla="*/ 30496690 h 395"/>
              <a:gd name="T74" fmla="*/ 37710599 w 369"/>
              <a:gd name="T75" fmla="*/ 29426567 h 395"/>
              <a:gd name="T76" fmla="*/ 37710599 w 369"/>
              <a:gd name="T77" fmla="*/ 36515858 h 395"/>
              <a:gd name="T78" fmla="*/ 43594845 w 369"/>
              <a:gd name="T79" fmla="*/ 30496690 h 395"/>
              <a:gd name="T80" fmla="*/ 8157350 w 369"/>
              <a:gd name="T81" fmla="*/ 31700670 h 395"/>
              <a:gd name="T82" fmla="*/ 8157350 w 369"/>
              <a:gd name="T83" fmla="*/ 34108264 h 395"/>
              <a:gd name="T84" fmla="*/ 20861267 w 369"/>
              <a:gd name="T85" fmla="*/ 31700670 h 395"/>
              <a:gd name="T86" fmla="*/ 18320484 w 369"/>
              <a:gd name="T87" fmla="*/ 31700670 h 395"/>
              <a:gd name="T88" fmla="*/ 31024405 w 369"/>
              <a:gd name="T89" fmla="*/ 34108264 h 395"/>
              <a:gd name="T90" fmla="*/ 38780595 w 369"/>
              <a:gd name="T91" fmla="*/ 31700670 h 395"/>
              <a:gd name="T92" fmla="*/ 38780595 w 369"/>
              <a:gd name="T93" fmla="*/ 34108264 h 395"/>
              <a:gd name="T94" fmla="*/ 6151565 w 369"/>
              <a:gd name="T95" fmla="*/ 39592370 h 395"/>
              <a:gd name="T96" fmla="*/ 6953879 w 369"/>
              <a:gd name="T97" fmla="*/ 46413947 h 395"/>
              <a:gd name="T98" fmla="*/ 12971602 w 369"/>
              <a:gd name="T99" fmla="*/ 40394780 h 395"/>
              <a:gd name="T100" fmla="*/ 17250489 w 369"/>
              <a:gd name="T101" fmla="*/ 39191165 h 395"/>
              <a:gd name="T102" fmla="*/ 17250489 w 369"/>
              <a:gd name="T103" fmla="*/ 46413947 h 395"/>
              <a:gd name="T104" fmla="*/ 23134734 w 369"/>
              <a:gd name="T105" fmla="*/ 40394780 h 395"/>
              <a:gd name="T106" fmla="*/ 27413992 w 369"/>
              <a:gd name="T107" fmla="*/ 39191165 h 395"/>
              <a:gd name="T108" fmla="*/ 27413992 w 369"/>
              <a:gd name="T109" fmla="*/ 46413947 h 395"/>
              <a:gd name="T110" fmla="*/ 33431347 w 369"/>
              <a:gd name="T111" fmla="*/ 40394780 h 395"/>
              <a:gd name="T112" fmla="*/ 8157350 w 369"/>
              <a:gd name="T113" fmla="*/ 41598759 h 395"/>
              <a:gd name="T114" fmla="*/ 8157350 w 369"/>
              <a:gd name="T115" fmla="*/ 44006353 h 395"/>
              <a:gd name="T116" fmla="*/ 20861267 w 369"/>
              <a:gd name="T117" fmla="*/ 41598759 h 395"/>
              <a:gd name="T118" fmla="*/ 18320484 w 369"/>
              <a:gd name="T119" fmla="*/ 41598759 h 395"/>
              <a:gd name="T120" fmla="*/ 31024405 w 369"/>
              <a:gd name="T121" fmla="*/ 44006353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69"/>
              <a:gd name="T184" fmla="*/ 0 h 395"/>
              <a:gd name="T185" fmla="*/ 369 w 369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69" h="395">
                <a:moveTo>
                  <a:pt x="98" y="0"/>
                </a:moveTo>
                <a:cubicBezTo>
                  <a:pt x="88" y="0"/>
                  <a:pt x="81" y="7"/>
                  <a:pt x="77" y="15"/>
                </a:cubicBezTo>
                <a:cubicBezTo>
                  <a:pt x="73" y="23"/>
                  <a:pt x="71" y="33"/>
                  <a:pt x="71" y="44"/>
                </a:cubicBezTo>
                <a:cubicBezTo>
                  <a:pt x="71" y="48"/>
                  <a:pt x="71" y="52"/>
                  <a:pt x="72" y="56"/>
                </a:cubicBezTo>
                <a:lnTo>
                  <a:pt x="9" y="56"/>
                </a:lnTo>
                <a:cubicBezTo>
                  <a:pt x="4" y="56"/>
                  <a:pt x="1" y="60"/>
                  <a:pt x="0" y="64"/>
                </a:cubicBezTo>
                <a:lnTo>
                  <a:pt x="0" y="386"/>
                </a:lnTo>
                <a:cubicBezTo>
                  <a:pt x="1" y="391"/>
                  <a:pt x="5" y="395"/>
                  <a:pt x="9" y="395"/>
                </a:cubicBezTo>
                <a:lnTo>
                  <a:pt x="360" y="395"/>
                </a:lnTo>
                <a:cubicBezTo>
                  <a:pt x="365" y="394"/>
                  <a:pt x="369" y="391"/>
                  <a:pt x="369" y="386"/>
                </a:cubicBezTo>
                <a:lnTo>
                  <a:pt x="369" y="64"/>
                </a:lnTo>
                <a:cubicBezTo>
                  <a:pt x="369" y="59"/>
                  <a:pt x="365" y="56"/>
                  <a:pt x="360" y="56"/>
                </a:cubicBezTo>
                <a:lnTo>
                  <a:pt x="298" y="56"/>
                </a:lnTo>
                <a:cubicBezTo>
                  <a:pt x="299" y="52"/>
                  <a:pt x="299" y="48"/>
                  <a:pt x="299" y="44"/>
                </a:cubicBezTo>
                <a:cubicBezTo>
                  <a:pt x="299" y="33"/>
                  <a:pt x="297" y="23"/>
                  <a:pt x="293" y="15"/>
                </a:cubicBezTo>
                <a:cubicBezTo>
                  <a:pt x="289" y="7"/>
                  <a:pt x="282" y="0"/>
                  <a:pt x="272" y="0"/>
                </a:cubicBezTo>
                <a:cubicBezTo>
                  <a:pt x="262" y="0"/>
                  <a:pt x="256" y="7"/>
                  <a:pt x="251" y="15"/>
                </a:cubicBezTo>
                <a:cubicBezTo>
                  <a:pt x="247" y="23"/>
                  <a:pt x="245" y="33"/>
                  <a:pt x="245" y="44"/>
                </a:cubicBezTo>
                <a:cubicBezTo>
                  <a:pt x="245" y="48"/>
                  <a:pt x="245" y="52"/>
                  <a:pt x="246" y="56"/>
                </a:cubicBezTo>
                <a:lnTo>
                  <a:pt x="124" y="56"/>
                </a:lnTo>
                <a:cubicBezTo>
                  <a:pt x="124" y="52"/>
                  <a:pt x="125" y="48"/>
                  <a:pt x="125" y="44"/>
                </a:cubicBezTo>
                <a:cubicBezTo>
                  <a:pt x="125" y="33"/>
                  <a:pt x="122" y="23"/>
                  <a:pt x="118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98" y="17"/>
                </a:moveTo>
                <a:cubicBezTo>
                  <a:pt x="98" y="17"/>
                  <a:pt x="101" y="18"/>
                  <a:pt x="103" y="23"/>
                </a:cubicBezTo>
                <a:cubicBezTo>
                  <a:pt x="106" y="28"/>
                  <a:pt x="108" y="35"/>
                  <a:pt x="108" y="44"/>
                </a:cubicBezTo>
                <a:cubicBezTo>
                  <a:pt x="108" y="48"/>
                  <a:pt x="107" y="52"/>
                  <a:pt x="106" y="56"/>
                </a:cubicBezTo>
                <a:lnTo>
                  <a:pt x="89" y="56"/>
                </a:lnTo>
                <a:cubicBezTo>
                  <a:pt x="88" y="52"/>
                  <a:pt x="88" y="48"/>
                  <a:pt x="88" y="44"/>
                </a:cubicBezTo>
                <a:cubicBezTo>
                  <a:pt x="88" y="35"/>
                  <a:pt x="90" y="28"/>
                  <a:pt x="92" y="23"/>
                </a:cubicBezTo>
                <a:cubicBezTo>
                  <a:pt x="95" y="18"/>
                  <a:pt x="97" y="17"/>
                  <a:pt x="98" y="17"/>
                </a:cubicBezTo>
                <a:close/>
                <a:moveTo>
                  <a:pt x="272" y="17"/>
                </a:moveTo>
                <a:cubicBezTo>
                  <a:pt x="273" y="17"/>
                  <a:pt x="275" y="18"/>
                  <a:pt x="277" y="23"/>
                </a:cubicBezTo>
                <a:cubicBezTo>
                  <a:pt x="280" y="28"/>
                  <a:pt x="282" y="35"/>
                  <a:pt x="282" y="44"/>
                </a:cubicBezTo>
                <a:cubicBezTo>
                  <a:pt x="282" y="48"/>
                  <a:pt x="281" y="52"/>
                  <a:pt x="281" y="56"/>
                </a:cubicBezTo>
                <a:lnTo>
                  <a:pt x="263" y="56"/>
                </a:lnTo>
                <a:cubicBezTo>
                  <a:pt x="263" y="52"/>
                  <a:pt x="262" y="48"/>
                  <a:pt x="262" y="44"/>
                </a:cubicBezTo>
                <a:cubicBezTo>
                  <a:pt x="262" y="35"/>
                  <a:pt x="264" y="28"/>
                  <a:pt x="267" y="23"/>
                </a:cubicBezTo>
                <a:cubicBezTo>
                  <a:pt x="269" y="18"/>
                  <a:pt x="272" y="17"/>
                  <a:pt x="272" y="17"/>
                </a:cubicBezTo>
                <a:close/>
                <a:moveTo>
                  <a:pt x="18" y="118"/>
                </a:moveTo>
                <a:lnTo>
                  <a:pt x="351" y="118"/>
                </a:lnTo>
                <a:lnTo>
                  <a:pt x="351" y="377"/>
                </a:lnTo>
                <a:lnTo>
                  <a:pt x="18" y="377"/>
                </a:lnTo>
                <a:lnTo>
                  <a:pt x="18" y="118"/>
                </a:lnTo>
                <a:close/>
                <a:moveTo>
                  <a:pt x="129" y="146"/>
                </a:moveTo>
                <a:cubicBezTo>
                  <a:pt x="123" y="146"/>
                  <a:pt x="120" y="150"/>
                  <a:pt x="120" y="155"/>
                </a:cubicBezTo>
                <a:lnTo>
                  <a:pt x="120" y="191"/>
                </a:lnTo>
                <a:cubicBezTo>
                  <a:pt x="120" y="196"/>
                  <a:pt x="124" y="199"/>
                  <a:pt x="129" y="199"/>
                </a:cubicBezTo>
                <a:lnTo>
                  <a:pt x="164" y="199"/>
                </a:lnTo>
                <a:cubicBezTo>
                  <a:pt x="170" y="199"/>
                  <a:pt x="173" y="195"/>
                  <a:pt x="173" y="191"/>
                </a:cubicBezTo>
                <a:lnTo>
                  <a:pt x="173" y="155"/>
                </a:lnTo>
                <a:cubicBezTo>
                  <a:pt x="173" y="150"/>
                  <a:pt x="169" y="146"/>
                  <a:pt x="164" y="146"/>
                </a:cubicBezTo>
                <a:lnTo>
                  <a:pt x="129" y="146"/>
                </a:lnTo>
                <a:close/>
                <a:moveTo>
                  <a:pt x="205" y="146"/>
                </a:moveTo>
                <a:cubicBezTo>
                  <a:pt x="200" y="146"/>
                  <a:pt x="196" y="150"/>
                  <a:pt x="196" y="155"/>
                </a:cubicBezTo>
                <a:lnTo>
                  <a:pt x="196" y="191"/>
                </a:lnTo>
                <a:cubicBezTo>
                  <a:pt x="197" y="196"/>
                  <a:pt x="200" y="199"/>
                  <a:pt x="205" y="199"/>
                </a:cubicBezTo>
                <a:lnTo>
                  <a:pt x="241" y="199"/>
                </a:lnTo>
                <a:cubicBezTo>
                  <a:pt x="246" y="199"/>
                  <a:pt x="250" y="195"/>
                  <a:pt x="250" y="191"/>
                </a:cubicBezTo>
                <a:lnTo>
                  <a:pt x="250" y="155"/>
                </a:lnTo>
                <a:cubicBezTo>
                  <a:pt x="249" y="150"/>
                  <a:pt x="246" y="146"/>
                  <a:pt x="241" y="146"/>
                </a:cubicBezTo>
                <a:lnTo>
                  <a:pt x="205" y="146"/>
                </a:lnTo>
                <a:close/>
                <a:moveTo>
                  <a:pt x="282" y="146"/>
                </a:moveTo>
                <a:cubicBezTo>
                  <a:pt x="276" y="146"/>
                  <a:pt x="273" y="150"/>
                  <a:pt x="273" y="155"/>
                </a:cubicBezTo>
                <a:lnTo>
                  <a:pt x="273" y="191"/>
                </a:lnTo>
                <a:cubicBezTo>
                  <a:pt x="273" y="196"/>
                  <a:pt x="277" y="199"/>
                  <a:pt x="282" y="199"/>
                </a:cubicBezTo>
                <a:lnTo>
                  <a:pt x="317" y="199"/>
                </a:lnTo>
                <a:cubicBezTo>
                  <a:pt x="323" y="199"/>
                  <a:pt x="326" y="195"/>
                  <a:pt x="326" y="191"/>
                </a:cubicBezTo>
                <a:lnTo>
                  <a:pt x="326" y="155"/>
                </a:lnTo>
                <a:cubicBezTo>
                  <a:pt x="326" y="150"/>
                  <a:pt x="322" y="146"/>
                  <a:pt x="317" y="146"/>
                </a:cubicBezTo>
                <a:lnTo>
                  <a:pt x="282" y="146"/>
                </a:lnTo>
                <a:close/>
                <a:moveTo>
                  <a:pt x="137" y="164"/>
                </a:moveTo>
                <a:lnTo>
                  <a:pt x="156" y="164"/>
                </a:lnTo>
                <a:lnTo>
                  <a:pt x="156" y="182"/>
                </a:lnTo>
                <a:lnTo>
                  <a:pt x="137" y="182"/>
                </a:lnTo>
                <a:lnTo>
                  <a:pt x="137" y="164"/>
                </a:lnTo>
                <a:close/>
                <a:moveTo>
                  <a:pt x="214" y="164"/>
                </a:moveTo>
                <a:lnTo>
                  <a:pt x="232" y="164"/>
                </a:lnTo>
                <a:lnTo>
                  <a:pt x="232" y="182"/>
                </a:lnTo>
                <a:lnTo>
                  <a:pt x="214" y="182"/>
                </a:lnTo>
                <a:lnTo>
                  <a:pt x="214" y="164"/>
                </a:lnTo>
                <a:close/>
                <a:moveTo>
                  <a:pt x="290" y="164"/>
                </a:moveTo>
                <a:lnTo>
                  <a:pt x="309" y="164"/>
                </a:lnTo>
                <a:lnTo>
                  <a:pt x="309" y="182"/>
                </a:lnTo>
                <a:lnTo>
                  <a:pt x="290" y="182"/>
                </a:lnTo>
                <a:lnTo>
                  <a:pt x="290" y="164"/>
                </a:lnTo>
                <a:close/>
                <a:moveTo>
                  <a:pt x="52" y="220"/>
                </a:moveTo>
                <a:cubicBezTo>
                  <a:pt x="47" y="220"/>
                  <a:pt x="43" y="224"/>
                  <a:pt x="43" y="228"/>
                </a:cubicBezTo>
                <a:lnTo>
                  <a:pt x="43" y="264"/>
                </a:lnTo>
                <a:cubicBezTo>
                  <a:pt x="50" y="274"/>
                  <a:pt x="42" y="272"/>
                  <a:pt x="52" y="273"/>
                </a:cubicBezTo>
                <a:lnTo>
                  <a:pt x="88" y="273"/>
                </a:lnTo>
                <a:cubicBezTo>
                  <a:pt x="93" y="273"/>
                  <a:pt x="97" y="269"/>
                  <a:pt x="97" y="264"/>
                </a:cubicBezTo>
                <a:lnTo>
                  <a:pt x="97" y="228"/>
                </a:lnTo>
                <a:cubicBezTo>
                  <a:pt x="96" y="223"/>
                  <a:pt x="93" y="220"/>
                  <a:pt x="88" y="220"/>
                </a:cubicBezTo>
                <a:lnTo>
                  <a:pt x="52" y="220"/>
                </a:lnTo>
                <a:close/>
                <a:moveTo>
                  <a:pt x="129" y="220"/>
                </a:moveTo>
                <a:cubicBezTo>
                  <a:pt x="123" y="220"/>
                  <a:pt x="120" y="224"/>
                  <a:pt x="120" y="228"/>
                </a:cubicBezTo>
                <a:lnTo>
                  <a:pt x="120" y="264"/>
                </a:lnTo>
                <a:cubicBezTo>
                  <a:pt x="120" y="269"/>
                  <a:pt x="124" y="273"/>
                  <a:pt x="129" y="273"/>
                </a:cubicBezTo>
                <a:lnTo>
                  <a:pt x="164" y="273"/>
                </a:lnTo>
                <a:cubicBezTo>
                  <a:pt x="170" y="273"/>
                  <a:pt x="173" y="269"/>
                  <a:pt x="173" y="264"/>
                </a:cubicBezTo>
                <a:lnTo>
                  <a:pt x="173" y="228"/>
                </a:lnTo>
                <a:cubicBezTo>
                  <a:pt x="173" y="223"/>
                  <a:pt x="169" y="220"/>
                  <a:pt x="164" y="220"/>
                </a:cubicBezTo>
                <a:lnTo>
                  <a:pt x="129" y="220"/>
                </a:lnTo>
                <a:close/>
                <a:moveTo>
                  <a:pt x="205" y="220"/>
                </a:moveTo>
                <a:cubicBezTo>
                  <a:pt x="200" y="220"/>
                  <a:pt x="196" y="224"/>
                  <a:pt x="196" y="228"/>
                </a:cubicBezTo>
                <a:lnTo>
                  <a:pt x="196" y="264"/>
                </a:lnTo>
                <a:cubicBezTo>
                  <a:pt x="197" y="269"/>
                  <a:pt x="200" y="273"/>
                  <a:pt x="205" y="273"/>
                </a:cubicBezTo>
                <a:lnTo>
                  <a:pt x="241" y="273"/>
                </a:lnTo>
                <a:cubicBezTo>
                  <a:pt x="246" y="273"/>
                  <a:pt x="250" y="269"/>
                  <a:pt x="250" y="264"/>
                </a:cubicBezTo>
                <a:lnTo>
                  <a:pt x="250" y="228"/>
                </a:lnTo>
                <a:cubicBezTo>
                  <a:pt x="249" y="223"/>
                  <a:pt x="246" y="220"/>
                  <a:pt x="241" y="220"/>
                </a:cubicBezTo>
                <a:lnTo>
                  <a:pt x="205" y="220"/>
                </a:lnTo>
                <a:close/>
                <a:moveTo>
                  <a:pt x="282" y="220"/>
                </a:moveTo>
                <a:cubicBezTo>
                  <a:pt x="276" y="220"/>
                  <a:pt x="273" y="224"/>
                  <a:pt x="273" y="228"/>
                </a:cubicBezTo>
                <a:lnTo>
                  <a:pt x="273" y="264"/>
                </a:lnTo>
                <a:cubicBezTo>
                  <a:pt x="273" y="269"/>
                  <a:pt x="277" y="273"/>
                  <a:pt x="282" y="273"/>
                </a:cubicBezTo>
                <a:lnTo>
                  <a:pt x="317" y="273"/>
                </a:lnTo>
                <a:cubicBezTo>
                  <a:pt x="323" y="273"/>
                  <a:pt x="326" y="269"/>
                  <a:pt x="326" y="264"/>
                </a:cubicBezTo>
                <a:lnTo>
                  <a:pt x="326" y="228"/>
                </a:lnTo>
                <a:cubicBezTo>
                  <a:pt x="326" y="223"/>
                  <a:pt x="322" y="220"/>
                  <a:pt x="317" y="220"/>
                </a:cubicBezTo>
                <a:lnTo>
                  <a:pt x="282" y="220"/>
                </a:lnTo>
                <a:close/>
                <a:moveTo>
                  <a:pt x="61" y="237"/>
                </a:moveTo>
                <a:lnTo>
                  <a:pt x="79" y="237"/>
                </a:lnTo>
                <a:lnTo>
                  <a:pt x="79" y="255"/>
                </a:lnTo>
                <a:lnTo>
                  <a:pt x="61" y="255"/>
                </a:lnTo>
                <a:lnTo>
                  <a:pt x="61" y="237"/>
                </a:lnTo>
                <a:close/>
                <a:moveTo>
                  <a:pt x="137" y="237"/>
                </a:moveTo>
                <a:lnTo>
                  <a:pt x="156" y="237"/>
                </a:lnTo>
                <a:lnTo>
                  <a:pt x="156" y="255"/>
                </a:lnTo>
                <a:lnTo>
                  <a:pt x="137" y="255"/>
                </a:lnTo>
                <a:lnTo>
                  <a:pt x="137" y="237"/>
                </a:lnTo>
                <a:close/>
                <a:moveTo>
                  <a:pt x="214" y="237"/>
                </a:moveTo>
                <a:lnTo>
                  <a:pt x="232" y="237"/>
                </a:lnTo>
                <a:lnTo>
                  <a:pt x="232" y="255"/>
                </a:lnTo>
                <a:lnTo>
                  <a:pt x="214" y="255"/>
                </a:lnTo>
                <a:lnTo>
                  <a:pt x="214" y="237"/>
                </a:lnTo>
                <a:close/>
                <a:moveTo>
                  <a:pt x="290" y="237"/>
                </a:moveTo>
                <a:lnTo>
                  <a:pt x="309" y="237"/>
                </a:lnTo>
                <a:lnTo>
                  <a:pt x="309" y="255"/>
                </a:lnTo>
                <a:lnTo>
                  <a:pt x="290" y="255"/>
                </a:lnTo>
                <a:lnTo>
                  <a:pt x="290" y="237"/>
                </a:lnTo>
                <a:close/>
                <a:moveTo>
                  <a:pt x="52" y="293"/>
                </a:moveTo>
                <a:cubicBezTo>
                  <a:pt x="50" y="293"/>
                  <a:pt x="47" y="294"/>
                  <a:pt x="46" y="296"/>
                </a:cubicBezTo>
                <a:cubicBezTo>
                  <a:pt x="44" y="297"/>
                  <a:pt x="43" y="300"/>
                  <a:pt x="43" y="302"/>
                </a:cubicBezTo>
                <a:lnTo>
                  <a:pt x="43" y="338"/>
                </a:lnTo>
                <a:cubicBezTo>
                  <a:pt x="44" y="343"/>
                  <a:pt x="47" y="347"/>
                  <a:pt x="52" y="347"/>
                </a:cubicBezTo>
                <a:lnTo>
                  <a:pt x="88" y="347"/>
                </a:lnTo>
                <a:cubicBezTo>
                  <a:pt x="93" y="346"/>
                  <a:pt x="97" y="343"/>
                  <a:pt x="97" y="338"/>
                </a:cubicBezTo>
                <a:lnTo>
                  <a:pt x="97" y="302"/>
                </a:lnTo>
                <a:cubicBezTo>
                  <a:pt x="96" y="297"/>
                  <a:pt x="93" y="293"/>
                  <a:pt x="88" y="293"/>
                </a:cubicBezTo>
                <a:lnTo>
                  <a:pt x="52" y="293"/>
                </a:lnTo>
                <a:close/>
                <a:moveTo>
                  <a:pt x="129" y="293"/>
                </a:moveTo>
                <a:cubicBezTo>
                  <a:pt x="123" y="294"/>
                  <a:pt x="120" y="297"/>
                  <a:pt x="120" y="302"/>
                </a:cubicBezTo>
                <a:lnTo>
                  <a:pt x="120" y="338"/>
                </a:lnTo>
                <a:cubicBezTo>
                  <a:pt x="120" y="343"/>
                  <a:pt x="124" y="347"/>
                  <a:pt x="129" y="347"/>
                </a:cubicBezTo>
                <a:lnTo>
                  <a:pt x="164" y="347"/>
                </a:lnTo>
                <a:cubicBezTo>
                  <a:pt x="170" y="346"/>
                  <a:pt x="173" y="343"/>
                  <a:pt x="173" y="338"/>
                </a:cubicBezTo>
                <a:lnTo>
                  <a:pt x="173" y="302"/>
                </a:lnTo>
                <a:cubicBezTo>
                  <a:pt x="173" y="297"/>
                  <a:pt x="169" y="293"/>
                  <a:pt x="164" y="293"/>
                </a:cubicBezTo>
                <a:lnTo>
                  <a:pt x="129" y="293"/>
                </a:lnTo>
                <a:close/>
                <a:moveTo>
                  <a:pt x="205" y="293"/>
                </a:moveTo>
                <a:cubicBezTo>
                  <a:pt x="200" y="294"/>
                  <a:pt x="196" y="297"/>
                  <a:pt x="196" y="302"/>
                </a:cubicBezTo>
                <a:lnTo>
                  <a:pt x="196" y="338"/>
                </a:lnTo>
                <a:cubicBezTo>
                  <a:pt x="197" y="343"/>
                  <a:pt x="200" y="347"/>
                  <a:pt x="205" y="347"/>
                </a:cubicBezTo>
                <a:lnTo>
                  <a:pt x="241" y="347"/>
                </a:lnTo>
                <a:cubicBezTo>
                  <a:pt x="246" y="346"/>
                  <a:pt x="250" y="343"/>
                  <a:pt x="250" y="338"/>
                </a:cubicBezTo>
                <a:lnTo>
                  <a:pt x="250" y="302"/>
                </a:lnTo>
                <a:cubicBezTo>
                  <a:pt x="249" y="297"/>
                  <a:pt x="246" y="293"/>
                  <a:pt x="241" y="293"/>
                </a:cubicBezTo>
                <a:lnTo>
                  <a:pt x="205" y="293"/>
                </a:lnTo>
                <a:close/>
                <a:moveTo>
                  <a:pt x="61" y="311"/>
                </a:moveTo>
                <a:lnTo>
                  <a:pt x="79" y="311"/>
                </a:lnTo>
                <a:lnTo>
                  <a:pt x="79" y="329"/>
                </a:lnTo>
                <a:lnTo>
                  <a:pt x="61" y="329"/>
                </a:lnTo>
                <a:lnTo>
                  <a:pt x="61" y="311"/>
                </a:lnTo>
                <a:close/>
                <a:moveTo>
                  <a:pt x="137" y="311"/>
                </a:moveTo>
                <a:lnTo>
                  <a:pt x="156" y="311"/>
                </a:lnTo>
                <a:lnTo>
                  <a:pt x="156" y="329"/>
                </a:lnTo>
                <a:lnTo>
                  <a:pt x="137" y="329"/>
                </a:lnTo>
                <a:lnTo>
                  <a:pt x="137" y="311"/>
                </a:lnTo>
                <a:close/>
                <a:moveTo>
                  <a:pt x="214" y="311"/>
                </a:moveTo>
                <a:lnTo>
                  <a:pt x="232" y="311"/>
                </a:lnTo>
                <a:lnTo>
                  <a:pt x="232" y="329"/>
                </a:lnTo>
                <a:lnTo>
                  <a:pt x="214" y="329"/>
                </a:lnTo>
                <a:lnTo>
                  <a:pt x="214" y="31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6911786" y="1906022"/>
            <a:ext cx="1578882" cy="177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2020.09.16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Date Picker Button">
            <a:extLst>
              <a:ext uri="{FF2B5EF4-FFF2-40B4-BE49-F238E27FC236}">
                <a16:creationId xmlns:a16="http://schemas.microsoft.com/office/drawing/2014/main" id="{94C852D8-4DE8-1347-E1C0-3E38A93824FC}"/>
              </a:ext>
            </a:extLst>
          </p:cNvPr>
          <p:cNvSpPr>
            <a:spLocks noEditPoints="1"/>
          </p:cNvSpPr>
          <p:nvPr/>
        </p:nvSpPr>
        <p:spPr bwMode="auto">
          <a:xfrm>
            <a:off x="8572292" y="1902722"/>
            <a:ext cx="180000" cy="180000"/>
          </a:xfrm>
          <a:custGeom>
            <a:avLst/>
            <a:gdLst>
              <a:gd name="T0" fmla="*/ 9494662 w 369"/>
              <a:gd name="T1" fmla="*/ 5885313 h 395"/>
              <a:gd name="T2" fmla="*/ 0 w 369"/>
              <a:gd name="T3" fmla="*/ 8560622 h 395"/>
              <a:gd name="T4" fmla="*/ 48141424 w 369"/>
              <a:gd name="T5" fmla="*/ 52834332 h 395"/>
              <a:gd name="T6" fmla="*/ 48141424 w 369"/>
              <a:gd name="T7" fmla="*/ 7490499 h 395"/>
              <a:gd name="T8" fmla="*/ 39181752 w 369"/>
              <a:gd name="T9" fmla="*/ 2006390 h 395"/>
              <a:gd name="T10" fmla="*/ 32762874 w 369"/>
              <a:gd name="T11" fmla="*/ 5885313 h 395"/>
              <a:gd name="T12" fmla="*/ 16715856 w 369"/>
              <a:gd name="T13" fmla="*/ 5885313 h 395"/>
              <a:gd name="T14" fmla="*/ 13105078 w 369"/>
              <a:gd name="T15" fmla="*/ 2273738 h 395"/>
              <a:gd name="T16" fmla="*/ 14175073 w 369"/>
              <a:gd name="T17" fmla="*/ 7490499 h 395"/>
              <a:gd name="T18" fmla="*/ 12302764 w 369"/>
              <a:gd name="T19" fmla="*/ 3076514 h 395"/>
              <a:gd name="T20" fmla="*/ 37042126 w 369"/>
              <a:gd name="T21" fmla="*/ 3076514 h 395"/>
              <a:gd name="T22" fmla="*/ 35169816 w 369"/>
              <a:gd name="T23" fmla="*/ 7490499 h 395"/>
              <a:gd name="T24" fmla="*/ 36373653 w 369"/>
              <a:gd name="T25" fmla="*/ 2273738 h 395"/>
              <a:gd name="T26" fmla="*/ 46937942 w 369"/>
              <a:gd name="T27" fmla="*/ 50426738 h 395"/>
              <a:gd name="T28" fmla="*/ 17250489 w 369"/>
              <a:gd name="T29" fmla="*/ 19528471 h 395"/>
              <a:gd name="T30" fmla="*/ 17250489 w 369"/>
              <a:gd name="T31" fmla="*/ 26617768 h 395"/>
              <a:gd name="T32" fmla="*/ 23134734 w 369"/>
              <a:gd name="T33" fmla="*/ 20732451 h 395"/>
              <a:gd name="T34" fmla="*/ 27413992 w 369"/>
              <a:gd name="T35" fmla="*/ 19528471 h 395"/>
              <a:gd name="T36" fmla="*/ 27413992 w 369"/>
              <a:gd name="T37" fmla="*/ 26617768 h 395"/>
              <a:gd name="T38" fmla="*/ 33431347 w 369"/>
              <a:gd name="T39" fmla="*/ 20732451 h 395"/>
              <a:gd name="T40" fmla="*/ 37710599 w 369"/>
              <a:gd name="T41" fmla="*/ 19528471 h 395"/>
              <a:gd name="T42" fmla="*/ 37710599 w 369"/>
              <a:gd name="T43" fmla="*/ 26617768 h 395"/>
              <a:gd name="T44" fmla="*/ 43594845 w 369"/>
              <a:gd name="T45" fmla="*/ 20732451 h 395"/>
              <a:gd name="T46" fmla="*/ 18320484 w 369"/>
              <a:gd name="T47" fmla="*/ 21936431 h 395"/>
              <a:gd name="T48" fmla="*/ 18320484 w 369"/>
              <a:gd name="T49" fmla="*/ 24344031 h 395"/>
              <a:gd name="T50" fmla="*/ 31024405 w 369"/>
              <a:gd name="T51" fmla="*/ 21936431 h 395"/>
              <a:gd name="T52" fmla="*/ 28617463 w 369"/>
              <a:gd name="T53" fmla="*/ 21936431 h 395"/>
              <a:gd name="T54" fmla="*/ 41321378 w 369"/>
              <a:gd name="T55" fmla="*/ 24344031 h 395"/>
              <a:gd name="T56" fmla="*/ 6953879 w 369"/>
              <a:gd name="T57" fmla="*/ 29426567 h 395"/>
              <a:gd name="T58" fmla="*/ 6953879 w 369"/>
              <a:gd name="T59" fmla="*/ 36515858 h 395"/>
              <a:gd name="T60" fmla="*/ 12971602 w 369"/>
              <a:gd name="T61" fmla="*/ 30496690 h 395"/>
              <a:gd name="T62" fmla="*/ 17250489 w 369"/>
              <a:gd name="T63" fmla="*/ 29426567 h 395"/>
              <a:gd name="T64" fmla="*/ 17250489 w 369"/>
              <a:gd name="T65" fmla="*/ 36515858 h 395"/>
              <a:gd name="T66" fmla="*/ 23134734 w 369"/>
              <a:gd name="T67" fmla="*/ 30496690 h 395"/>
              <a:gd name="T68" fmla="*/ 27413992 w 369"/>
              <a:gd name="T69" fmla="*/ 29426567 h 395"/>
              <a:gd name="T70" fmla="*/ 27413992 w 369"/>
              <a:gd name="T71" fmla="*/ 36515858 h 395"/>
              <a:gd name="T72" fmla="*/ 33431347 w 369"/>
              <a:gd name="T73" fmla="*/ 30496690 h 395"/>
              <a:gd name="T74" fmla="*/ 37710599 w 369"/>
              <a:gd name="T75" fmla="*/ 29426567 h 395"/>
              <a:gd name="T76" fmla="*/ 37710599 w 369"/>
              <a:gd name="T77" fmla="*/ 36515858 h 395"/>
              <a:gd name="T78" fmla="*/ 43594845 w 369"/>
              <a:gd name="T79" fmla="*/ 30496690 h 395"/>
              <a:gd name="T80" fmla="*/ 8157350 w 369"/>
              <a:gd name="T81" fmla="*/ 31700670 h 395"/>
              <a:gd name="T82" fmla="*/ 8157350 w 369"/>
              <a:gd name="T83" fmla="*/ 34108264 h 395"/>
              <a:gd name="T84" fmla="*/ 20861267 w 369"/>
              <a:gd name="T85" fmla="*/ 31700670 h 395"/>
              <a:gd name="T86" fmla="*/ 18320484 w 369"/>
              <a:gd name="T87" fmla="*/ 31700670 h 395"/>
              <a:gd name="T88" fmla="*/ 31024405 w 369"/>
              <a:gd name="T89" fmla="*/ 34108264 h 395"/>
              <a:gd name="T90" fmla="*/ 38780595 w 369"/>
              <a:gd name="T91" fmla="*/ 31700670 h 395"/>
              <a:gd name="T92" fmla="*/ 38780595 w 369"/>
              <a:gd name="T93" fmla="*/ 34108264 h 395"/>
              <a:gd name="T94" fmla="*/ 6151565 w 369"/>
              <a:gd name="T95" fmla="*/ 39592370 h 395"/>
              <a:gd name="T96" fmla="*/ 6953879 w 369"/>
              <a:gd name="T97" fmla="*/ 46413947 h 395"/>
              <a:gd name="T98" fmla="*/ 12971602 w 369"/>
              <a:gd name="T99" fmla="*/ 40394780 h 395"/>
              <a:gd name="T100" fmla="*/ 17250489 w 369"/>
              <a:gd name="T101" fmla="*/ 39191165 h 395"/>
              <a:gd name="T102" fmla="*/ 17250489 w 369"/>
              <a:gd name="T103" fmla="*/ 46413947 h 395"/>
              <a:gd name="T104" fmla="*/ 23134734 w 369"/>
              <a:gd name="T105" fmla="*/ 40394780 h 395"/>
              <a:gd name="T106" fmla="*/ 27413992 w 369"/>
              <a:gd name="T107" fmla="*/ 39191165 h 395"/>
              <a:gd name="T108" fmla="*/ 27413992 w 369"/>
              <a:gd name="T109" fmla="*/ 46413947 h 395"/>
              <a:gd name="T110" fmla="*/ 33431347 w 369"/>
              <a:gd name="T111" fmla="*/ 40394780 h 395"/>
              <a:gd name="T112" fmla="*/ 8157350 w 369"/>
              <a:gd name="T113" fmla="*/ 41598759 h 395"/>
              <a:gd name="T114" fmla="*/ 8157350 w 369"/>
              <a:gd name="T115" fmla="*/ 44006353 h 395"/>
              <a:gd name="T116" fmla="*/ 20861267 w 369"/>
              <a:gd name="T117" fmla="*/ 41598759 h 395"/>
              <a:gd name="T118" fmla="*/ 18320484 w 369"/>
              <a:gd name="T119" fmla="*/ 41598759 h 395"/>
              <a:gd name="T120" fmla="*/ 31024405 w 369"/>
              <a:gd name="T121" fmla="*/ 44006353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69"/>
              <a:gd name="T184" fmla="*/ 0 h 395"/>
              <a:gd name="T185" fmla="*/ 369 w 369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69" h="395">
                <a:moveTo>
                  <a:pt x="98" y="0"/>
                </a:moveTo>
                <a:cubicBezTo>
                  <a:pt x="88" y="0"/>
                  <a:pt x="81" y="7"/>
                  <a:pt x="77" y="15"/>
                </a:cubicBezTo>
                <a:cubicBezTo>
                  <a:pt x="73" y="23"/>
                  <a:pt x="71" y="33"/>
                  <a:pt x="71" y="44"/>
                </a:cubicBezTo>
                <a:cubicBezTo>
                  <a:pt x="71" y="48"/>
                  <a:pt x="71" y="52"/>
                  <a:pt x="72" y="56"/>
                </a:cubicBezTo>
                <a:lnTo>
                  <a:pt x="9" y="56"/>
                </a:lnTo>
                <a:cubicBezTo>
                  <a:pt x="4" y="56"/>
                  <a:pt x="1" y="60"/>
                  <a:pt x="0" y="64"/>
                </a:cubicBezTo>
                <a:lnTo>
                  <a:pt x="0" y="386"/>
                </a:lnTo>
                <a:cubicBezTo>
                  <a:pt x="1" y="391"/>
                  <a:pt x="5" y="395"/>
                  <a:pt x="9" y="395"/>
                </a:cubicBezTo>
                <a:lnTo>
                  <a:pt x="360" y="395"/>
                </a:lnTo>
                <a:cubicBezTo>
                  <a:pt x="365" y="394"/>
                  <a:pt x="369" y="391"/>
                  <a:pt x="369" y="386"/>
                </a:cubicBezTo>
                <a:lnTo>
                  <a:pt x="369" y="64"/>
                </a:lnTo>
                <a:cubicBezTo>
                  <a:pt x="369" y="59"/>
                  <a:pt x="365" y="56"/>
                  <a:pt x="360" y="56"/>
                </a:cubicBezTo>
                <a:lnTo>
                  <a:pt x="298" y="56"/>
                </a:lnTo>
                <a:cubicBezTo>
                  <a:pt x="299" y="52"/>
                  <a:pt x="299" y="48"/>
                  <a:pt x="299" y="44"/>
                </a:cubicBezTo>
                <a:cubicBezTo>
                  <a:pt x="299" y="33"/>
                  <a:pt x="297" y="23"/>
                  <a:pt x="293" y="15"/>
                </a:cubicBezTo>
                <a:cubicBezTo>
                  <a:pt x="289" y="7"/>
                  <a:pt x="282" y="0"/>
                  <a:pt x="272" y="0"/>
                </a:cubicBezTo>
                <a:cubicBezTo>
                  <a:pt x="262" y="0"/>
                  <a:pt x="256" y="7"/>
                  <a:pt x="251" y="15"/>
                </a:cubicBezTo>
                <a:cubicBezTo>
                  <a:pt x="247" y="23"/>
                  <a:pt x="245" y="33"/>
                  <a:pt x="245" y="44"/>
                </a:cubicBezTo>
                <a:cubicBezTo>
                  <a:pt x="245" y="48"/>
                  <a:pt x="245" y="52"/>
                  <a:pt x="246" y="56"/>
                </a:cubicBezTo>
                <a:lnTo>
                  <a:pt x="124" y="56"/>
                </a:lnTo>
                <a:cubicBezTo>
                  <a:pt x="124" y="52"/>
                  <a:pt x="125" y="48"/>
                  <a:pt x="125" y="44"/>
                </a:cubicBezTo>
                <a:cubicBezTo>
                  <a:pt x="125" y="33"/>
                  <a:pt x="122" y="23"/>
                  <a:pt x="118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98" y="17"/>
                </a:moveTo>
                <a:cubicBezTo>
                  <a:pt x="98" y="17"/>
                  <a:pt x="101" y="18"/>
                  <a:pt x="103" y="23"/>
                </a:cubicBezTo>
                <a:cubicBezTo>
                  <a:pt x="106" y="28"/>
                  <a:pt x="108" y="35"/>
                  <a:pt x="108" y="44"/>
                </a:cubicBezTo>
                <a:cubicBezTo>
                  <a:pt x="108" y="48"/>
                  <a:pt x="107" y="52"/>
                  <a:pt x="106" y="56"/>
                </a:cubicBezTo>
                <a:lnTo>
                  <a:pt x="89" y="56"/>
                </a:lnTo>
                <a:cubicBezTo>
                  <a:pt x="88" y="52"/>
                  <a:pt x="88" y="48"/>
                  <a:pt x="88" y="44"/>
                </a:cubicBezTo>
                <a:cubicBezTo>
                  <a:pt x="88" y="35"/>
                  <a:pt x="90" y="28"/>
                  <a:pt x="92" y="23"/>
                </a:cubicBezTo>
                <a:cubicBezTo>
                  <a:pt x="95" y="18"/>
                  <a:pt x="97" y="17"/>
                  <a:pt x="98" y="17"/>
                </a:cubicBezTo>
                <a:close/>
                <a:moveTo>
                  <a:pt x="272" y="17"/>
                </a:moveTo>
                <a:cubicBezTo>
                  <a:pt x="273" y="17"/>
                  <a:pt x="275" y="18"/>
                  <a:pt x="277" y="23"/>
                </a:cubicBezTo>
                <a:cubicBezTo>
                  <a:pt x="280" y="28"/>
                  <a:pt x="282" y="35"/>
                  <a:pt x="282" y="44"/>
                </a:cubicBezTo>
                <a:cubicBezTo>
                  <a:pt x="282" y="48"/>
                  <a:pt x="281" y="52"/>
                  <a:pt x="281" y="56"/>
                </a:cubicBezTo>
                <a:lnTo>
                  <a:pt x="263" y="56"/>
                </a:lnTo>
                <a:cubicBezTo>
                  <a:pt x="263" y="52"/>
                  <a:pt x="262" y="48"/>
                  <a:pt x="262" y="44"/>
                </a:cubicBezTo>
                <a:cubicBezTo>
                  <a:pt x="262" y="35"/>
                  <a:pt x="264" y="28"/>
                  <a:pt x="267" y="23"/>
                </a:cubicBezTo>
                <a:cubicBezTo>
                  <a:pt x="269" y="18"/>
                  <a:pt x="272" y="17"/>
                  <a:pt x="272" y="17"/>
                </a:cubicBezTo>
                <a:close/>
                <a:moveTo>
                  <a:pt x="18" y="118"/>
                </a:moveTo>
                <a:lnTo>
                  <a:pt x="351" y="118"/>
                </a:lnTo>
                <a:lnTo>
                  <a:pt x="351" y="377"/>
                </a:lnTo>
                <a:lnTo>
                  <a:pt x="18" y="377"/>
                </a:lnTo>
                <a:lnTo>
                  <a:pt x="18" y="118"/>
                </a:lnTo>
                <a:close/>
                <a:moveTo>
                  <a:pt x="129" y="146"/>
                </a:moveTo>
                <a:cubicBezTo>
                  <a:pt x="123" y="146"/>
                  <a:pt x="120" y="150"/>
                  <a:pt x="120" y="155"/>
                </a:cubicBezTo>
                <a:lnTo>
                  <a:pt x="120" y="191"/>
                </a:lnTo>
                <a:cubicBezTo>
                  <a:pt x="120" y="196"/>
                  <a:pt x="124" y="199"/>
                  <a:pt x="129" y="199"/>
                </a:cubicBezTo>
                <a:lnTo>
                  <a:pt x="164" y="199"/>
                </a:lnTo>
                <a:cubicBezTo>
                  <a:pt x="170" y="199"/>
                  <a:pt x="173" y="195"/>
                  <a:pt x="173" y="191"/>
                </a:cubicBezTo>
                <a:lnTo>
                  <a:pt x="173" y="155"/>
                </a:lnTo>
                <a:cubicBezTo>
                  <a:pt x="173" y="150"/>
                  <a:pt x="169" y="146"/>
                  <a:pt x="164" y="146"/>
                </a:cubicBezTo>
                <a:lnTo>
                  <a:pt x="129" y="146"/>
                </a:lnTo>
                <a:close/>
                <a:moveTo>
                  <a:pt x="205" y="146"/>
                </a:moveTo>
                <a:cubicBezTo>
                  <a:pt x="200" y="146"/>
                  <a:pt x="196" y="150"/>
                  <a:pt x="196" y="155"/>
                </a:cubicBezTo>
                <a:lnTo>
                  <a:pt x="196" y="191"/>
                </a:lnTo>
                <a:cubicBezTo>
                  <a:pt x="197" y="196"/>
                  <a:pt x="200" y="199"/>
                  <a:pt x="205" y="199"/>
                </a:cubicBezTo>
                <a:lnTo>
                  <a:pt x="241" y="199"/>
                </a:lnTo>
                <a:cubicBezTo>
                  <a:pt x="246" y="199"/>
                  <a:pt x="250" y="195"/>
                  <a:pt x="250" y="191"/>
                </a:cubicBezTo>
                <a:lnTo>
                  <a:pt x="250" y="155"/>
                </a:lnTo>
                <a:cubicBezTo>
                  <a:pt x="249" y="150"/>
                  <a:pt x="246" y="146"/>
                  <a:pt x="241" y="146"/>
                </a:cubicBezTo>
                <a:lnTo>
                  <a:pt x="205" y="146"/>
                </a:lnTo>
                <a:close/>
                <a:moveTo>
                  <a:pt x="282" y="146"/>
                </a:moveTo>
                <a:cubicBezTo>
                  <a:pt x="276" y="146"/>
                  <a:pt x="273" y="150"/>
                  <a:pt x="273" y="155"/>
                </a:cubicBezTo>
                <a:lnTo>
                  <a:pt x="273" y="191"/>
                </a:lnTo>
                <a:cubicBezTo>
                  <a:pt x="273" y="196"/>
                  <a:pt x="277" y="199"/>
                  <a:pt x="282" y="199"/>
                </a:cubicBezTo>
                <a:lnTo>
                  <a:pt x="317" y="199"/>
                </a:lnTo>
                <a:cubicBezTo>
                  <a:pt x="323" y="199"/>
                  <a:pt x="326" y="195"/>
                  <a:pt x="326" y="191"/>
                </a:cubicBezTo>
                <a:lnTo>
                  <a:pt x="326" y="155"/>
                </a:lnTo>
                <a:cubicBezTo>
                  <a:pt x="326" y="150"/>
                  <a:pt x="322" y="146"/>
                  <a:pt x="317" y="146"/>
                </a:cubicBezTo>
                <a:lnTo>
                  <a:pt x="282" y="146"/>
                </a:lnTo>
                <a:close/>
                <a:moveTo>
                  <a:pt x="137" y="164"/>
                </a:moveTo>
                <a:lnTo>
                  <a:pt x="156" y="164"/>
                </a:lnTo>
                <a:lnTo>
                  <a:pt x="156" y="182"/>
                </a:lnTo>
                <a:lnTo>
                  <a:pt x="137" y="182"/>
                </a:lnTo>
                <a:lnTo>
                  <a:pt x="137" y="164"/>
                </a:lnTo>
                <a:close/>
                <a:moveTo>
                  <a:pt x="214" y="164"/>
                </a:moveTo>
                <a:lnTo>
                  <a:pt x="232" y="164"/>
                </a:lnTo>
                <a:lnTo>
                  <a:pt x="232" y="182"/>
                </a:lnTo>
                <a:lnTo>
                  <a:pt x="214" y="182"/>
                </a:lnTo>
                <a:lnTo>
                  <a:pt x="214" y="164"/>
                </a:lnTo>
                <a:close/>
                <a:moveTo>
                  <a:pt x="290" y="164"/>
                </a:moveTo>
                <a:lnTo>
                  <a:pt x="309" y="164"/>
                </a:lnTo>
                <a:lnTo>
                  <a:pt x="309" y="182"/>
                </a:lnTo>
                <a:lnTo>
                  <a:pt x="290" y="182"/>
                </a:lnTo>
                <a:lnTo>
                  <a:pt x="290" y="164"/>
                </a:lnTo>
                <a:close/>
                <a:moveTo>
                  <a:pt x="52" y="220"/>
                </a:moveTo>
                <a:cubicBezTo>
                  <a:pt x="47" y="220"/>
                  <a:pt x="43" y="224"/>
                  <a:pt x="43" y="228"/>
                </a:cubicBezTo>
                <a:lnTo>
                  <a:pt x="43" y="264"/>
                </a:lnTo>
                <a:cubicBezTo>
                  <a:pt x="50" y="274"/>
                  <a:pt x="42" y="272"/>
                  <a:pt x="52" y="273"/>
                </a:cubicBezTo>
                <a:lnTo>
                  <a:pt x="88" y="273"/>
                </a:lnTo>
                <a:cubicBezTo>
                  <a:pt x="93" y="273"/>
                  <a:pt x="97" y="269"/>
                  <a:pt x="97" y="264"/>
                </a:cubicBezTo>
                <a:lnTo>
                  <a:pt x="97" y="228"/>
                </a:lnTo>
                <a:cubicBezTo>
                  <a:pt x="96" y="223"/>
                  <a:pt x="93" y="220"/>
                  <a:pt x="88" y="220"/>
                </a:cubicBezTo>
                <a:lnTo>
                  <a:pt x="52" y="220"/>
                </a:lnTo>
                <a:close/>
                <a:moveTo>
                  <a:pt x="129" y="220"/>
                </a:moveTo>
                <a:cubicBezTo>
                  <a:pt x="123" y="220"/>
                  <a:pt x="120" y="224"/>
                  <a:pt x="120" y="228"/>
                </a:cubicBezTo>
                <a:lnTo>
                  <a:pt x="120" y="264"/>
                </a:lnTo>
                <a:cubicBezTo>
                  <a:pt x="120" y="269"/>
                  <a:pt x="124" y="273"/>
                  <a:pt x="129" y="273"/>
                </a:cubicBezTo>
                <a:lnTo>
                  <a:pt x="164" y="273"/>
                </a:lnTo>
                <a:cubicBezTo>
                  <a:pt x="170" y="273"/>
                  <a:pt x="173" y="269"/>
                  <a:pt x="173" y="264"/>
                </a:cubicBezTo>
                <a:lnTo>
                  <a:pt x="173" y="228"/>
                </a:lnTo>
                <a:cubicBezTo>
                  <a:pt x="173" y="223"/>
                  <a:pt x="169" y="220"/>
                  <a:pt x="164" y="220"/>
                </a:cubicBezTo>
                <a:lnTo>
                  <a:pt x="129" y="220"/>
                </a:lnTo>
                <a:close/>
                <a:moveTo>
                  <a:pt x="205" y="220"/>
                </a:moveTo>
                <a:cubicBezTo>
                  <a:pt x="200" y="220"/>
                  <a:pt x="196" y="224"/>
                  <a:pt x="196" y="228"/>
                </a:cubicBezTo>
                <a:lnTo>
                  <a:pt x="196" y="264"/>
                </a:lnTo>
                <a:cubicBezTo>
                  <a:pt x="197" y="269"/>
                  <a:pt x="200" y="273"/>
                  <a:pt x="205" y="273"/>
                </a:cubicBezTo>
                <a:lnTo>
                  <a:pt x="241" y="273"/>
                </a:lnTo>
                <a:cubicBezTo>
                  <a:pt x="246" y="273"/>
                  <a:pt x="250" y="269"/>
                  <a:pt x="250" y="264"/>
                </a:cubicBezTo>
                <a:lnTo>
                  <a:pt x="250" y="228"/>
                </a:lnTo>
                <a:cubicBezTo>
                  <a:pt x="249" y="223"/>
                  <a:pt x="246" y="220"/>
                  <a:pt x="241" y="220"/>
                </a:cubicBezTo>
                <a:lnTo>
                  <a:pt x="205" y="220"/>
                </a:lnTo>
                <a:close/>
                <a:moveTo>
                  <a:pt x="282" y="220"/>
                </a:moveTo>
                <a:cubicBezTo>
                  <a:pt x="276" y="220"/>
                  <a:pt x="273" y="224"/>
                  <a:pt x="273" y="228"/>
                </a:cubicBezTo>
                <a:lnTo>
                  <a:pt x="273" y="264"/>
                </a:lnTo>
                <a:cubicBezTo>
                  <a:pt x="273" y="269"/>
                  <a:pt x="277" y="273"/>
                  <a:pt x="282" y="273"/>
                </a:cubicBezTo>
                <a:lnTo>
                  <a:pt x="317" y="273"/>
                </a:lnTo>
                <a:cubicBezTo>
                  <a:pt x="323" y="273"/>
                  <a:pt x="326" y="269"/>
                  <a:pt x="326" y="264"/>
                </a:cubicBezTo>
                <a:lnTo>
                  <a:pt x="326" y="228"/>
                </a:lnTo>
                <a:cubicBezTo>
                  <a:pt x="326" y="223"/>
                  <a:pt x="322" y="220"/>
                  <a:pt x="317" y="220"/>
                </a:cubicBezTo>
                <a:lnTo>
                  <a:pt x="282" y="220"/>
                </a:lnTo>
                <a:close/>
                <a:moveTo>
                  <a:pt x="61" y="237"/>
                </a:moveTo>
                <a:lnTo>
                  <a:pt x="79" y="237"/>
                </a:lnTo>
                <a:lnTo>
                  <a:pt x="79" y="255"/>
                </a:lnTo>
                <a:lnTo>
                  <a:pt x="61" y="255"/>
                </a:lnTo>
                <a:lnTo>
                  <a:pt x="61" y="237"/>
                </a:lnTo>
                <a:close/>
                <a:moveTo>
                  <a:pt x="137" y="237"/>
                </a:moveTo>
                <a:lnTo>
                  <a:pt x="156" y="237"/>
                </a:lnTo>
                <a:lnTo>
                  <a:pt x="156" y="255"/>
                </a:lnTo>
                <a:lnTo>
                  <a:pt x="137" y="255"/>
                </a:lnTo>
                <a:lnTo>
                  <a:pt x="137" y="237"/>
                </a:lnTo>
                <a:close/>
                <a:moveTo>
                  <a:pt x="214" y="237"/>
                </a:moveTo>
                <a:lnTo>
                  <a:pt x="232" y="237"/>
                </a:lnTo>
                <a:lnTo>
                  <a:pt x="232" y="255"/>
                </a:lnTo>
                <a:lnTo>
                  <a:pt x="214" y="255"/>
                </a:lnTo>
                <a:lnTo>
                  <a:pt x="214" y="237"/>
                </a:lnTo>
                <a:close/>
                <a:moveTo>
                  <a:pt x="290" y="237"/>
                </a:moveTo>
                <a:lnTo>
                  <a:pt x="309" y="237"/>
                </a:lnTo>
                <a:lnTo>
                  <a:pt x="309" y="255"/>
                </a:lnTo>
                <a:lnTo>
                  <a:pt x="290" y="255"/>
                </a:lnTo>
                <a:lnTo>
                  <a:pt x="290" y="237"/>
                </a:lnTo>
                <a:close/>
                <a:moveTo>
                  <a:pt x="52" y="293"/>
                </a:moveTo>
                <a:cubicBezTo>
                  <a:pt x="50" y="293"/>
                  <a:pt x="47" y="294"/>
                  <a:pt x="46" y="296"/>
                </a:cubicBezTo>
                <a:cubicBezTo>
                  <a:pt x="44" y="297"/>
                  <a:pt x="43" y="300"/>
                  <a:pt x="43" y="302"/>
                </a:cubicBezTo>
                <a:lnTo>
                  <a:pt x="43" y="338"/>
                </a:lnTo>
                <a:cubicBezTo>
                  <a:pt x="44" y="343"/>
                  <a:pt x="47" y="347"/>
                  <a:pt x="52" y="347"/>
                </a:cubicBezTo>
                <a:lnTo>
                  <a:pt x="88" y="347"/>
                </a:lnTo>
                <a:cubicBezTo>
                  <a:pt x="93" y="346"/>
                  <a:pt x="97" y="343"/>
                  <a:pt x="97" y="338"/>
                </a:cubicBezTo>
                <a:lnTo>
                  <a:pt x="97" y="302"/>
                </a:lnTo>
                <a:cubicBezTo>
                  <a:pt x="96" y="297"/>
                  <a:pt x="93" y="293"/>
                  <a:pt x="88" y="293"/>
                </a:cubicBezTo>
                <a:lnTo>
                  <a:pt x="52" y="293"/>
                </a:lnTo>
                <a:close/>
                <a:moveTo>
                  <a:pt x="129" y="293"/>
                </a:moveTo>
                <a:cubicBezTo>
                  <a:pt x="123" y="294"/>
                  <a:pt x="120" y="297"/>
                  <a:pt x="120" y="302"/>
                </a:cubicBezTo>
                <a:lnTo>
                  <a:pt x="120" y="338"/>
                </a:lnTo>
                <a:cubicBezTo>
                  <a:pt x="120" y="343"/>
                  <a:pt x="124" y="347"/>
                  <a:pt x="129" y="347"/>
                </a:cubicBezTo>
                <a:lnTo>
                  <a:pt x="164" y="347"/>
                </a:lnTo>
                <a:cubicBezTo>
                  <a:pt x="170" y="346"/>
                  <a:pt x="173" y="343"/>
                  <a:pt x="173" y="338"/>
                </a:cubicBezTo>
                <a:lnTo>
                  <a:pt x="173" y="302"/>
                </a:lnTo>
                <a:cubicBezTo>
                  <a:pt x="173" y="297"/>
                  <a:pt x="169" y="293"/>
                  <a:pt x="164" y="293"/>
                </a:cubicBezTo>
                <a:lnTo>
                  <a:pt x="129" y="293"/>
                </a:lnTo>
                <a:close/>
                <a:moveTo>
                  <a:pt x="205" y="293"/>
                </a:moveTo>
                <a:cubicBezTo>
                  <a:pt x="200" y="294"/>
                  <a:pt x="196" y="297"/>
                  <a:pt x="196" y="302"/>
                </a:cubicBezTo>
                <a:lnTo>
                  <a:pt x="196" y="338"/>
                </a:lnTo>
                <a:cubicBezTo>
                  <a:pt x="197" y="343"/>
                  <a:pt x="200" y="347"/>
                  <a:pt x="205" y="347"/>
                </a:cubicBezTo>
                <a:lnTo>
                  <a:pt x="241" y="347"/>
                </a:lnTo>
                <a:cubicBezTo>
                  <a:pt x="246" y="346"/>
                  <a:pt x="250" y="343"/>
                  <a:pt x="250" y="338"/>
                </a:cubicBezTo>
                <a:lnTo>
                  <a:pt x="250" y="302"/>
                </a:lnTo>
                <a:cubicBezTo>
                  <a:pt x="249" y="297"/>
                  <a:pt x="246" y="293"/>
                  <a:pt x="241" y="293"/>
                </a:cubicBezTo>
                <a:lnTo>
                  <a:pt x="205" y="293"/>
                </a:lnTo>
                <a:close/>
                <a:moveTo>
                  <a:pt x="61" y="311"/>
                </a:moveTo>
                <a:lnTo>
                  <a:pt x="79" y="311"/>
                </a:lnTo>
                <a:lnTo>
                  <a:pt x="79" y="329"/>
                </a:lnTo>
                <a:lnTo>
                  <a:pt x="61" y="329"/>
                </a:lnTo>
                <a:lnTo>
                  <a:pt x="61" y="311"/>
                </a:lnTo>
                <a:close/>
                <a:moveTo>
                  <a:pt x="137" y="311"/>
                </a:moveTo>
                <a:lnTo>
                  <a:pt x="156" y="311"/>
                </a:lnTo>
                <a:lnTo>
                  <a:pt x="156" y="329"/>
                </a:lnTo>
                <a:lnTo>
                  <a:pt x="137" y="329"/>
                </a:lnTo>
                <a:lnTo>
                  <a:pt x="137" y="311"/>
                </a:lnTo>
                <a:close/>
                <a:moveTo>
                  <a:pt x="214" y="311"/>
                </a:moveTo>
                <a:lnTo>
                  <a:pt x="232" y="311"/>
                </a:lnTo>
                <a:lnTo>
                  <a:pt x="232" y="329"/>
                </a:lnTo>
                <a:lnTo>
                  <a:pt x="214" y="329"/>
                </a:lnTo>
                <a:lnTo>
                  <a:pt x="214" y="31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69618" y="39088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940236" y="39301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</a:t>
            </a:r>
            <a:endParaRPr lang="ko-KR" altLang="en-US" sz="900" b="1"/>
          </a:p>
        </p:txBody>
      </p:sp>
      <p:cxnSp>
        <p:nvCxnSpPr>
          <p:cNvPr id="5" name="꺾인 연결선 4"/>
          <p:cNvCxnSpPr>
            <a:stCxn id="19" idx="6"/>
            <a:endCxn id="3" idx="1"/>
          </p:cNvCxnSpPr>
          <p:nvPr/>
        </p:nvCxnSpPr>
        <p:spPr>
          <a:xfrm>
            <a:off x="5854273" y="1534399"/>
            <a:ext cx="278168" cy="188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99815"/>
              </p:ext>
            </p:extLst>
          </p:nvPr>
        </p:nvGraphicFramePr>
        <p:xfrm>
          <a:off x="9194799" y="279809"/>
          <a:ext cx="2908711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66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309081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STA_04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상세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수정버튼 클릭 시 진입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상태가 퇴사로 변경되면 퇴사일에 텍스트 박스와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날짜를 선택하는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나타남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datepicker: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미설정 상태로 오늘날짜 디폴트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클릭 시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datepicker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임지원의 사진 이미지 파일을 새창에서 미리보기로 확인 가능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4933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3151" y="1001679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2706670" y="14968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59106" y="1419131"/>
            <a:ext cx="784830" cy="507831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성명</a:t>
            </a:r>
            <a:endParaRPr lang="en-US" altLang="ko-KR" sz="900" dirty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사원번호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증명사진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이메일</a:t>
            </a:r>
            <a:r>
              <a:rPr lang="en-US" altLang="ko-KR" sz="900" smtClean="0">
                <a:latin typeface="+mn-ea"/>
              </a:rPr>
              <a:t>(ID)</a:t>
            </a: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근무지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부서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직급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직책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주민등록번호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휴대폰 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은행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계좌번호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우편주소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주소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상세주소</a:t>
            </a:r>
            <a:endParaRPr lang="ko-KR" altLang="en-US" sz="9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FB3600-82C1-2249-3527-292BA2E1B396}"/>
              </a:ext>
            </a:extLst>
          </p:cNvPr>
          <p:cNvSpPr/>
          <p:nvPr/>
        </p:nvSpPr>
        <p:spPr>
          <a:xfrm>
            <a:off x="3861800" y="1521697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김누리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1292616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0" y="116950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개인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89780-22F0-F459-A442-4CD68525723C}"/>
              </a:ext>
            </a:extLst>
          </p:cNvPr>
          <p:cNvSpPr/>
          <p:nvPr/>
        </p:nvSpPr>
        <p:spPr>
          <a:xfrm>
            <a:off x="3918103" y="4825679"/>
            <a:ext cx="538162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010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4515923" y="4825679"/>
            <a:ext cx="538162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2345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6D48AF-04B9-D1D4-FCAD-D490E2591EE7}"/>
              </a:ext>
            </a:extLst>
          </p:cNvPr>
          <p:cNvSpPr/>
          <p:nvPr/>
        </p:nvSpPr>
        <p:spPr>
          <a:xfrm>
            <a:off x="5164799" y="4825679"/>
            <a:ext cx="538162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6789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187800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nuri.kim@nuri.co.kr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6EAB46-6167-F09B-15B8-A7B49376C219}"/>
              </a:ext>
            </a:extLst>
          </p:cNvPr>
          <p:cNvSpPr/>
          <p:nvPr/>
        </p:nvSpPr>
        <p:spPr>
          <a:xfrm>
            <a:off x="3860643" y="5919889"/>
            <a:ext cx="1838058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서울특별시 </a:t>
            </a:r>
            <a:r>
              <a:rPr lang="ko-KR" altLang="en-US" sz="800">
                <a:solidFill>
                  <a:schemeClr val="tx1"/>
                </a:solidFill>
              </a:rPr>
              <a:t>종로구 청계천로 </a:t>
            </a:r>
            <a:r>
              <a:rPr lang="en-US" altLang="ko-KR" sz="800" smtClean="0">
                <a:solidFill>
                  <a:schemeClr val="tx1"/>
                </a:solidFill>
              </a:rPr>
              <a:t>67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38B99-5D21-E58B-136A-ABE2B7A1867D}"/>
              </a:ext>
            </a:extLst>
          </p:cNvPr>
          <p:cNvSpPr/>
          <p:nvPr/>
        </p:nvSpPr>
        <p:spPr>
          <a:xfrm>
            <a:off x="3867162" y="5654804"/>
            <a:ext cx="1192410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</a:rPr>
              <a:t>04533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6EAB46-6167-F09B-15B8-A7B49376C219}"/>
              </a:ext>
            </a:extLst>
          </p:cNvPr>
          <p:cNvSpPr/>
          <p:nvPr/>
        </p:nvSpPr>
        <p:spPr>
          <a:xfrm>
            <a:off x="3860643" y="6188189"/>
            <a:ext cx="1838058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</a:rPr>
              <a:t>501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C87153-4C77-2E6C-0409-5BA197D034CD}"/>
              </a:ext>
            </a:extLst>
          </p:cNvPr>
          <p:cNvSpPr/>
          <p:nvPr/>
        </p:nvSpPr>
        <p:spPr>
          <a:xfrm>
            <a:off x="3861798" y="5118541"/>
            <a:ext cx="1832197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하나                                    ▽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9" y="5387757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123-456-789012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440510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롯데호텔 서울점                     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69608" y="2071758"/>
            <a:ext cx="857816" cy="10066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860643" y="17778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E000001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3738292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경영지원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7870" y="4008090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2454" y="4275617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59160" y="4811973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4998574" y="4803563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7870" y="4551096"/>
            <a:ext cx="824144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801231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5164" y="453083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8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4875267" y="4551096"/>
            <a:ext cx="824144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2345678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3997" y="240914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상세보기</a:t>
            </a:r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540384" y="23935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52" name="TextBox 51"/>
          <p:cNvSpPr txBox="1"/>
          <p:nvPr/>
        </p:nvSpPr>
        <p:spPr>
          <a:xfrm>
            <a:off x="4928855" y="2467360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>
                <a:solidFill>
                  <a:srgbClr val="0000CC"/>
                </a:solidFill>
              </a:rPr>
              <a:t>증명사진</a:t>
            </a:r>
            <a:r>
              <a:rPr lang="en-US" altLang="ko-KR" sz="800" u="sng" smtClean="0">
                <a:solidFill>
                  <a:srgbClr val="0000CC"/>
                </a:solidFill>
              </a:rPr>
              <a:t>.jpg</a:t>
            </a:r>
            <a:endParaRPr lang="ko-KR" altLang="en-US" sz="900" u="sng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42056"/>
              </p:ext>
            </p:extLst>
          </p:nvPr>
        </p:nvGraphicFramePr>
        <p:xfrm>
          <a:off x="9194799" y="279809"/>
          <a:ext cx="290871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2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3335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728088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STA_04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현황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현황페이지에서 급여명세서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등록현황을 제외한 항목 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진입 가능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 완료 시 다운로드 링크가 활성화 되며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임직원과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링크를 통해 급여명세서 다운로드 가능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임직원에게 전자계약서를 받았을 경우 수락을 클릭 하며 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등록완료로 변경 후 변경 불가능 처리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전자계약서 누락 시 거부을 클릭하며 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임직원의 등록된 데이터가 삭제처리 됨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현황 페이지로 이동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임직원의 정보가 사라집니다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정말 삭제하시겠습니까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?'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팝업이 발생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＇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해당 임직원 정보 삭제 후 임직원 현황으로 이동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＇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현재 화면 유지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수정 페이지로 이동하여 정보 수정 가능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605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9194799" y="4877292"/>
            <a:ext cx="2796540" cy="139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n-ea"/>
              </a:rPr>
              <a:t>현재 임직원의 정보가 사라집니다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정말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삭제하시겠습니까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826194" y="5920432"/>
            <a:ext cx="82296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취소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10802619" y="5920432"/>
            <a:ext cx="82296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105198" y="1001679"/>
            <a:ext cx="8946776" cy="565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59106" y="1419131"/>
            <a:ext cx="749564" cy="31393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상태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입사일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퇴사일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근로 형태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계약기간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총 근무 기간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계약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현재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작년 연봉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급여 명세서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등록 현황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B3600-82C1-2249-3527-292BA2E1B396}"/>
              </a:ext>
            </a:extLst>
          </p:cNvPr>
          <p:cNvSpPr/>
          <p:nvPr/>
        </p:nvSpPr>
        <p:spPr>
          <a:xfrm>
            <a:off x="3861800" y="1521697"/>
            <a:ext cx="1840506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재직중                                 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1292616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0" y="116950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계약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C87153-4C77-2E6C-0409-5BA197D034CD}"/>
              </a:ext>
            </a:extLst>
          </p:cNvPr>
          <p:cNvSpPr/>
          <p:nvPr/>
        </p:nvSpPr>
        <p:spPr>
          <a:xfrm>
            <a:off x="3860639" y="2360916"/>
            <a:ext cx="1832197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정규직                                 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0639" y="205151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-</a:t>
            </a:r>
            <a:endParaRPr lang="ko-KR" altLang="en-US" sz="9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2637738"/>
            <a:ext cx="1536590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3997" y="240914"/>
            <a:ext cx="8946776" cy="767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임직원 상세보기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671967" y="41884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B53B0A-E29C-6D29-6002-DDA4102AC716}"/>
              </a:ext>
            </a:extLst>
          </p:cNvPr>
          <p:cNvSpPr/>
          <p:nvPr/>
        </p:nvSpPr>
        <p:spPr>
          <a:xfrm>
            <a:off x="3861798" y="1816026"/>
            <a:ext cx="1578882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2020.09.16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0087" y="26222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년</a:t>
            </a:r>
            <a:endParaRPr lang="ko-KR" altLang="en-US" sz="9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184964"/>
            <a:ext cx="1536590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5000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78367" y="31694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462434"/>
            <a:ext cx="1536590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8000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78367" y="3446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FC946-E4E1-F2B6-B834-571C326CB511}"/>
              </a:ext>
            </a:extLst>
          </p:cNvPr>
          <p:cNvSpPr/>
          <p:nvPr/>
        </p:nvSpPr>
        <p:spPr>
          <a:xfrm>
            <a:off x="3865990" y="3741273"/>
            <a:ext cx="1536590" cy="177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6000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78367" y="37257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만원</a:t>
            </a:r>
            <a:endParaRPr lang="ko-KR" altLang="en-US" sz="900"/>
          </a:p>
        </p:txBody>
      </p:sp>
      <p:sp>
        <p:nvSpPr>
          <p:cNvPr id="48" name="TextBox 47"/>
          <p:cNvSpPr txBox="1"/>
          <p:nvPr/>
        </p:nvSpPr>
        <p:spPr>
          <a:xfrm>
            <a:off x="3867162" y="3967795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급여명세서 업로드</a:t>
            </a:r>
            <a:r>
              <a:rPr lang="en-US" altLang="ko-KR" sz="800" smtClean="0"/>
              <a:t>(pdf)</a:t>
            </a:r>
            <a:endParaRPr lang="ko-KR" altLang="en-US" sz="900"/>
          </a:p>
        </p:txBody>
      </p:sp>
      <p:sp>
        <p:nvSpPr>
          <p:cNvPr id="49" name="TextBox 48"/>
          <p:cNvSpPr txBox="1"/>
          <p:nvPr/>
        </p:nvSpPr>
        <p:spPr>
          <a:xfrm>
            <a:off x="3869608" y="42556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>
                <a:solidFill>
                  <a:srgbClr val="0000CC"/>
                </a:solidFill>
              </a:rPr>
              <a:t>수락</a:t>
            </a:r>
            <a:endParaRPr lang="ko-KR" altLang="en-US" sz="900" u="sng">
              <a:solidFill>
                <a:srgbClr val="0000CC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1A4B84A-F359-38D0-5464-3350B5E8823E}"/>
              </a:ext>
            </a:extLst>
          </p:cNvPr>
          <p:cNvCxnSpPr>
            <a:cxnSpLocks/>
          </p:cNvCxnSpPr>
          <p:nvPr/>
        </p:nvCxnSpPr>
        <p:spPr>
          <a:xfrm>
            <a:off x="2959106" y="4735699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E4E42A-C490-E682-5958-D91AFF9D91AC}"/>
              </a:ext>
            </a:extLst>
          </p:cNvPr>
          <p:cNvSpPr txBox="1"/>
          <p:nvPr/>
        </p:nvSpPr>
        <p:spPr>
          <a:xfrm>
            <a:off x="4008441" y="4612588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연차 정보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2960754" y="4850972"/>
            <a:ext cx="824906" cy="120032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지급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이용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남은 연차</a:t>
            </a:r>
            <a:endParaRPr lang="en-US" altLang="ko-KR" sz="900" smtClean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이용 유급휴가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0456" y="520440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5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3860456" y="5496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16</a:t>
            </a:r>
            <a:endParaRPr lang="ko-KR" altLang="en-US" sz="900"/>
          </a:p>
        </p:txBody>
      </p:sp>
      <p:sp>
        <p:nvSpPr>
          <p:cNvPr id="55" name="TextBox 54"/>
          <p:cNvSpPr txBox="1"/>
          <p:nvPr/>
        </p:nvSpPr>
        <p:spPr>
          <a:xfrm>
            <a:off x="3869421" y="578232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900"/>
          </a:p>
        </p:txBody>
      </p:sp>
      <p:sp>
        <p:nvSpPr>
          <p:cNvPr id="56" name="직사각형 55"/>
          <p:cNvSpPr/>
          <p:nvPr/>
        </p:nvSpPr>
        <p:spPr>
          <a:xfrm>
            <a:off x="4081077" y="6217725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삭 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53904" y="6217725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 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698541" y="61662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4</a:t>
            </a:r>
            <a:endParaRPr lang="ko-KR" altLang="en-US" sz="900" b="1"/>
          </a:p>
        </p:txBody>
      </p:sp>
      <p:sp>
        <p:nvSpPr>
          <p:cNvPr id="60" name="TextBox 59"/>
          <p:cNvSpPr txBox="1"/>
          <p:nvPr/>
        </p:nvSpPr>
        <p:spPr>
          <a:xfrm>
            <a:off x="3860456" y="493474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20</a:t>
            </a:r>
            <a:endParaRPr lang="ko-KR" altLang="en-US" sz="9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548803" y="61624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5</a:t>
            </a:r>
            <a:endParaRPr lang="ko-KR" altLang="en-US" sz="900" b="1"/>
          </a:p>
        </p:txBody>
      </p:sp>
      <p:sp>
        <p:nvSpPr>
          <p:cNvPr id="62" name="TextBox 61"/>
          <p:cNvSpPr txBox="1"/>
          <p:nvPr/>
        </p:nvSpPr>
        <p:spPr>
          <a:xfrm>
            <a:off x="3867162" y="2876745"/>
            <a:ext cx="1906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24                                  </a:t>
            </a:r>
            <a:r>
              <a:rPr lang="ko-KR" altLang="en-US" sz="900" smtClean="0"/>
              <a:t>개월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CBF845-C486-F1CE-C731-4C774D851349}"/>
              </a:ext>
            </a:extLst>
          </p:cNvPr>
          <p:cNvSpPr/>
          <p:nvPr/>
        </p:nvSpPr>
        <p:spPr>
          <a:xfrm>
            <a:off x="5140310" y="3981797"/>
            <a:ext cx="561994" cy="177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업로드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27825" y="3861491"/>
            <a:ext cx="3164541" cy="372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71996" y="395379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 smtClean="0">
                <a:solidFill>
                  <a:srgbClr val="0000CC"/>
                </a:solidFill>
              </a:rPr>
              <a:t>9</a:t>
            </a:r>
            <a:r>
              <a:rPr lang="ko-KR" altLang="en-US" sz="800" u="sng" smtClean="0">
                <a:solidFill>
                  <a:srgbClr val="0000CC"/>
                </a:solidFill>
              </a:rPr>
              <a:t>월 급여 명세서</a:t>
            </a:r>
            <a:r>
              <a:rPr lang="en-US" altLang="ko-KR" sz="800" u="sng" smtClean="0">
                <a:solidFill>
                  <a:srgbClr val="0000CC"/>
                </a:solidFill>
              </a:rPr>
              <a:t>.pdf</a:t>
            </a:r>
            <a:endParaRPr lang="ko-KR" altLang="en-US" sz="900" u="sng">
              <a:solidFill>
                <a:srgbClr val="0000CC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5CBF845-C486-F1CE-C731-4C774D851349}"/>
              </a:ext>
            </a:extLst>
          </p:cNvPr>
          <p:cNvSpPr/>
          <p:nvPr/>
        </p:nvSpPr>
        <p:spPr>
          <a:xfrm>
            <a:off x="8345144" y="3967795"/>
            <a:ext cx="561994" cy="177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업로드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5998872" y="3857368"/>
            <a:ext cx="669414" cy="32521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급여명세서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52957" y="42556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>
                <a:solidFill>
                  <a:srgbClr val="0000CC"/>
                </a:solidFill>
              </a:rPr>
              <a:t>거부</a:t>
            </a:r>
            <a:endParaRPr lang="ko-KR" altLang="en-US" sz="900" u="sng">
              <a:solidFill>
                <a:srgbClr val="0000CC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27825" y="4293207"/>
            <a:ext cx="3164541" cy="372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071996" y="438550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등록 완료</a:t>
            </a:r>
            <a:endParaRPr lang="ko-KR" altLang="en-US" sz="9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6DD354-6251-FDB7-89BA-F1DB354E413B}"/>
              </a:ext>
            </a:extLst>
          </p:cNvPr>
          <p:cNvSpPr txBox="1"/>
          <p:nvPr/>
        </p:nvSpPr>
        <p:spPr>
          <a:xfrm>
            <a:off x="5998872" y="4289084"/>
            <a:ext cx="594073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900" smtClean="0">
                <a:latin typeface="+mn-ea"/>
              </a:rPr>
              <a:t>등록 현황</a:t>
            </a:r>
            <a:endParaRPr lang="en-US" altLang="ko-KR" sz="900" smtClean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637631" y="38840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74" name="직사각형 73"/>
          <p:cNvSpPr/>
          <p:nvPr/>
        </p:nvSpPr>
        <p:spPr>
          <a:xfrm>
            <a:off x="3204732" y="6227064"/>
            <a:ext cx="68291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목 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3809093" y="61678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</a:t>
            </a:r>
            <a:endParaRPr lang="ko-KR" altLang="en-US" sz="900" b="1"/>
          </a:p>
        </p:txBody>
      </p:sp>
      <p:cxnSp>
        <p:nvCxnSpPr>
          <p:cNvPr id="5" name="꺾인 연결선 4"/>
          <p:cNvCxnSpPr>
            <a:stCxn id="58" idx="0"/>
            <a:endCxn id="2" idx="0"/>
          </p:cNvCxnSpPr>
          <p:nvPr/>
        </p:nvCxnSpPr>
        <p:spPr>
          <a:xfrm rot="5400000" flipH="1" flipV="1">
            <a:off x="6557588" y="3031535"/>
            <a:ext cx="22551" cy="1682465"/>
          </a:xfrm>
          <a:prstGeom prst="bentConnector3">
            <a:avLst>
              <a:gd name="adj1" fmla="val 111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6" idx="4"/>
            <a:endCxn id="70" idx="2"/>
          </p:cNvCxnSpPr>
          <p:nvPr/>
        </p:nvCxnSpPr>
        <p:spPr>
          <a:xfrm rot="16200000" flipH="1">
            <a:off x="5937314" y="3193125"/>
            <a:ext cx="297435" cy="2648129"/>
          </a:xfrm>
          <a:prstGeom prst="bentConnector3">
            <a:avLst>
              <a:gd name="adj1" fmla="val 17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F2C08C-77C3-9AFB-A470-A752A9F5E3B5}"/>
              </a:ext>
            </a:extLst>
          </p:cNvPr>
          <p:cNvSpPr txBox="1"/>
          <p:nvPr/>
        </p:nvSpPr>
        <p:spPr>
          <a:xfrm>
            <a:off x="334963" y="36830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>
                <a:latin typeface="맑은 고딕" panose="020B0503020000020004" pitchFamily="50" charset="-127"/>
              </a:rPr>
              <a:t>문서의 주석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4BD63A-2152-D785-4EB4-69F94EC5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23206"/>
              </p:ext>
            </p:extLst>
          </p:nvPr>
        </p:nvGraphicFramePr>
        <p:xfrm>
          <a:off x="660400" y="1546225"/>
          <a:ext cx="3750946" cy="1064131"/>
        </p:xfrm>
        <a:graphic>
          <a:graphicData uri="http://schemas.openxmlformats.org/drawingml/2006/table">
            <a:tbl>
              <a:tblPr/>
              <a:tblGrid>
                <a:gridCol w="1875473">
                  <a:extLst>
                    <a:ext uri="{9D8B030D-6E8A-4147-A177-3AD203B41FA5}">
                      <a16:colId xmlns:a16="http://schemas.microsoft.com/office/drawing/2014/main" val="1211890069"/>
                    </a:ext>
                  </a:extLst>
                </a:gridCol>
                <a:gridCol w="1875473">
                  <a:extLst>
                    <a:ext uri="{9D8B030D-6E8A-4147-A177-3AD203B41FA5}">
                      <a16:colId xmlns:a16="http://schemas.microsoft.com/office/drawing/2014/main" val="2703454477"/>
                    </a:ext>
                  </a:extLst>
                </a:gridCol>
              </a:tblGrid>
              <a:tr h="70125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1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89999" marB="89999" anchor="b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1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89999" marB="89999" anchor="b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919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 사항</a:t>
                      </a:r>
                    </a:p>
                  </a:txBody>
                  <a:tcPr marL="0" marR="0" marT="89999" marB="89999" anchor="ctr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89999" marB="89999" anchor="ctr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849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504914-218D-619A-69D6-16407CBE58F3}"/>
              </a:ext>
            </a:extLst>
          </p:cNvPr>
          <p:cNvSpPr txBox="1"/>
          <p:nvPr/>
        </p:nvSpPr>
        <p:spPr>
          <a:xfrm>
            <a:off x="334963" y="1138410"/>
            <a:ext cx="3373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1.1 </a:t>
            </a:r>
            <a:r>
              <a:rPr lang="ko-KR" altLang="en-US" sz="1000">
                <a:latin typeface="+mn-ea"/>
              </a:rPr>
              <a:t>질문과 답변의 주석 타입 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+mn-ea"/>
              </a:rPr>
              <a:t>페이지 우측 상단에 기재됩니다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100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9" name="Group 126">
            <a:extLst>
              <a:ext uri="{FF2B5EF4-FFF2-40B4-BE49-F238E27FC236}">
                <a16:creationId xmlns:a16="http://schemas.microsoft.com/office/drawing/2014/main" id="{A8B0F477-1CEC-4230-FCF0-47A36F4A9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08541"/>
              </p:ext>
            </p:extLst>
          </p:nvPr>
        </p:nvGraphicFramePr>
        <p:xfrm>
          <a:off x="954617" y="1649834"/>
          <a:ext cx="1279525" cy="452438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Wingdings 2" pitchFamily="18" charset="2"/>
                        </a:rPr>
                        <a:t>Name _ Q (22/01/01)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9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25000"/>
                          </a:schemeClr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질문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이슈 내용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2" pitchFamily="18" charset="2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C9C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26">
            <a:extLst>
              <a:ext uri="{FF2B5EF4-FFF2-40B4-BE49-F238E27FC236}">
                <a16:creationId xmlns:a16="http://schemas.microsoft.com/office/drawing/2014/main" id="{C61CB9F7-68BF-106D-133C-8364C9655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16547"/>
              </p:ext>
            </p:extLst>
          </p:nvPr>
        </p:nvGraphicFramePr>
        <p:xfrm>
          <a:off x="2843742" y="1649834"/>
          <a:ext cx="1279525" cy="452438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Wingdings 2" pitchFamily="18" charset="2"/>
                        </a:rPr>
                        <a:t>Name _ A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/>
                          <a:cs typeface="+mn-cs"/>
                          <a:sym typeface="Wingdings 2" pitchFamily="18" charset="2"/>
                        </a:rPr>
                        <a:t>(22/01/01)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25000"/>
                          </a:schemeClr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답변 내용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2" pitchFamily="18" charset="2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BE00313-C671-5AF2-AD43-4E35643D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82908"/>
              </p:ext>
            </p:extLst>
          </p:nvPr>
        </p:nvGraphicFramePr>
        <p:xfrm>
          <a:off x="660400" y="3836815"/>
          <a:ext cx="5626800" cy="1064131"/>
        </p:xfrm>
        <a:graphic>
          <a:graphicData uri="http://schemas.openxmlformats.org/drawingml/2006/table">
            <a:tbl>
              <a:tblPr/>
              <a:tblGrid>
                <a:gridCol w="1875600">
                  <a:extLst>
                    <a:ext uri="{9D8B030D-6E8A-4147-A177-3AD203B41FA5}">
                      <a16:colId xmlns:a16="http://schemas.microsoft.com/office/drawing/2014/main" val="1211890069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val="2703454477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val="3546626952"/>
                    </a:ext>
                  </a:extLst>
                </a:gridCol>
              </a:tblGrid>
              <a:tr h="70125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1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89999" marB="89999" anchor="b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1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89999" marB="89999" anchor="b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1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89999" marB="89999" anchor="b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919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추가 페이지</a:t>
                      </a:r>
                    </a:p>
                  </a:txBody>
                  <a:tcPr marL="0" marR="0" marT="89999" marB="89999" anchor="ctr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Univecon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 페이지 업데이트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89999" marB="89999" anchor="ctr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업데이트 화면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89999" marB="89999" anchor="ctr" horzOverflow="overflow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849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70EC9B-5D9C-B57F-BEA9-EFEC29C49581}"/>
              </a:ext>
            </a:extLst>
          </p:cNvPr>
          <p:cNvSpPr txBox="1"/>
          <p:nvPr/>
        </p:nvSpPr>
        <p:spPr>
          <a:xfrm>
            <a:off x="334963" y="3429000"/>
            <a:ext cx="3071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1.2 </a:t>
            </a:r>
            <a:r>
              <a:rPr lang="ko-KR" altLang="en-US" sz="1000">
                <a:latin typeface="+mn-ea"/>
              </a:rPr>
              <a:t>업데이트 주석 타입 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+mn-ea"/>
              </a:rPr>
              <a:t>페이지 우측 상단에 기재됩니다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100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0" name="그룹 40">
            <a:extLst>
              <a:ext uri="{FF2B5EF4-FFF2-40B4-BE49-F238E27FC236}">
                <a16:creationId xmlns:a16="http://schemas.microsoft.com/office/drawing/2014/main" id="{A69D939A-E700-8646-4AEE-06D7327DC15D}"/>
              </a:ext>
            </a:extLst>
          </p:cNvPr>
          <p:cNvGrpSpPr>
            <a:grpSpLocks/>
          </p:cNvGrpSpPr>
          <p:nvPr/>
        </p:nvGrpSpPr>
        <p:grpSpPr bwMode="auto">
          <a:xfrm>
            <a:off x="4774671" y="3884836"/>
            <a:ext cx="1250950" cy="546100"/>
            <a:chOff x="4514844" y="3267075"/>
            <a:chExt cx="1250495" cy="545951"/>
          </a:xfrm>
        </p:grpSpPr>
        <p:sp>
          <p:nvSpPr>
            <p:cNvPr id="21" name="직사각형 210">
              <a:extLst>
                <a:ext uri="{FF2B5EF4-FFF2-40B4-BE49-F238E27FC236}">
                  <a16:creationId xmlns:a16="http://schemas.microsoft.com/office/drawing/2014/main" id="{1D005B87-7C59-57A5-BE31-D1904F0D5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44" y="3411498"/>
              <a:ext cx="1240973" cy="401528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9pPr>
            </a:lstStyle>
            <a:p>
              <a:pPr eaLnBrk="1" hangingPunct="1"/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2" name="직사각형 43">
              <a:extLst>
                <a:ext uri="{FF2B5EF4-FFF2-40B4-BE49-F238E27FC236}">
                  <a16:creationId xmlns:a16="http://schemas.microsoft.com/office/drawing/2014/main" id="{FA857334-F5D2-A78D-EE42-4223AD5AA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851" y="3267075"/>
              <a:ext cx="547488" cy="1539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sym typeface="Wingdings 2" pitchFamily="18" charset="2"/>
                </a:defRPr>
              </a:lvl9pPr>
            </a:lstStyle>
            <a:p>
              <a:pPr algn="ctr" eaLnBrk="1" hangingPunct="1"/>
              <a:r>
                <a:rPr lang="en-US" altLang="ko-KR" sz="800">
                  <a:solidFill>
                    <a:srgbClr val="FFFFFF"/>
                  </a:solidFill>
                  <a:latin typeface="+mn-ea"/>
                  <a:ea typeface="+mn-ea"/>
                </a:rPr>
                <a:t>Updated</a:t>
              </a:r>
              <a:endParaRPr lang="ko-KR" altLang="en-US" sz="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Group 206">
            <a:extLst>
              <a:ext uri="{FF2B5EF4-FFF2-40B4-BE49-F238E27FC236}">
                <a16:creationId xmlns:a16="http://schemas.microsoft.com/office/drawing/2014/main" id="{A91E5926-26D6-C1AB-C83D-8006B269D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92705"/>
              </p:ext>
            </p:extLst>
          </p:nvPr>
        </p:nvGraphicFramePr>
        <p:xfrm>
          <a:off x="2813579" y="4010249"/>
          <a:ext cx="1314450" cy="431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Wingdings 2" pitchFamily="18" charset="2"/>
                        </a:rPr>
                        <a:t>Updated (22/01/01)</a:t>
                      </a:r>
                    </a:p>
                  </a:txBody>
                  <a:tcPr marL="89999" marR="89999" marT="46883" marB="4688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88900" marR="0" lvl="0" indent="-88900" algn="l" defTabSz="941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>
                            <a:lumMod val="75000"/>
                          </a:schemeClr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내용</a:t>
                      </a:r>
                    </a:p>
                  </a:txBody>
                  <a:tcPr marL="89999" marR="89999" marT="46883" marB="4688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sm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CA45C-7BD4-C74E-23EA-00369829D06D}"/>
              </a:ext>
            </a:extLst>
          </p:cNvPr>
          <p:cNvSpPr/>
          <p:nvPr/>
        </p:nvSpPr>
        <p:spPr bwMode="auto">
          <a:xfrm>
            <a:off x="954617" y="3981674"/>
            <a:ext cx="1303337" cy="449262"/>
          </a:xfrm>
          <a:prstGeom prst="rect">
            <a:avLst/>
          </a:prstGeom>
          <a:solidFill>
            <a:srgbClr val="333399"/>
          </a:solidFill>
          <a:ln>
            <a:noFill/>
            <a:headEnd/>
            <a:tailEnd/>
          </a:ln>
          <a:effectLst>
            <a:outerShdw blurRad="38100" dist="38100" dir="21060000" sx="96000" sy="96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41388">
              <a:lnSpc>
                <a:spcPct val="120000"/>
              </a:lnSpc>
              <a:defRPr/>
            </a:pPr>
            <a:r>
              <a:rPr lang="en-US" altLang="ko-KR" sz="800">
                <a:solidFill>
                  <a:srgbClr val="FFFFFF"/>
                </a:solidFill>
                <a:latin typeface="+mn-ea"/>
              </a:rPr>
              <a:t>NEW _ V0.2.1</a:t>
            </a:r>
          </a:p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>
                <a:solidFill>
                  <a:schemeClr val="bg1"/>
                </a:solidFill>
                <a:latin typeface="+mn-ea"/>
                <a:sym typeface="Wingdings 2" pitchFamily="18" charset="2"/>
              </a:rPr>
              <a:t>(22/01/01)</a:t>
            </a:r>
          </a:p>
        </p:txBody>
      </p:sp>
    </p:spTree>
    <p:extLst>
      <p:ext uri="{BB962C8B-B14F-4D97-AF65-F5344CB8AC3E}">
        <p14:creationId xmlns:p14="http://schemas.microsoft.com/office/powerpoint/2010/main" val="358063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2BBCD0-9412-F7D0-FB96-C09EDB802E5E}"/>
              </a:ext>
            </a:extLst>
          </p:cNvPr>
          <p:cNvSpPr txBox="1"/>
          <p:nvPr/>
        </p:nvSpPr>
        <p:spPr>
          <a:xfrm>
            <a:off x="334963" y="36830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>
                <a:latin typeface="맑은 고딕" panose="020B0503020000020004" pitchFamily="50" charset="-127"/>
              </a:rPr>
              <a:t>메뉴 구조도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76" y="271786"/>
            <a:ext cx="5153744" cy="62778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880029-2BE8-0AA4-83B3-E67C315F9754}"/>
              </a:ext>
            </a:extLst>
          </p:cNvPr>
          <p:cNvSpPr/>
          <p:nvPr/>
        </p:nvSpPr>
        <p:spPr>
          <a:xfrm>
            <a:off x="7492573" y="4368682"/>
            <a:ext cx="914400" cy="9144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4652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37" y="156981"/>
            <a:ext cx="8600526" cy="6544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BBCD0-9412-F7D0-FB96-C09EDB802E5E}"/>
              </a:ext>
            </a:extLst>
          </p:cNvPr>
          <p:cNvSpPr txBox="1"/>
          <p:nvPr/>
        </p:nvSpPr>
        <p:spPr>
          <a:xfrm>
            <a:off x="334963" y="36830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>
                <a:latin typeface="맑은 고딕" panose="020B0503020000020004" pitchFamily="50" charset="-127"/>
              </a:rPr>
              <a:t>메뉴 구조도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80029-2BE8-0AA4-83B3-E67C315F9754}"/>
              </a:ext>
            </a:extLst>
          </p:cNvPr>
          <p:cNvSpPr/>
          <p:nvPr/>
        </p:nvSpPr>
        <p:spPr>
          <a:xfrm>
            <a:off x="9897445" y="5622398"/>
            <a:ext cx="914400" cy="9144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03726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88" y="514540"/>
            <a:ext cx="10576224" cy="5971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BBCD0-9412-F7D0-FB96-C09EDB802E5E}"/>
              </a:ext>
            </a:extLst>
          </p:cNvPr>
          <p:cNvSpPr txBox="1"/>
          <p:nvPr/>
        </p:nvSpPr>
        <p:spPr>
          <a:xfrm>
            <a:off x="334963" y="36830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>
                <a:latin typeface="맑은 고딕" panose="020B0503020000020004" pitchFamily="50" charset="-127"/>
              </a:rPr>
              <a:t>메뉴 구조도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80029-2BE8-0AA4-83B3-E67C315F9754}"/>
              </a:ext>
            </a:extLst>
          </p:cNvPr>
          <p:cNvSpPr/>
          <p:nvPr/>
        </p:nvSpPr>
        <p:spPr>
          <a:xfrm>
            <a:off x="10380809" y="5414081"/>
            <a:ext cx="914400" cy="9144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6828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CCEDAEB-19F2-647C-4404-B46D6D6B7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39005"/>
              </p:ext>
            </p:extLst>
          </p:nvPr>
        </p:nvGraphicFramePr>
        <p:xfrm>
          <a:off x="8616950" y="368300"/>
          <a:ext cx="32400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5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8272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NAV_01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/ Mobile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협력사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파트타이머 계정으로 로그인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로그인하지 않으면 사용할 수 없음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페이지는 없음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공식 웹사이트로 이동 하며 공식 웹사이트에서 회원가입을 진행 할 수 있다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공식 웹사이트에서 가입 한 이메일 주소로와 비밀번호를 통해 로그인 가능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주소와 비밀번호가 일치하면 로그인 후 메인 페이지로 이동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주소와 비밀번호가 일치하지 않을 시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주소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발생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성공 시 입력한 이메일 주소를 저장해 화면 복귀 시 유지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4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성공 시 브라우저를 종료한 후 다시 입장 시 입력한 이메일주소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비밀번호로 자동로그인 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8757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8AD1241-F101-6304-403A-EBB72979928E}"/>
              </a:ext>
            </a:extLst>
          </p:cNvPr>
          <p:cNvSpPr/>
          <p:nvPr/>
        </p:nvSpPr>
        <p:spPr>
          <a:xfrm>
            <a:off x="334964" y="368300"/>
            <a:ext cx="8189911" cy="612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1F648A-6486-1C07-9F8F-25C9A552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81" y="728663"/>
            <a:ext cx="5629275" cy="438512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6854603" y="15228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8AE53D-5029-ADB7-66DF-C5DB58F920BB}"/>
              </a:ext>
            </a:extLst>
          </p:cNvPr>
          <p:cNvSpPr/>
          <p:nvPr/>
        </p:nvSpPr>
        <p:spPr>
          <a:xfrm>
            <a:off x="2582068" y="3262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2</a:t>
            </a:r>
            <a:endParaRPr lang="ko-KR" altLang="en-US" sz="900" b="1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09582C-B94F-3F96-E3F8-7E906A4DEF88}"/>
              </a:ext>
            </a:extLst>
          </p:cNvPr>
          <p:cNvSpPr/>
          <p:nvPr/>
        </p:nvSpPr>
        <p:spPr>
          <a:xfrm>
            <a:off x="2582068" y="44995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</a:t>
            </a:r>
            <a:endParaRPr lang="ko-KR" altLang="en-US" sz="900" b="1"/>
          </a:p>
        </p:txBody>
      </p:sp>
      <p:sp>
        <p:nvSpPr>
          <p:cNvPr id="2" name="직사각형 1"/>
          <p:cNvSpPr/>
          <p:nvPr/>
        </p:nvSpPr>
        <p:spPr>
          <a:xfrm>
            <a:off x="3281089" y="4114800"/>
            <a:ext cx="116541" cy="116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70733" y="407894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아이디 저장</a:t>
            </a:r>
            <a:endParaRPr lang="ko-KR" altLang="en-US" sz="800"/>
          </a:p>
        </p:txBody>
      </p:sp>
      <p:sp>
        <p:nvSpPr>
          <p:cNvPr id="11" name="직사각형 10"/>
          <p:cNvSpPr/>
          <p:nvPr/>
        </p:nvSpPr>
        <p:spPr>
          <a:xfrm>
            <a:off x="4731730" y="4114800"/>
            <a:ext cx="116541" cy="116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21374" y="407894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자동 로그인</a:t>
            </a:r>
            <a:endParaRPr lang="ko-KR" altLang="en-US" sz="8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3911216" y="39889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4</a:t>
            </a:r>
            <a:endParaRPr lang="ko-KR" altLang="en-US" sz="900" b="1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5366947" y="40066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5</a:t>
            </a:r>
            <a:endParaRPr lang="ko-KR" altLang="en-US" sz="900" b="1"/>
          </a:p>
        </p:txBody>
      </p:sp>
      <p:sp>
        <p:nvSpPr>
          <p:cNvPr id="4" name="직사각형 3"/>
          <p:cNvSpPr/>
          <p:nvPr/>
        </p:nvSpPr>
        <p:spPr>
          <a:xfrm>
            <a:off x="8930640" y="4168940"/>
            <a:ext cx="2796540" cy="139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이메일 주소 또는 비밀번호가 일치하지 않습니다</a:t>
            </a:r>
            <a:r>
              <a:rPr lang="en-US" altLang="ko-KR" sz="1200">
                <a:solidFill>
                  <a:sysClr val="windowText" lastClr="000000"/>
                </a:solidFill>
              </a:rPr>
              <a:t>.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59340" y="5212080"/>
            <a:ext cx="82296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닫기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485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CCEDAEB-19F2-647C-4404-B46D6D6B7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55053"/>
              </p:ext>
            </p:extLst>
          </p:nvPr>
        </p:nvGraphicFramePr>
        <p:xfrm>
          <a:off x="8616950" y="368300"/>
          <a:ext cx="324008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5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8272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NAV_02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접근불가 페이지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공식 웹사이트의 비로그인 회원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(Guest)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NURIDA™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탭을 클릭하여 이동할 시 보여지는 페이지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공식 웹사이트 이동 가능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공식 웹사이트로 이동 하며 공식 웹사이트에서 회원가입을 진행 할 수 있다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4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8757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99" y="368300"/>
            <a:ext cx="7946074" cy="5650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871424C-8BDC-5C53-C845-BCD3BE7B2770}"/>
              </a:ext>
            </a:extLst>
          </p:cNvPr>
          <p:cNvSpPr/>
          <p:nvPr/>
        </p:nvSpPr>
        <p:spPr>
          <a:xfrm>
            <a:off x="4925219" y="4860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1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302029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81584E-49BA-1ECA-38FA-01DFECD4A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1162"/>
              </p:ext>
            </p:extLst>
          </p:nvPr>
        </p:nvGraphicFramePr>
        <p:xfrm>
          <a:off x="8616950" y="368300"/>
          <a:ext cx="324008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5">
                  <a:extLst>
                    <a:ext uri="{9D8B030D-6E8A-4147-A177-3AD203B41FA5}">
                      <a16:colId xmlns:a16="http://schemas.microsoft.com/office/drawing/2014/main" val="957028356"/>
                    </a:ext>
                  </a:extLst>
                </a:gridCol>
                <a:gridCol w="482725">
                  <a:extLst>
                    <a:ext uri="{9D8B030D-6E8A-4147-A177-3AD203B41FA5}">
                      <a16:colId xmlns:a16="http://schemas.microsoft.com/office/drawing/2014/main" val="120289570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67975636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3508054202"/>
                    </a:ext>
                  </a:extLst>
                </a:gridCol>
                <a:gridCol w="811036">
                  <a:extLst>
                    <a:ext uri="{9D8B030D-6E8A-4147-A177-3AD203B41FA5}">
                      <a16:colId xmlns:a16="http://schemas.microsoft.com/office/drawing/2014/main" val="14569617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NAV_02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836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6486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2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로고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메인화면으로 이동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3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로그아웃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로그아웃 처리 후 로그인 화면 이동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모드 전환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</a:t>
                      </a:r>
                      <a:r>
                        <a:rPr lang="ko-KR" altLang="en-US" sz="800" b="0" kern="120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직원용으로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전환되며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페이지의 열람 권한 또한 일반페이지와 동일하게 변경됨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경조사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행사공지 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각각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공지사항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경조사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행사공지의 등록일 과 제목을 보여줌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제목은 최대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보여주며 이후의 제목은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표시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프로필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마우스를 갖다 댈 시 하위 메뉴 나타남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클릭 시 해당 메뉴로 이동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상위 메뉴 클릭 시 하위 메뉴 가장 상단에 위치된 메뉴 페이지로 이동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확인하지 않은 근무확인 요청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메일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메시지 등을 표시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 사항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경조사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행사공지 간략 표시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노출되는 최근 글 갯수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5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경조사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행사공지 목록 클릭 시 해당 공지사항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경조사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행사공지 게시글의 상세보기 화면 이동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6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endParaRPr lang="en-US" altLang="ko-KR" sz="800" b="0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en-US" altLang="ko-KR" sz="8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경조사 </a:t>
                      </a:r>
                      <a:r>
                        <a:rPr lang="en-US" altLang="ko-KR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행사공지 페이지로 이동</a:t>
                      </a:r>
                      <a:endParaRPr lang="en-US" altLang="ko-KR" sz="800" b="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95928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4010EF9-8D3F-4ED3-55DF-980567423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962" y="368301"/>
          <a:ext cx="1558925" cy="500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925">
                  <a:extLst>
                    <a:ext uri="{9D8B030D-6E8A-4147-A177-3AD203B41FA5}">
                      <a16:colId xmlns:a16="http://schemas.microsoft.com/office/drawing/2014/main" val="2967698772"/>
                    </a:ext>
                  </a:extLst>
                </a:gridCol>
              </a:tblGrid>
              <a:tr h="561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</a:rPr>
                        <a:t>NURIDA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1782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현황                         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404813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근무 현황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58012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58334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업무                          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41481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메일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053809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메시지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98399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권한 설정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3330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454303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환경설정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17996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도움말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5560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공식 웹사이트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087954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latinLnBrk="1"/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765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7057B4F-8827-C196-2E21-C394B37C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1" y="559140"/>
            <a:ext cx="205582" cy="1877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35F509-6E7C-01DB-D305-550B3B2D3724}"/>
              </a:ext>
            </a:extLst>
          </p:cNvPr>
          <p:cNvSpPr/>
          <p:nvPr/>
        </p:nvSpPr>
        <p:spPr>
          <a:xfrm>
            <a:off x="334964" y="368300"/>
            <a:ext cx="8189911" cy="612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1B16F1-9889-3448-CCBF-24661F356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3887" y="368299"/>
          <a:ext cx="6630987" cy="56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07">
                  <a:extLst>
                    <a:ext uri="{9D8B030D-6E8A-4147-A177-3AD203B41FA5}">
                      <a16:colId xmlns:a16="http://schemas.microsoft.com/office/drawing/2014/main" val="194361384"/>
                    </a:ext>
                  </a:extLst>
                </a:gridCol>
                <a:gridCol w="1138183">
                  <a:extLst>
                    <a:ext uri="{9D8B030D-6E8A-4147-A177-3AD203B41FA5}">
                      <a16:colId xmlns:a16="http://schemas.microsoft.com/office/drawing/2014/main" val="762379956"/>
                    </a:ext>
                  </a:extLst>
                </a:gridCol>
                <a:gridCol w="654197">
                  <a:extLst>
                    <a:ext uri="{9D8B030D-6E8A-4147-A177-3AD203B41FA5}">
                      <a16:colId xmlns:a16="http://schemas.microsoft.com/office/drawing/2014/main" val="3136027704"/>
                    </a:ext>
                  </a:extLst>
                </a:gridCol>
              </a:tblGrid>
              <a:tr h="56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               NURIDA Admin.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일반 모드 전환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19253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1A69E771-D121-E4D4-01C7-1AD0252565F7}"/>
              </a:ext>
            </a:extLst>
          </p:cNvPr>
          <p:cNvSpPr/>
          <p:nvPr/>
        </p:nvSpPr>
        <p:spPr>
          <a:xfrm>
            <a:off x="198925" y="4414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1</a:t>
            </a:r>
            <a:endParaRPr lang="ko-KR" altLang="en-US" sz="900" b="1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C7DD357-AE62-27B4-78F0-ED5BE0E584AE}"/>
              </a:ext>
            </a:extLst>
          </p:cNvPr>
          <p:cNvSpPr/>
          <p:nvPr/>
        </p:nvSpPr>
        <p:spPr>
          <a:xfrm>
            <a:off x="7949773" y="2614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7DD357-AE62-27B4-78F0-ED5BE0E584AE}"/>
              </a:ext>
            </a:extLst>
          </p:cNvPr>
          <p:cNvSpPr/>
          <p:nvPr/>
        </p:nvSpPr>
        <p:spPr>
          <a:xfrm>
            <a:off x="6922292" y="2614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3</a:t>
            </a:r>
            <a:endParaRPr lang="ko-KR" altLang="en-US" sz="900" b="1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69E771-D121-E4D4-01C7-1AD0252565F7}"/>
              </a:ext>
            </a:extLst>
          </p:cNvPr>
          <p:cNvSpPr/>
          <p:nvPr/>
        </p:nvSpPr>
        <p:spPr>
          <a:xfrm>
            <a:off x="1778021" y="8431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6</a:t>
            </a:r>
            <a:endParaRPr lang="ko-KR" altLang="en-US" sz="900" b="1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340556" y="5368501"/>
          <a:ext cx="8184318" cy="113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18">
                  <a:extLst>
                    <a:ext uri="{9D8B030D-6E8A-4147-A177-3AD203B41FA5}">
                      <a16:colId xmlns:a16="http://schemas.microsoft.com/office/drawing/2014/main" val="2031970035"/>
                    </a:ext>
                  </a:extLst>
                </a:gridCol>
              </a:tblGrid>
              <a:tr h="1130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㈜누리글로벌서비스 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04533,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서울특별시 종로구 </a:t>
                      </a:r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청계천로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67, 501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대표이사 최재우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184-86-01897</a:t>
                      </a:r>
                    </a:p>
                    <a:p>
                      <a:pPr algn="ctr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Copyright(C) 2022 NURI Global Service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Co. Ltd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All rights Reserved.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58384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73384" y="1273276"/>
          <a:ext cx="4072009" cy="389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12">
                  <a:extLst>
                    <a:ext uri="{9D8B030D-6E8A-4147-A177-3AD203B41FA5}">
                      <a16:colId xmlns:a16="http://schemas.microsoft.com/office/drawing/2014/main" val="420427912"/>
                    </a:ext>
                  </a:extLst>
                </a:gridCol>
                <a:gridCol w="168901">
                  <a:extLst>
                    <a:ext uri="{9D8B030D-6E8A-4147-A177-3AD203B41FA5}">
                      <a16:colId xmlns:a16="http://schemas.microsoft.com/office/drawing/2014/main" val="1730355356"/>
                    </a:ext>
                  </a:extLst>
                </a:gridCol>
                <a:gridCol w="1353898">
                  <a:extLst>
                    <a:ext uri="{9D8B030D-6E8A-4147-A177-3AD203B41FA5}">
                      <a16:colId xmlns:a16="http://schemas.microsoft.com/office/drawing/2014/main" val="1399172366"/>
                    </a:ext>
                  </a:extLst>
                </a:gridCol>
                <a:gridCol w="1353898">
                  <a:extLst>
                    <a:ext uri="{9D8B030D-6E8A-4147-A177-3AD203B41FA5}">
                      <a16:colId xmlns:a16="http://schemas.microsoft.com/office/drawing/2014/main" val="2704077388"/>
                    </a:ext>
                  </a:extLst>
                </a:gridCol>
              </a:tblGrid>
              <a:tr h="254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경조사</a:t>
                      </a: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행사공지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26542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2022.09.06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일 오후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시에 안전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51242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2022.09.07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모든 임직원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분들 </a:t>
                      </a:r>
                      <a:r>
                        <a:rPr lang="ko-KR" altLang="en-US" sz="800" baseline="0" err="1" smtClean="0">
                          <a:solidFill>
                            <a:schemeClr val="tx1"/>
                          </a:solidFill>
                        </a:rPr>
                        <a:t>께서는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이번주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73644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13418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70143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45690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2901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55747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89118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88324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217" marR="78217" marT="39108" marB="3910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040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89CC871-B722-CF32-A31E-49979DC5DD51}"/>
              </a:ext>
            </a:extLst>
          </p:cNvPr>
          <p:cNvSpPr txBox="1"/>
          <p:nvPr/>
        </p:nvSpPr>
        <p:spPr>
          <a:xfrm>
            <a:off x="4002243" y="3039585"/>
            <a:ext cx="338554" cy="215765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1000">
                <a:latin typeface="+mn-ea"/>
              </a:rPr>
              <a:t>….</a:t>
            </a:r>
            <a:endParaRPr lang="ko-KR" altLang="en-US" sz="100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703635" y="1273276"/>
          <a:ext cx="1741120" cy="284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42">
                  <a:extLst>
                    <a:ext uri="{9D8B030D-6E8A-4147-A177-3AD203B41FA5}">
                      <a16:colId xmlns:a16="http://schemas.microsoft.com/office/drawing/2014/main" val="1034540629"/>
                    </a:ext>
                  </a:extLst>
                </a:gridCol>
                <a:gridCol w="1021978">
                  <a:extLst>
                    <a:ext uri="{9D8B030D-6E8A-4147-A177-3AD203B41FA5}">
                      <a16:colId xmlns:a16="http://schemas.microsoft.com/office/drawing/2014/main" val="4089686922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사용자 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95674"/>
                  </a:ext>
                </a:extLst>
              </a:tr>
              <a:tr h="1472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46825"/>
                  </a:ext>
                </a:extLst>
              </a:tr>
              <a:tr h="280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</a:rPr>
                        <a:t>김누리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61872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</a:rPr>
                        <a:t>경영지원팀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23679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직위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43015"/>
                  </a:ext>
                </a:extLst>
              </a:tr>
              <a:tr h="280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사원 코드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err="1" smtClean="0">
                          <a:solidFill>
                            <a:schemeClr val="tx1"/>
                          </a:solidFill>
                        </a:rPr>
                        <a:t>E000001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1222" marR="81222" marT="40611" marB="40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0967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7041526" y="1592880"/>
            <a:ext cx="1065337" cy="1328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ysClr val="windowText" lastClr="000000"/>
                </a:solidFill>
              </a:rPr>
              <a:t>사진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A69E771-D121-E4D4-01C7-1AD0252565F7}"/>
              </a:ext>
            </a:extLst>
          </p:cNvPr>
          <p:cNvSpPr/>
          <p:nvPr/>
        </p:nvSpPr>
        <p:spPr>
          <a:xfrm>
            <a:off x="6005453" y="1207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4</a:t>
            </a:r>
            <a:endParaRPr lang="ko-KR" altLang="en-US" sz="900" b="1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A69E771-D121-E4D4-01C7-1AD0252565F7}"/>
              </a:ext>
            </a:extLst>
          </p:cNvPr>
          <p:cNvSpPr/>
          <p:nvPr/>
        </p:nvSpPr>
        <p:spPr>
          <a:xfrm>
            <a:off x="8354755" y="11738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smtClean="0"/>
              <a:t>5</a:t>
            </a:r>
            <a:endParaRPr lang="ko-KR" altLang="en-US" sz="9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880029-2BE8-0AA4-83B3-E67C315F9754}"/>
              </a:ext>
            </a:extLst>
          </p:cNvPr>
          <p:cNvSpPr/>
          <p:nvPr/>
        </p:nvSpPr>
        <p:spPr>
          <a:xfrm>
            <a:off x="7492573" y="4368682"/>
            <a:ext cx="914400" cy="9144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1178" y="490297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+</a:t>
            </a:r>
            <a:r>
              <a:rPr lang="ko-KR" altLang="en-US" sz="1000" smtClean="0"/>
              <a:t>더보기</a:t>
            </a:r>
            <a:endParaRPr lang="ko-KR" altLang="en-US" sz="10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69E771-D121-E4D4-01C7-1AD0252565F7}"/>
              </a:ext>
            </a:extLst>
          </p:cNvPr>
          <p:cNvSpPr/>
          <p:nvPr/>
        </p:nvSpPr>
        <p:spPr>
          <a:xfrm>
            <a:off x="4944321" y="1502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7</a:t>
            </a:r>
            <a:endParaRPr lang="ko-KR" altLang="en-US" sz="900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69E771-D121-E4D4-01C7-1AD0252565F7}"/>
              </a:ext>
            </a:extLst>
          </p:cNvPr>
          <p:cNvSpPr/>
          <p:nvPr/>
        </p:nvSpPr>
        <p:spPr>
          <a:xfrm>
            <a:off x="6057863" y="4786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/>
              <a:t>8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30509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16790</TotalTime>
  <Words>3234</Words>
  <Application>Microsoft Office PowerPoint</Application>
  <PresentationFormat>와이드스크린</PresentationFormat>
  <Paragraphs>1281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RSI-PLAN</dc:creator>
  <cp:lastModifiedBy>Windows 사용자</cp:lastModifiedBy>
  <cp:revision>268</cp:revision>
  <dcterms:created xsi:type="dcterms:W3CDTF">2022-07-12T01:17:14Z</dcterms:created>
  <dcterms:modified xsi:type="dcterms:W3CDTF">2022-10-06T07:24:04Z</dcterms:modified>
</cp:coreProperties>
</file>