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9" r:id="rId2"/>
    <p:sldId id="281" r:id="rId3"/>
    <p:sldId id="320" r:id="rId4"/>
    <p:sldId id="322" r:id="rId5"/>
    <p:sldId id="333" r:id="rId6"/>
    <p:sldId id="325" r:id="rId7"/>
    <p:sldId id="329" r:id="rId8"/>
    <p:sldId id="323" r:id="rId9"/>
    <p:sldId id="340" r:id="rId10"/>
    <p:sldId id="330" r:id="rId11"/>
    <p:sldId id="308" r:id="rId12"/>
    <p:sldId id="327" r:id="rId13"/>
    <p:sldId id="328" r:id="rId14"/>
    <p:sldId id="331" r:id="rId15"/>
    <p:sldId id="335" r:id="rId16"/>
    <p:sldId id="336" r:id="rId17"/>
    <p:sldId id="337" r:id="rId18"/>
    <p:sldId id="338" r:id="rId19"/>
    <p:sldId id="339" r:id="rId20"/>
    <p:sldId id="342" r:id="rId21"/>
    <p:sldId id="303" r:id="rId22"/>
    <p:sldId id="341" r:id="rId23"/>
    <p:sldId id="304" r:id="rId24"/>
    <p:sldId id="310" r:id="rId25"/>
    <p:sldId id="319" r:id="rId26"/>
    <p:sldId id="311" r:id="rId27"/>
    <p:sldId id="306" r:id="rId28"/>
    <p:sldId id="313" r:id="rId29"/>
    <p:sldId id="309" r:id="rId30"/>
    <p:sldId id="312" r:id="rId31"/>
    <p:sldId id="314" r:id="rId32"/>
    <p:sldId id="307" r:id="rId33"/>
    <p:sldId id="315" r:id="rId34"/>
    <p:sldId id="343" r:id="rId35"/>
    <p:sldId id="316" r:id="rId36"/>
    <p:sldId id="317" r:id="rId37"/>
    <p:sldId id="345" r:id="rId38"/>
    <p:sldId id="344" r:id="rId39"/>
    <p:sldId id="318" r:id="rId40"/>
    <p:sldId id="292" r:id="rId41"/>
    <p:sldId id="27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281"/>
            <p14:sldId id="320"/>
            <p14:sldId id="322"/>
            <p14:sldId id="333"/>
            <p14:sldId id="325"/>
            <p14:sldId id="329"/>
            <p14:sldId id="323"/>
            <p14:sldId id="340"/>
            <p14:sldId id="330"/>
            <p14:sldId id="308"/>
            <p14:sldId id="327"/>
            <p14:sldId id="328"/>
            <p14:sldId id="331"/>
            <p14:sldId id="335"/>
            <p14:sldId id="336"/>
            <p14:sldId id="337"/>
            <p14:sldId id="338"/>
            <p14:sldId id="339"/>
            <p14:sldId id="342"/>
          </p14:sldIdLst>
        </p14:section>
        <p14:section name="Topics" id="{ABA716BF-3A5C-4ADB-94C9-CFEF84EBA240}">
          <p14:sldIdLst>
            <p14:sldId id="303"/>
            <p14:sldId id="341"/>
            <p14:sldId id="304"/>
            <p14:sldId id="310"/>
            <p14:sldId id="319"/>
            <p14:sldId id="311"/>
            <p14:sldId id="306"/>
            <p14:sldId id="313"/>
            <p14:sldId id="309"/>
            <p14:sldId id="312"/>
            <p14:sldId id="314"/>
            <p14:sldId id="307"/>
            <p14:sldId id="315"/>
            <p14:sldId id="343"/>
            <p14:sldId id="316"/>
            <p14:sldId id="317"/>
            <p14:sldId id="345"/>
            <p14:sldId id="344"/>
            <p14:sldId id="318"/>
            <p14:sldId id="292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9786" autoAdjust="0"/>
  </p:normalViewPr>
  <p:slideViewPr>
    <p:cSldViewPr>
      <p:cViewPr>
        <p:scale>
          <a:sx n="78" d="100"/>
          <a:sy n="78" d="100"/>
        </p:scale>
        <p:origin x="-10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Accessibility Initiative</a:t>
            </a:r>
            <a:r>
              <a:rPr lang="en-US" baseline="0" dirty="0" smtClean="0"/>
              <a:t> – Accessible rich internet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hyperlink" Target="https://www.facebook.com/" TargetMode="Externa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hyperlink" Target="http://iaccessible.in/training/others/aria.html" TargetMode="Externa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hyperlink" Target="http://iaccessible.in/training/examples/accessible-jqueryui/#goto_tree" TargetMode="Externa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hyperlink" Target="http://iaccessible.in/training/examples/accessible-jqueryui/#goto_slider" TargetMode="Externa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hyperlink" Target="http://iaccessible.in/training/examples/accessible-jqueryui/#goto_autocomplete" TargetMode="Externa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accessible.in/training/others/j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hyperlink" Target="http://iaccessible.in/training/others/progressive.html" TargetMode="Externa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hyperlink" Target="http://iaccessible.in/training/others/html5.html" TargetMode="Externa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hyperlink" Target="http://iaccessible.in/training/others/html5.html" TargetMode="Externa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hyperlink" Target="http://dev.opera.com/articles/view/creating-accessible-data-tables/" TargetMode="Externa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hyperlink" Target="http://iaccessible.in/training/others/html5.html" TargetMode="Externa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hanshillen.github.io/jqtest/#goto_slider" TargetMode="External"/><Relationship Id="rId2" Type="http://schemas.openxmlformats.org/officeDocument/2006/relationships/hyperlink" Target="http://jqueryui.com/slider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test.cita.illinois.edu/aria/live/live1.php" TargetMode="External"/><Relationship Id="rId3" Type="http://schemas.openxmlformats.org/officeDocument/2006/relationships/tags" Target="../tags/tag80.xml"/><Relationship Id="rId7" Type="http://schemas.openxmlformats.org/officeDocument/2006/relationships/hyperlink" Target="http://developer.yahoo.com/yui/examples/autocomplete/ac_accessible.html" TargetMode="Externa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hyperlink" Target="http://www.bjp.org/" TargetMode="Externa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com.co.in/Rcom/personal/home/index.html" TargetMode="External"/><Relationship Id="rId3" Type="http://schemas.openxmlformats.org/officeDocument/2006/relationships/tags" Target="../tags/tag9.xml"/><Relationship Id="rId7" Type="http://schemas.openxmlformats.org/officeDocument/2006/relationships/hyperlink" Target="http://airtel.in/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iaccessible.in/training/others/aria.html" TargetMode="Externa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nickperkinslondon.github.io/angular-bootstrap-nav-tree/test/bs2_ng120_test_page.html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hyperlink" Target="https://www.irctc.co.in/" TargetMode="Externa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WAI-ARIA, </a:t>
            </a:r>
            <a:r>
              <a:rPr lang="en-US" dirty="0"/>
              <a:t>HTML5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iAccessible.org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2743200" cy="557124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8792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– 3 corner 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ARIA Role </a:t>
            </a:r>
            <a:r>
              <a:rPr lang="en-US" dirty="0"/>
              <a:t>– Indicate type of </a:t>
            </a:r>
            <a:r>
              <a:rPr lang="en-US" dirty="0" smtClean="0"/>
              <a:t>element (I am checkbox)</a:t>
            </a:r>
          </a:p>
          <a:p>
            <a:r>
              <a:rPr lang="en-US" dirty="0" smtClean="0"/>
              <a:t>ARIA State – Dynamic attribute that represent data associated with control. Can change as result of user interaction. (I am checked)</a:t>
            </a:r>
          </a:p>
          <a:p>
            <a:r>
              <a:rPr lang="en-US" dirty="0" smtClean="0"/>
              <a:t>ARIA Properties – Static attributes of control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 I am labeled by that text, I am part of this </a:t>
            </a:r>
            <a:r>
              <a:rPr lang="en-US" dirty="0" smtClean="0"/>
              <a:t>group)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14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Landmark Roles </a:t>
            </a:r>
            <a:r>
              <a:rPr lang="en-US" dirty="0"/>
              <a:t>– </a:t>
            </a:r>
            <a:r>
              <a:rPr lang="en-US" dirty="0" smtClean="0"/>
              <a:t>Navigational Landmarks</a:t>
            </a:r>
          </a:p>
          <a:p>
            <a:pPr lvl="1"/>
            <a:r>
              <a:rPr lang="en-US" dirty="0" smtClean="0"/>
              <a:t>application, banner, form, navigation, search</a:t>
            </a:r>
          </a:p>
          <a:p>
            <a:r>
              <a:rPr lang="en-US" dirty="0" smtClean="0"/>
              <a:t>Structural Roles – Define document structure</a:t>
            </a:r>
          </a:p>
          <a:p>
            <a:pPr lvl="1"/>
            <a:r>
              <a:rPr lang="en-US" dirty="0" smtClean="0"/>
              <a:t>article, heading, list, </a:t>
            </a:r>
            <a:r>
              <a:rPr lang="en-US" dirty="0" err="1" smtClean="0"/>
              <a:t>img</a:t>
            </a:r>
            <a:r>
              <a:rPr lang="en-US" dirty="0" smtClean="0"/>
              <a:t>, toolbar, row</a:t>
            </a:r>
          </a:p>
          <a:p>
            <a:r>
              <a:rPr lang="en-US" dirty="0" smtClean="0"/>
              <a:t>Widget Roles – </a:t>
            </a:r>
          </a:p>
          <a:p>
            <a:pPr lvl="1"/>
            <a:r>
              <a:rPr lang="en-US" dirty="0" smtClean="0"/>
              <a:t>Standalone Widgets – button, dialog, marquee</a:t>
            </a:r>
          </a:p>
          <a:p>
            <a:pPr lvl="1"/>
            <a:r>
              <a:rPr lang="en-US" dirty="0" smtClean="0"/>
              <a:t>Composite Widgets – combo box, menu, tree, grid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912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States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/>
              <a:t>– </a:t>
            </a:r>
            <a:r>
              <a:rPr lang="en-US" dirty="0" smtClean="0"/>
              <a:t>Can be applied irrespective to role</a:t>
            </a:r>
          </a:p>
          <a:p>
            <a:pPr lvl="1"/>
            <a:r>
              <a:rPr lang="en-US" dirty="0" smtClean="0"/>
              <a:t>aria-busy, aria-disables, aria-hidden, aria-invalid</a:t>
            </a:r>
          </a:p>
          <a:p>
            <a:r>
              <a:rPr lang="en-US" dirty="0" smtClean="0"/>
              <a:t>Widget Specific – </a:t>
            </a:r>
          </a:p>
          <a:p>
            <a:pPr lvl="1"/>
            <a:r>
              <a:rPr lang="en-US" dirty="0" smtClean="0"/>
              <a:t>aria-checked, aria-selected etc.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440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Live Region</a:t>
            </a:r>
          </a:p>
          <a:p>
            <a:r>
              <a:rPr lang="en-US" dirty="0" smtClean="0"/>
              <a:t>Orientation</a:t>
            </a:r>
            <a:endParaRPr lang="en-US" dirty="0"/>
          </a:p>
          <a:p>
            <a:r>
              <a:rPr lang="en-US" dirty="0"/>
              <a:t>Required</a:t>
            </a:r>
          </a:p>
          <a:p>
            <a:r>
              <a:rPr lang="en-US" dirty="0"/>
              <a:t>Multi </a:t>
            </a:r>
            <a:r>
              <a:rPr lang="en-US" dirty="0" smtClean="0"/>
              <a:t>selectable</a:t>
            </a:r>
          </a:p>
          <a:p>
            <a:r>
              <a:rPr lang="en-US" dirty="0" smtClean="0"/>
              <a:t>Value (min, max, now)</a:t>
            </a:r>
          </a:p>
          <a:p>
            <a:r>
              <a:rPr lang="en-US" dirty="0" smtClean="0"/>
              <a:t>Sort</a:t>
            </a:r>
          </a:p>
          <a:p>
            <a:r>
              <a:rPr lang="en-US" dirty="0"/>
              <a:t>Properties for drag-and-drop that describe drag sources and drop targets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694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- Why we needed ARIA?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HTML 4 tags</a:t>
            </a:r>
          </a:p>
          <a:p>
            <a:pPr lvl="1"/>
            <a:r>
              <a:rPr lang="en-US" dirty="0" smtClean="0"/>
              <a:t>ARIA roles</a:t>
            </a:r>
          </a:p>
          <a:p>
            <a:pPr lvl="1"/>
            <a:r>
              <a:rPr lang="en-US" dirty="0" smtClean="0"/>
              <a:t>Code Demo - </a:t>
            </a:r>
            <a:r>
              <a:rPr lang="en-US" dirty="0" smtClean="0">
                <a:hlinkClick r:id="rId6"/>
              </a:rPr>
              <a:t>http://iaccessible.in/training/others/aria.html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Real life demo </a:t>
            </a:r>
            <a:r>
              <a:rPr lang="en-US" dirty="0">
                <a:hlinkClick r:id="rId7"/>
              </a:rPr>
              <a:t>https://www.facebook.com/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0574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- Why we needed ARIA?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 JS Components</a:t>
            </a:r>
          </a:p>
          <a:p>
            <a:pPr lvl="1"/>
            <a:r>
              <a:rPr lang="en-US" dirty="0"/>
              <a:t>Semantic meaning of element</a:t>
            </a:r>
          </a:p>
          <a:p>
            <a:pPr lvl="1"/>
            <a:r>
              <a:rPr lang="en-US" dirty="0"/>
              <a:t>State of element – that can change, dynamic aspect of element</a:t>
            </a:r>
          </a:p>
          <a:p>
            <a:pPr lvl="1"/>
            <a:r>
              <a:rPr lang="en-US" dirty="0"/>
              <a:t>Properties of </a:t>
            </a:r>
            <a:r>
              <a:rPr lang="en-US" dirty="0" smtClean="0"/>
              <a:t>element </a:t>
            </a:r>
            <a:r>
              <a:rPr lang="en-US" dirty="0"/>
              <a:t>– static aspect of </a:t>
            </a:r>
            <a:r>
              <a:rPr lang="en-US" dirty="0" smtClean="0"/>
              <a:t>element</a:t>
            </a:r>
          </a:p>
          <a:p>
            <a:r>
              <a:rPr lang="en-US" dirty="0">
                <a:hlinkClick r:id="rId6"/>
              </a:rPr>
              <a:t>http://iaccessible.in/training/examples/accessible-jqueryui/#goto_slider</a:t>
            </a:r>
            <a:endParaRPr lang="en-US" dirty="0" smtClean="0"/>
          </a:p>
          <a:p>
            <a:r>
              <a:rPr lang="en-US" dirty="0">
                <a:hlinkClick r:id="rId7"/>
              </a:rPr>
              <a:t>http://iaccessible.in/training/examples/accessible-jqueryui/#goto_tree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488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Application – Slider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Slider </a:t>
            </a:r>
            <a:r>
              <a:rPr lang="en-US" dirty="0"/>
              <a:t>is neither perceivable nor operable</a:t>
            </a:r>
          </a:p>
          <a:p>
            <a:r>
              <a:rPr lang="en-US" dirty="0" smtClean="0"/>
              <a:t>User interface element have three important attributes</a:t>
            </a:r>
          </a:p>
          <a:p>
            <a:pPr lvl="1"/>
            <a:r>
              <a:rPr lang="en-US" dirty="0" smtClean="0"/>
              <a:t>Role </a:t>
            </a:r>
            <a:endParaRPr lang="en-US" dirty="0"/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2482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Accessible – Tree and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</a:t>
            </a:r>
            <a:r>
              <a:rPr lang="en-US" smtClean="0"/>
              <a:t>is also </a:t>
            </a:r>
            <a:r>
              <a:rPr lang="en-US" dirty="0"/>
              <a:t>neither perceivable nor operable</a:t>
            </a:r>
          </a:p>
          <a:p>
            <a:r>
              <a:rPr lang="en-US" dirty="0" smtClean="0"/>
              <a:t>User interface element have three important attributes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615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- Why we needed ARIA?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Components</a:t>
            </a:r>
          </a:p>
          <a:p>
            <a:pPr lvl="1"/>
            <a:r>
              <a:rPr lang="en-US" dirty="0" smtClean="0"/>
              <a:t>Auto Complete</a:t>
            </a:r>
          </a:p>
          <a:p>
            <a:pPr lvl="1"/>
            <a:r>
              <a:rPr lang="en-US" dirty="0" smtClean="0"/>
              <a:t>Code Demo in IE - </a:t>
            </a:r>
            <a:r>
              <a:rPr lang="en-US" dirty="0">
                <a:hlinkClick r:id="rId6"/>
              </a:rPr>
              <a:t>http://iaccessible.in/training/examples/accessible-jqueryui/#</a:t>
            </a:r>
            <a:r>
              <a:rPr lang="en-US" dirty="0" smtClean="0">
                <a:hlinkClick r:id="rId6"/>
              </a:rPr>
              <a:t>goto_autocomplete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53836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/>
              <a:t>Accessible </a:t>
            </a:r>
            <a:r>
              <a:rPr lang="en-US" sz="7200" dirty="0" smtClean="0"/>
              <a:t>Website are always SEO </a:t>
            </a:r>
            <a:r>
              <a:rPr lang="en-US" sz="7200" dirty="0"/>
              <a:t>Friendly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>
                <a:hlinkClick r:id="rId3"/>
              </a:rPr>
              <a:t>Exercise</a:t>
            </a:r>
            <a:r>
              <a:rPr lang="en-US" sz="7200" dirty="0" smtClean="0"/>
              <a:t> - Create ARIA component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10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9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Caution : HTML 5 is not fully supported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25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Approach </a:t>
            </a:r>
            <a:r>
              <a:rPr lang="en-US" dirty="0"/>
              <a:t>to Web design that promotes accessibility using semantic HTML, </a:t>
            </a:r>
            <a:r>
              <a:rPr lang="en-US" dirty="0" smtClean="0"/>
              <a:t>style sheets </a:t>
            </a:r>
            <a:r>
              <a:rPr lang="en-US" dirty="0"/>
              <a:t>and scripting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Web </a:t>
            </a:r>
            <a:r>
              <a:rPr lang="en-US" dirty="0"/>
              <a:t>site where basic content is available to everyone while more advanced content and functionality are accessible to those with more </a:t>
            </a:r>
            <a:r>
              <a:rPr lang="en-US" dirty="0" smtClean="0"/>
              <a:t>capability</a:t>
            </a:r>
          </a:p>
          <a:p>
            <a:r>
              <a:rPr lang="en-US" dirty="0"/>
              <a:t>C</a:t>
            </a:r>
            <a:r>
              <a:rPr lang="en-US" dirty="0" smtClean="0"/>
              <a:t>oncentrate </a:t>
            </a:r>
            <a:r>
              <a:rPr lang="en-US" dirty="0"/>
              <a:t>first on displaying the content in the simplest manner.</a:t>
            </a:r>
          </a:p>
          <a:p>
            <a:r>
              <a:rPr lang="en-US" dirty="0" smtClean="0"/>
              <a:t>MVC for web – HTML as data, </a:t>
            </a:r>
            <a:r>
              <a:rPr lang="en-US" dirty="0" err="1" smtClean="0"/>
              <a:t>css</a:t>
            </a:r>
            <a:r>
              <a:rPr lang="en-US" dirty="0" smtClean="0"/>
              <a:t> as presentation and Java Script to manage interactions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7176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Semantic Structure</a:t>
            </a:r>
          </a:p>
          <a:p>
            <a:r>
              <a:rPr lang="en-US" dirty="0" smtClean="0"/>
              <a:t>Custom Attributes – start with data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Geo location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Audio and Video Support</a:t>
            </a:r>
          </a:p>
          <a:p>
            <a:r>
              <a:rPr lang="en-US" dirty="0" smtClean="0"/>
              <a:t>Canvas</a:t>
            </a:r>
          </a:p>
          <a:p>
            <a:pPr marL="0" indent="0">
              <a:buNone/>
            </a:pPr>
            <a:r>
              <a:rPr lang="en-US" dirty="0" smtClean="0"/>
              <a:t>HTML 5 specs implementation will complete in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6008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Modernizer</a:t>
            </a:r>
          </a:p>
          <a:p>
            <a:pPr lvl="1"/>
            <a:r>
              <a:rPr lang="en-US" dirty="0" err="1" smtClean="0"/>
              <a:t>polyfills</a:t>
            </a:r>
            <a:endParaRPr lang="en-US" dirty="0" smtClean="0"/>
          </a:p>
          <a:p>
            <a:r>
              <a:rPr lang="en-US" dirty="0" smtClean="0"/>
              <a:t>Html 5 shiv</a:t>
            </a:r>
          </a:p>
          <a:p>
            <a:r>
              <a:rPr lang="en-US" dirty="0" smtClean="0"/>
              <a:t>Sample - </a:t>
            </a:r>
            <a:r>
              <a:rPr lang="en-US" dirty="0">
                <a:hlinkClick r:id="rId6"/>
              </a:rPr>
              <a:t>http://iaccessible.in/training/others/progressive.html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274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</a:t>
            </a:r>
            <a:r>
              <a:rPr lang="en-US" dirty="0"/>
              <a:t>means the HTML tags in a page should describe the content in a way that has to do with its meaning rather than its presentation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638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Accessibility Friendly HTML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 HTML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Aside</a:t>
            </a:r>
            <a:endParaRPr lang="en-US" dirty="0"/>
          </a:p>
          <a:p>
            <a:r>
              <a:rPr lang="en-US" dirty="0" err="1"/>
              <a:t>Divs</a:t>
            </a:r>
            <a:r>
              <a:rPr lang="en-US" dirty="0"/>
              <a:t> should be utilized when there’s no better element for the job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code- </a:t>
            </a:r>
            <a:r>
              <a:rPr lang="en-US" dirty="0">
                <a:hlinkClick r:id="rId6"/>
              </a:rPr>
              <a:t>http://iaccessible.in/training/others/html5.html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5047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Microformats</a:t>
            </a:r>
            <a:r>
              <a:rPr lang="en-US" dirty="0"/>
              <a:t> are a collection of vocabularies for extending HTML with additional machine-readable semantics</a:t>
            </a:r>
            <a:r>
              <a:rPr lang="en-US" dirty="0" smtClean="0"/>
              <a:t>.</a:t>
            </a:r>
          </a:p>
          <a:p>
            <a:r>
              <a:rPr lang="en-US" dirty="0"/>
              <a:t>Being machine readable means </a:t>
            </a:r>
            <a:r>
              <a:rPr lang="en-US" dirty="0" smtClean="0"/>
              <a:t>an Assistive Technology or </a:t>
            </a:r>
            <a:r>
              <a:rPr lang="en-US" dirty="0"/>
              <a:t>robot or script that understands the </a:t>
            </a:r>
            <a:r>
              <a:rPr lang="en-US" dirty="0" err="1"/>
              <a:t>microformat</a:t>
            </a:r>
            <a:r>
              <a:rPr lang="en-US" dirty="0"/>
              <a:t> vocabulary </a:t>
            </a:r>
            <a:r>
              <a:rPr lang="en-US" dirty="0" smtClean="0"/>
              <a:t>can process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705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Figure and </a:t>
            </a:r>
            <a:r>
              <a:rPr lang="en-US" dirty="0" err="1" smtClean="0"/>
              <a:t>Figcaption</a:t>
            </a:r>
            <a:endParaRPr lang="en-US" dirty="0" smtClean="0"/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Output element</a:t>
            </a:r>
          </a:p>
          <a:p>
            <a:pPr lvl="1"/>
            <a:r>
              <a:rPr lang="en-US" dirty="0" smtClean="0"/>
              <a:t>Mark</a:t>
            </a:r>
          </a:p>
          <a:p>
            <a:pPr lvl="1"/>
            <a:r>
              <a:rPr lang="en-US" dirty="0" err="1" smtClean="0"/>
              <a:t>Abbr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Sample code </a:t>
            </a:r>
            <a:r>
              <a:rPr lang="en-US" dirty="0">
                <a:hlinkClick r:id="rId6"/>
              </a:rPr>
              <a:t>http://iaccessible.in/training/others/html5.html</a:t>
            </a:r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17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WAI ARIA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6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Forms and Tables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7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Types (Help in validation)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(Keyboard with .com button)</a:t>
            </a:r>
          </a:p>
          <a:p>
            <a:pPr lvl="1"/>
            <a:r>
              <a:rPr lang="en-US" dirty="0" smtClean="0"/>
              <a:t>email </a:t>
            </a:r>
            <a:r>
              <a:rPr lang="en-US" dirty="0"/>
              <a:t>(Keyboard with </a:t>
            </a:r>
            <a:r>
              <a:rPr lang="en-US" dirty="0" smtClean="0"/>
              <a:t>@ </a:t>
            </a:r>
            <a:r>
              <a:rPr lang="en-US" dirty="0"/>
              <a:t>button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(for slider)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ate, </a:t>
            </a:r>
            <a:r>
              <a:rPr lang="en-US" dirty="0" err="1" smtClean="0"/>
              <a:t>datetime</a:t>
            </a:r>
            <a:r>
              <a:rPr lang="en-US" dirty="0" smtClean="0"/>
              <a:t>, month, time, week</a:t>
            </a:r>
          </a:p>
          <a:p>
            <a:pPr lvl="1"/>
            <a:r>
              <a:rPr lang="en-US" dirty="0" smtClean="0"/>
              <a:t>number (Keyboard with numbers)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el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  <a:endParaRPr lang="en-US" dirty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156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/>
              <a:t>Placeholder</a:t>
            </a:r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Formaction</a:t>
            </a:r>
            <a:endParaRPr lang="en-US" dirty="0" smtClean="0"/>
          </a:p>
          <a:p>
            <a:pPr lvl="1"/>
            <a:r>
              <a:rPr lang="en-US" dirty="0" smtClean="0"/>
              <a:t>Pattern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95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 should be restricted to a single </a:t>
            </a:r>
            <a:r>
              <a:rPr lang="en-US" dirty="0" smtClean="0"/>
              <a:t>purpose.</a:t>
            </a:r>
          </a:p>
          <a:p>
            <a:r>
              <a:rPr lang="en-US" dirty="0" smtClean="0"/>
              <a:t>Use proper input type</a:t>
            </a:r>
          </a:p>
          <a:p>
            <a:r>
              <a:rPr lang="en-US" dirty="0" smtClean="0"/>
              <a:t>Use “for” attribute to bind label to input (button or image do need labels)</a:t>
            </a:r>
          </a:p>
          <a:p>
            <a:r>
              <a:rPr lang="en-US" dirty="0" smtClean="0"/>
              <a:t>Use required and aria-required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fieldset</a:t>
            </a:r>
            <a:r>
              <a:rPr lang="en-US" dirty="0" smtClean="0"/>
              <a:t> and legend</a:t>
            </a:r>
          </a:p>
          <a:p>
            <a:r>
              <a:rPr lang="en-US" dirty="0" smtClean="0"/>
              <a:t>Use unique id’s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2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Tables new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&lt;caption&gt; is the title of the </a:t>
            </a:r>
            <a:r>
              <a:rPr lang="en-US" dirty="0" smtClean="0"/>
              <a:t>table</a:t>
            </a:r>
          </a:p>
          <a:p>
            <a:r>
              <a:rPr lang="en-US" dirty="0"/>
              <a:t>&lt;details&gt; shows additional details a user can view or hide on demand</a:t>
            </a:r>
          </a:p>
          <a:p>
            <a:r>
              <a:rPr lang="en-US" dirty="0"/>
              <a:t>&lt;summary&gt; is announced before the real table data is read by a screen reader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 indicates the table header row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 indicates the table footer row</a:t>
            </a:r>
          </a:p>
          <a:p>
            <a:r>
              <a:rPr lang="en-US" dirty="0" smtClean="0">
                <a:hlinkClick r:id="rId6"/>
              </a:rPr>
              <a:t>HTML 5 Demo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Live Demo</a:t>
            </a:r>
            <a:endParaRPr lang="en-US" dirty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1145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Accessible </a:t>
            </a:r>
          </a:p>
          <a:p>
            <a:r>
              <a:rPr lang="en-US" sz="7200" dirty="0" smtClean="0"/>
              <a:t>Java Script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4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Mouse Specific Event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onMouseOver</a:t>
            </a:r>
            <a:endParaRPr lang="en-US" dirty="0" smtClean="0"/>
          </a:p>
          <a:p>
            <a:pPr lvl="1"/>
            <a:r>
              <a:rPr lang="en-US" dirty="0" err="1" smtClean="0"/>
              <a:t>onMouseOut</a:t>
            </a:r>
            <a:endParaRPr lang="en-US" dirty="0" smtClean="0"/>
          </a:p>
          <a:p>
            <a:pPr lvl="1"/>
            <a:r>
              <a:rPr lang="en-US" dirty="0" err="1" smtClean="0"/>
              <a:t>onDblClick</a:t>
            </a:r>
            <a:endParaRPr lang="en-US" dirty="0" smtClean="0"/>
          </a:p>
          <a:p>
            <a:r>
              <a:rPr lang="en-US" dirty="0"/>
              <a:t>Device Independent </a:t>
            </a:r>
            <a:r>
              <a:rPr lang="en-US" dirty="0" smtClean="0"/>
              <a:t>Event </a:t>
            </a:r>
            <a:r>
              <a:rPr lang="en-US" dirty="0"/>
              <a:t>Handler </a:t>
            </a:r>
            <a:endParaRPr lang="en-US" dirty="0" smtClean="0"/>
          </a:p>
          <a:p>
            <a:pPr lvl="1"/>
            <a:r>
              <a:rPr lang="en-US" dirty="0" err="1" smtClean="0"/>
              <a:t>onFocus</a:t>
            </a:r>
            <a:endParaRPr lang="en-US" dirty="0" smtClean="0"/>
          </a:p>
          <a:p>
            <a:pPr lvl="1"/>
            <a:r>
              <a:rPr lang="en-US" dirty="0" err="1" smtClean="0"/>
              <a:t>onBlur</a:t>
            </a:r>
            <a:endParaRPr lang="en-US" dirty="0" smtClean="0"/>
          </a:p>
          <a:p>
            <a:pPr lvl="1"/>
            <a:r>
              <a:rPr lang="en-US" dirty="0" err="1" smtClean="0"/>
              <a:t>onSelect</a:t>
            </a:r>
            <a:endParaRPr lang="en-US" dirty="0" smtClean="0"/>
          </a:p>
          <a:p>
            <a:pPr lvl="1"/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smtClean="0"/>
              <a:t>Do not use mouse specific event handler only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2145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>
                <a:solidFill>
                  <a:prstClr val="black"/>
                </a:solidFill>
              </a:rPr>
              <a:t>Simple Component from Scratch</a:t>
            </a:r>
            <a:endParaRPr lang="en-US" sz="72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74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friendly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 - </a:t>
            </a:r>
            <a:r>
              <a:rPr lang="en-US" dirty="0" smtClean="0">
                <a:hlinkClick r:id="rId2"/>
              </a:rPr>
              <a:t>Inaccessible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Accessible</a:t>
            </a:r>
            <a:endParaRPr lang="en-US" dirty="0" smtClean="0"/>
          </a:p>
          <a:p>
            <a:r>
              <a:rPr lang="en-US" dirty="0" smtClean="0"/>
              <a:t>Dojo Toolkit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YUI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4830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Java Script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Keyboard access is bed rock</a:t>
            </a:r>
          </a:p>
          <a:p>
            <a:r>
              <a:rPr lang="en-US" dirty="0" smtClean="0"/>
              <a:t>Test fly out menu from keyboard. </a:t>
            </a:r>
            <a:r>
              <a:rPr lang="en-US" dirty="0" smtClean="0">
                <a:hlinkClick r:id="rId6"/>
              </a:rPr>
              <a:t>Example</a:t>
            </a:r>
            <a:endParaRPr lang="en-US" dirty="0" smtClean="0"/>
          </a:p>
          <a:p>
            <a:r>
              <a:rPr lang="en-US" dirty="0" err="1" smtClean="0"/>
              <a:t>onChange</a:t>
            </a:r>
            <a:r>
              <a:rPr lang="en-US" dirty="0" smtClean="0"/>
              <a:t> event misuse – don’t change the context</a:t>
            </a:r>
          </a:p>
          <a:p>
            <a:r>
              <a:rPr lang="en-US" dirty="0" smtClean="0"/>
              <a:t>Don’t </a:t>
            </a:r>
            <a:r>
              <a:rPr lang="en-US" dirty="0"/>
              <a:t>map mouse coordinate with event </a:t>
            </a:r>
            <a:r>
              <a:rPr lang="en-US" dirty="0" smtClean="0"/>
              <a:t>handler</a:t>
            </a:r>
          </a:p>
          <a:p>
            <a:r>
              <a:rPr lang="en-US" dirty="0"/>
              <a:t>Use accessible </a:t>
            </a:r>
            <a:r>
              <a:rPr lang="en-US" dirty="0" err="1"/>
              <a:t>ajax</a:t>
            </a:r>
            <a:r>
              <a:rPr lang="en-US" dirty="0"/>
              <a:t> component - </a:t>
            </a:r>
            <a:r>
              <a:rPr lang="en-US" dirty="0" smtClean="0">
                <a:hlinkClick r:id="rId7"/>
              </a:rPr>
              <a:t>Auto complete</a:t>
            </a:r>
            <a:endParaRPr lang="en-US" dirty="0" smtClean="0"/>
          </a:p>
          <a:p>
            <a:r>
              <a:rPr lang="en-US" dirty="0" smtClean="0"/>
              <a:t>Ajax example and concept of live region - </a:t>
            </a:r>
            <a:r>
              <a:rPr lang="en-US" dirty="0">
                <a:hlinkClick r:id="rId8"/>
              </a:rPr>
              <a:t>http://test.cita.illinois.edu/aria/live/live1.php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60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needed ARIA?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HTML 4 tags</a:t>
            </a:r>
          </a:p>
          <a:p>
            <a:r>
              <a:rPr lang="en-US" dirty="0" smtClean="0"/>
              <a:t>Custom JS Components</a:t>
            </a:r>
          </a:p>
          <a:p>
            <a:r>
              <a:rPr lang="en-US" dirty="0" smtClean="0"/>
              <a:t>AJAX components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964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The ONLY DISABILITY in life is a BAD ATTITUDE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9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4 – No Functional meaning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4 tags like div represent logical unit but has no semantic or meaningful information associated with them – </a:t>
            </a:r>
            <a:r>
              <a:rPr lang="en-US" dirty="0" smtClean="0">
                <a:hlinkClick r:id="rId6"/>
              </a:rPr>
              <a:t>Example markup</a:t>
            </a:r>
            <a:endParaRPr lang="en-US" dirty="0" smtClean="0"/>
          </a:p>
          <a:p>
            <a:r>
              <a:rPr lang="en-US" dirty="0" smtClean="0"/>
              <a:t>For AT, there is no way to identify whether div represent header, footer, navigation or some content – Demo - </a:t>
            </a:r>
            <a:r>
              <a:rPr lang="en-US" dirty="0" err="1" smtClean="0">
                <a:hlinkClick r:id="rId7"/>
              </a:rPr>
              <a:t>Airtel</a:t>
            </a:r>
            <a:endParaRPr lang="en-US" dirty="0" smtClean="0"/>
          </a:p>
          <a:p>
            <a:r>
              <a:rPr lang="en-US" dirty="0" smtClean="0"/>
              <a:t>Similarly tables can represent tabular data as well as layout – Demo – </a:t>
            </a:r>
            <a:r>
              <a:rPr lang="en-US" dirty="0" smtClean="0">
                <a:hlinkClick r:id="rId8"/>
              </a:rPr>
              <a:t>Reliance Communication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7426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Script Custom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was not designed for creating web application.</a:t>
            </a:r>
          </a:p>
          <a:p>
            <a:r>
              <a:rPr lang="en-US" dirty="0" smtClean="0"/>
              <a:t>It had limited set of controls</a:t>
            </a:r>
            <a:endParaRPr lang="en-US" dirty="0"/>
          </a:p>
          <a:p>
            <a:r>
              <a:rPr lang="en-US" dirty="0" smtClean="0"/>
              <a:t>Web developer gotten around these limitation by creating their own components.</a:t>
            </a:r>
          </a:p>
          <a:p>
            <a:r>
              <a:rPr lang="en-US" dirty="0" smtClean="0"/>
              <a:t>But there was no standard way to make these components accessible</a:t>
            </a:r>
          </a:p>
          <a:p>
            <a:r>
              <a:rPr lang="en-US" dirty="0" smtClean="0"/>
              <a:t>Demo – </a:t>
            </a:r>
            <a:r>
              <a:rPr lang="en-US" dirty="0" smtClean="0">
                <a:hlinkClick r:id="rId6"/>
              </a:rPr>
              <a:t>Inaccessible Tree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277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update the DOM tree on the fly</a:t>
            </a:r>
          </a:p>
          <a:p>
            <a:pPr lvl="1"/>
            <a:r>
              <a:rPr lang="en-US" dirty="0" smtClean="0"/>
              <a:t>Auto Complete</a:t>
            </a:r>
          </a:p>
          <a:p>
            <a:pPr lvl="1"/>
            <a:r>
              <a:rPr lang="en-US" dirty="0" smtClean="0"/>
              <a:t>Get search results from server</a:t>
            </a:r>
          </a:p>
          <a:p>
            <a:r>
              <a:rPr lang="en-US" dirty="0" smtClean="0"/>
              <a:t>Demo </a:t>
            </a:r>
            <a:r>
              <a:rPr lang="en-US" dirty="0"/>
              <a:t>- </a:t>
            </a:r>
            <a:r>
              <a:rPr lang="en-US" dirty="0" smtClean="0">
                <a:hlinkClick r:id="rId6"/>
              </a:rPr>
              <a:t>IRCTC</a:t>
            </a:r>
            <a:r>
              <a:rPr lang="en-US" dirty="0" smtClean="0"/>
              <a:t> </a:t>
            </a:r>
            <a:r>
              <a:rPr lang="en-US" dirty="0"/>
              <a:t>autocomplete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440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ARIA bridge </a:t>
            </a:r>
            <a:r>
              <a:rPr lang="en-US" sz="7200" dirty="0" smtClean="0"/>
              <a:t>this </a:t>
            </a:r>
            <a:r>
              <a:rPr lang="en-US" sz="7200" dirty="0"/>
              <a:t>semantic </a:t>
            </a:r>
            <a:r>
              <a:rPr lang="en-US" sz="7200" dirty="0" smtClean="0"/>
              <a:t>gap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90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Caution : ARIA is not fully supported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555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1195</Words>
  <Application>Microsoft Office PowerPoint</Application>
  <PresentationFormat>On-screen Show (4:3)</PresentationFormat>
  <Paragraphs>246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Training</vt:lpstr>
      <vt:lpstr>WAI-ARIA, HTML5 &amp;  ACCESSIBLE JAVA SCRIPT</vt:lpstr>
      <vt:lpstr>PowerPoint Presentation</vt:lpstr>
      <vt:lpstr>PowerPoint Presentation</vt:lpstr>
      <vt:lpstr>Why we needed ARIA?</vt:lpstr>
      <vt:lpstr>HTML 4 – No Functional meaning</vt:lpstr>
      <vt:lpstr>Java Script Custom Components</vt:lpstr>
      <vt:lpstr>AJAX Controls</vt:lpstr>
      <vt:lpstr>PowerPoint Presentation</vt:lpstr>
      <vt:lpstr>PowerPoint Presentation</vt:lpstr>
      <vt:lpstr>ARIA Architecture</vt:lpstr>
      <vt:lpstr>ARIA – 3 corner stones</vt:lpstr>
      <vt:lpstr>ARIA Roles</vt:lpstr>
      <vt:lpstr>ARIA States</vt:lpstr>
      <vt:lpstr>ARIA Properties</vt:lpstr>
      <vt:lpstr>RECAP - Why we needed ARIA?</vt:lpstr>
      <vt:lpstr>RECAP - Why we needed ARIA?</vt:lpstr>
      <vt:lpstr>ARIA Application – Slider</vt:lpstr>
      <vt:lpstr>Accessible – Tree and Layout</vt:lpstr>
      <vt:lpstr>RECAP - Why we needed ARIA?</vt:lpstr>
      <vt:lpstr>PowerPoint Presentation</vt:lpstr>
      <vt:lpstr>PowerPoint Presentation</vt:lpstr>
      <vt:lpstr>PowerPoint Presentation</vt:lpstr>
      <vt:lpstr>Progressive Enhancement</vt:lpstr>
      <vt:lpstr>HTML 5 Features</vt:lpstr>
      <vt:lpstr>Fallback</vt:lpstr>
      <vt:lpstr>Support Semantic HTML</vt:lpstr>
      <vt:lpstr>Accessibility Friendly HTML 5</vt:lpstr>
      <vt:lpstr>Microformats</vt:lpstr>
      <vt:lpstr>Microformats</vt:lpstr>
      <vt:lpstr>PowerPoint Presentation</vt:lpstr>
      <vt:lpstr>HTML 5 Forms</vt:lpstr>
      <vt:lpstr>HTML 5 Forms</vt:lpstr>
      <vt:lpstr>HTML 5 Forms Best Practices</vt:lpstr>
      <vt:lpstr>HTML 5 Tables new tags</vt:lpstr>
      <vt:lpstr>PowerPoint Presentation</vt:lpstr>
      <vt:lpstr>Accessible Java Script</vt:lpstr>
      <vt:lpstr>PowerPoint Presentation</vt:lpstr>
      <vt:lpstr>Accessible friendly Frameworks</vt:lpstr>
      <vt:lpstr>Java Script Best Practices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2013-11-20T03:16:02Z</dcterms:modified>
</cp:coreProperties>
</file>