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81" r:id="rId3"/>
    <p:sldId id="320" r:id="rId4"/>
    <p:sldId id="322" r:id="rId5"/>
    <p:sldId id="325" r:id="rId6"/>
    <p:sldId id="326" r:id="rId7"/>
    <p:sldId id="329" r:id="rId8"/>
    <p:sldId id="323" r:id="rId9"/>
    <p:sldId id="330" r:id="rId10"/>
    <p:sldId id="308" r:id="rId11"/>
    <p:sldId id="327" r:id="rId12"/>
    <p:sldId id="328" r:id="rId13"/>
    <p:sldId id="331" r:id="rId14"/>
    <p:sldId id="324" r:id="rId15"/>
    <p:sldId id="332" r:id="rId16"/>
    <p:sldId id="321" r:id="rId17"/>
    <p:sldId id="310" r:id="rId18"/>
    <p:sldId id="303" r:id="rId19"/>
    <p:sldId id="304" r:id="rId20"/>
    <p:sldId id="319" r:id="rId21"/>
    <p:sldId id="311" r:id="rId22"/>
    <p:sldId id="306" r:id="rId23"/>
    <p:sldId id="313" r:id="rId24"/>
    <p:sldId id="309" r:id="rId25"/>
    <p:sldId id="312" r:id="rId26"/>
    <p:sldId id="314" r:id="rId27"/>
    <p:sldId id="307" r:id="rId28"/>
    <p:sldId id="315" r:id="rId29"/>
    <p:sldId id="300" r:id="rId30"/>
    <p:sldId id="316" r:id="rId31"/>
    <p:sldId id="317" r:id="rId32"/>
    <p:sldId id="318" r:id="rId33"/>
    <p:sldId id="292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59"/>
            <p14:sldId id="281"/>
            <p14:sldId id="320"/>
            <p14:sldId id="322"/>
            <p14:sldId id="325"/>
            <p14:sldId id="326"/>
            <p14:sldId id="329"/>
            <p14:sldId id="323"/>
            <p14:sldId id="330"/>
            <p14:sldId id="308"/>
            <p14:sldId id="327"/>
            <p14:sldId id="328"/>
            <p14:sldId id="331"/>
            <p14:sldId id="324"/>
            <p14:sldId id="332"/>
            <p14:sldId id="321"/>
            <p14:sldId id="310"/>
          </p14:sldIdLst>
        </p14:section>
        <p14:section name="Topics" id="{ABA716BF-3A5C-4ADB-94C9-CFEF84EBA240}">
          <p14:sldIdLst>
            <p14:sldId id="303"/>
            <p14:sldId id="304"/>
            <p14:sldId id="319"/>
            <p14:sldId id="311"/>
            <p14:sldId id="306"/>
            <p14:sldId id="313"/>
            <p14:sldId id="309"/>
            <p14:sldId id="312"/>
            <p14:sldId id="314"/>
            <p14:sldId id="307"/>
            <p14:sldId id="315"/>
            <p14:sldId id="300"/>
            <p14:sldId id="316"/>
            <p14:sldId id="317"/>
            <p14:sldId id="318"/>
            <p14:sldId id="292"/>
          </p14:sldIdLst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89786" autoAdjust="0"/>
  </p:normalViewPr>
  <p:slideViewPr>
    <p:cSldViewPr>
      <p:cViewPr>
        <p:scale>
          <a:sx n="78" d="100"/>
          <a:sy n="78" d="100"/>
        </p:scale>
        <p:origin x="-102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Accessibility Initiative</a:t>
            </a:r>
            <a:r>
              <a:rPr lang="en-US" baseline="0" dirty="0" smtClean="0"/>
              <a:t> – Accessible rich internet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7.jp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WAI-ARIA, </a:t>
            </a:r>
            <a:r>
              <a:rPr lang="en-US" dirty="0"/>
              <a:t>HTML5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dirty="0" smtClean="0"/>
              <a:t>ACCESSIBLE 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19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and 20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November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– 3 corner stones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Role </a:t>
            </a:r>
            <a:r>
              <a:rPr lang="en-US" dirty="0"/>
              <a:t>– Indicate type of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ARIA State – Dynamic attribute that represent data associated with control. Can change as result of user interaction</a:t>
            </a:r>
          </a:p>
          <a:p>
            <a:r>
              <a:rPr lang="en-US" dirty="0" smtClean="0"/>
              <a:t>ARIA Properties – Static attributes of control</a:t>
            </a:r>
          </a:p>
          <a:p>
            <a:pPr marL="0" indent="0" algn="ctr">
              <a:buNone/>
            </a:pPr>
            <a:r>
              <a:rPr lang="en-US" dirty="0" smtClean="0"/>
              <a:t>aria-xxx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114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Roles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Landmark Roles </a:t>
            </a:r>
            <a:r>
              <a:rPr lang="en-US" dirty="0"/>
              <a:t>– </a:t>
            </a:r>
            <a:r>
              <a:rPr lang="en-US" dirty="0" smtClean="0"/>
              <a:t>Navigational Landmarks</a:t>
            </a:r>
          </a:p>
          <a:p>
            <a:pPr lvl="1"/>
            <a:r>
              <a:rPr lang="en-US" dirty="0" smtClean="0"/>
              <a:t>application, banner, form, navigation, search</a:t>
            </a:r>
          </a:p>
          <a:p>
            <a:r>
              <a:rPr lang="en-US" dirty="0" smtClean="0"/>
              <a:t>Structural Roles – Define document structure</a:t>
            </a:r>
          </a:p>
          <a:p>
            <a:pPr lvl="1"/>
            <a:r>
              <a:rPr lang="en-US" dirty="0" smtClean="0"/>
              <a:t>article, heading, list, </a:t>
            </a:r>
            <a:r>
              <a:rPr lang="en-US" dirty="0" err="1" smtClean="0"/>
              <a:t>img</a:t>
            </a:r>
            <a:r>
              <a:rPr lang="en-US" dirty="0" smtClean="0"/>
              <a:t>, toolbar, row</a:t>
            </a:r>
          </a:p>
          <a:p>
            <a:r>
              <a:rPr lang="en-US" dirty="0" smtClean="0"/>
              <a:t>Widget Roles – </a:t>
            </a:r>
          </a:p>
          <a:p>
            <a:pPr lvl="1"/>
            <a:r>
              <a:rPr lang="en-US" dirty="0" smtClean="0"/>
              <a:t>Standalone Widgets – button, dialog, marquee</a:t>
            </a:r>
          </a:p>
          <a:p>
            <a:pPr lvl="1"/>
            <a:r>
              <a:rPr lang="en-US" dirty="0" smtClean="0"/>
              <a:t>Composite Widgets – combo box, menu, tree, grid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9120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States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/>
              <a:t>– </a:t>
            </a:r>
            <a:r>
              <a:rPr lang="en-US" dirty="0" smtClean="0"/>
              <a:t>Can be applied irrespective to role</a:t>
            </a:r>
          </a:p>
          <a:p>
            <a:pPr lvl="1"/>
            <a:r>
              <a:rPr lang="en-US" dirty="0" smtClean="0"/>
              <a:t>aria-busy, aria-disables, aria-hidden, aria-invalid</a:t>
            </a:r>
          </a:p>
          <a:p>
            <a:r>
              <a:rPr lang="en-US" dirty="0" smtClean="0"/>
              <a:t>Widget Specific – </a:t>
            </a:r>
          </a:p>
          <a:p>
            <a:pPr lvl="1"/>
            <a:r>
              <a:rPr lang="en-US" dirty="0" smtClean="0"/>
              <a:t>aria-checked, aria-selected etc.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4400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Live Region</a:t>
            </a:r>
          </a:p>
          <a:p>
            <a:r>
              <a:rPr lang="en-US" dirty="0" smtClean="0"/>
              <a:t>Orientation</a:t>
            </a:r>
            <a:endParaRPr lang="en-US" dirty="0"/>
          </a:p>
          <a:p>
            <a:r>
              <a:rPr lang="en-US" dirty="0"/>
              <a:t>Required</a:t>
            </a:r>
          </a:p>
          <a:p>
            <a:r>
              <a:rPr lang="en-US" dirty="0"/>
              <a:t>Multi </a:t>
            </a:r>
            <a:r>
              <a:rPr lang="en-US" dirty="0" smtClean="0"/>
              <a:t>selectable</a:t>
            </a:r>
          </a:p>
          <a:p>
            <a:r>
              <a:rPr lang="en-US" dirty="0" smtClean="0"/>
              <a:t>Value (min, max, now)</a:t>
            </a:r>
          </a:p>
          <a:p>
            <a:r>
              <a:rPr lang="en-US" dirty="0" smtClean="0"/>
              <a:t>Sort</a:t>
            </a:r>
          </a:p>
          <a:p>
            <a:r>
              <a:rPr lang="en-US" dirty="0"/>
              <a:t>Properties for drag-and-drop that describe drag sources and drop targets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6941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</a:t>
            </a:r>
            <a:r>
              <a:rPr lang="en-US" dirty="0" smtClean="0"/>
              <a:t>Application </a:t>
            </a:r>
            <a:r>
              <a:rPr lang="en-US" dirty="0" smtClean="0"/>
              <a:t>– </a:t>
            </a:r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Slider </a:t>
            </a:r>
            <a:r>
              <a:rPr lang="en-US" dirty="0"/>
              <a:t>is neither perceivable nor operable</a:t>
            </a:r>
          </a:p>
          <a:p>
            <a:r>
              <a:rPr lang="en-US" dirty="0" smtClean="0"/>
              <a:t>User interface element have three important </a:t>
            </a:r>
            <a:r>
              <a:rPr lang="en-US" dirty="0" smtClean="0"/>
              <a:t>attributes</a:t>
            </a:r>
            <a:endParaRPr lang="en-US" dirty="0" smtClean="0"/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State</a:t>
            </a:r>
            <a:endParaRPr lang="en-US" dirty="0" smtClean="0"/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36375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</a:t>
            </a:r>
            <a:r>
              <a:rPr lang="en-US" dirty="0" smtClean="0"/>
              <a:t>Application </a:t>
            </a:r>
            <a:r>
              <a:rPr lang="en-US" dirty="0" smtClean="0"/>
              <a:t>–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</a:t>
            </a:r>
            <a:r>
              <a:rPr lang="en-US" smtClean="0"/>
              <a:t>is also </a:t>
            </a:r>
            <a:r>
              <a:rPr lang="en-US" dirty="0"/>
              <a:t>neither perceivable nor operable</a:t>
            </a:r>
          </a:p>
          <a:p>
            <a:r>
              <a:rPr lang="en-US" dirty="0" smtClean="0"/>
              <a:t>User interface element have three important </a:t>
            </a:r>
            <a:r>
              <a:rPr lang="en-US" dirty="0" smtClean="0"/>
              <a:t>attributes</a:t>
            </a:r>
            <a:endParaRPr lang="en-US" dirty="0" smtClean="0"/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State</a:t>
            </a:r>
            <a:endParaRPr lang="en-US" dirty="0" smtClean="0"/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6666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 Introducing Browser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has grown from ‘just’ markup </a:t>
            </a:r>
            <a:r>
              <a:rPr lang="en-US" dirty="0" smtClean="0"/>
              <a:t>language to a whole new Infrastructure.</a:t>
            </a:r>
          </a:p>
          <a:p>
            <a:r>
              <a:rPr lang="en-US" dirty="0" smtClean="0"/>
              <a:t>Browser is Platform</a:t>
            </a:r>
            <a:endParaRPr lang="en-US" dirty="0"/>
          </a:p>
          <a:p>
            <a:r>
              <a:rPr lang="en-US" dirty="0" smtClean="0"/>
              <a:t>With HTML 5, CSS3 and Java Script now you write desktop equivalent applications</a:t>
            </a:r>
          </a:p>
          <a:p>
            <a:r>
              <a:rPr lang="en-US" dirty="0" smtClean="0"/>
              <a:t>You can debug java script, perform logging etc.</a:t>
            </a:r>
          </a:p>
          <a:p>
            <a:r>
              <a:rPr lang="en-US" dirty="0" smtClean="0"/>
              <a:t>Browse ecosystem is also matured with frameworks like Angular, Backbone, knockout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5385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Semantic Structure</a:t>
            </a:r>
          </a:p>
          <a:p>
            <a:r>
              <a:rPr lang="en-US" dirty="0" smtClean="0"/>
              <a:t>Custom Attributes – start with data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Web storage</a:t>
            </a:r>
          </a:p>
          <a:p>
            <a:r>
              <a:rPr lang="en-US" dirty="0" smtClean="0"/>
              <a:t>Geo location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Audio and Video Support</a:t>
            </a:r>
          </a:p>
          <a:p>
            <a:r>
              <a:rPr lang="en-US" dirty="0" smtClean="0"/>
              <a:t>Canvas</a:t>
            </a:r>
          </a:p>
          <a:p>
            <a:pPr marL="0" indent="0">
              <a:buNone/>
            </a:pPr>
            <a:r>
              <a:rPr lang="en-US" dirty="0" smtClean="0"/>
              <a:t>HTML 5 specs implementation will complete in 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6008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Semantics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9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Progressive Enhancement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Approach </a:t>
            </a:r>
            <a:r>
              <a:rPr lang="en-US" dirty="0"/>
              <a:t>to Web design that promotes accessibility using semantic HTML, </a:t>
            </a:r>
            <a:r>
              <a:rPr lang="en-US" dirty="0" smtClean="0"/>
              <a:t>style sheets </a:t>
            </a:r>
            <a:r>
              <a:rPr lang="en-US" dirty="0"/>
              <a:t>and scripting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Web </a:t>
            </a:r>
            <a:r>
              <a:rPr lang="en-US" dirty="0"/>
              <a:t>site where basic content is available to everyone while more advanced content and functionality are accessible to those with more </a:t>
            </a:r>
            <a:r>
              <a:rPr lang="en-US" dirty="0" smtClean="0"/>
              <a:t>capability</a:t>
            </a:r>
          </a:p>
          <a:p>
            <a:r>
              <a:rPr lang="en-US" dirty="0"/>
              <a:t>C</a:t>
            </a:r>
            <a:r>
              <a:rPr lang="en-US" dirty="0" smtClean="0"/>
              <a:t>oncentrate </a:t>
            </a:r>
            <a:r>
              <a:rPr lang="en-US" dirty="0"/>
              <a:t>first on displaying the content in the simplest manner.</a:t>
            </a:r>
          </a:p>
          <a:p>
            <a:r>
              <a:rPr lang="en-US" dirty="0" smtClean="0"/>
              <a:t>MVC for web – HTML as data, </a:t>
            </a:r>
            <a:r>
              <a:rPr lang="en-US" dirty="0" err="1" smtClean="0"/>
              <a:t>css</a:t>
            </a:r>
            <a:r>
              <a:rPr lang="en-US" dirty="0" smtClean="0"/>
              <a:t> as presentation and Java Script to manage interactions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7176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/>
              <a:t>Accessible </a:t>
            </a:r>
            <a:r>
              <a:rPr lang="en-US" sz="7200" dirty="0" smtClean="0"/>
              <a:t>Website are always SEO </a:t>
            </a:r>
            <a:r>
              <a:rPr lang="en-US" sz="7200" dirty="0"/>
              <a:t>Friendly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Fallback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Modernizer – demo</a:t>
            </a:r>
          </a:p>
          <a:p>
            <a:pPr lvl="1"/>
            <a:r>
              <a:rPr lang="en-US" dirty="0" err="1" smtClean="0"/>
              <a:t>polyfills</a:t>
            </a:r>
            <a:endParaRPr lang="en-US" dirty="0" smtClean="0"/>
          </a:p>
          <a:p>
            <a:r>
              <a:rPr lang="en-US" dirty="0" smtClean="0"/>
              <a:t>Html 5 shiv - 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2748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 </a:t>
            </a:r>
            <a:r>
              <a:rPr lang="en-US" dirty="0"/>
              <a:t>means the HTML tags in a page should describe the content in a way that has to do with its meaning rather than its presentation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Demo – old way of </a:t>
            </a:r>
            <a:r>
              <a:rPr lang="en-US" smtClean="0"/>
              <a:t>doing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381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Accessibility Friendly HTML 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Semantic HTML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Aside</a:t>
            </a:r>
            <a:endParaRPr lang="en-US" dirty="0"/>
          </a:p>
          <a:p>
            <a:r>
              <a:rPr lang="en-US" dirty="0" err="1"/>
              <a:t>Divs</a:t>
            </a:r>
            <a:r>
              <a:rPr lang="en-US" dirty="0"/>
              <a:t> should be utilized when there’s no better element for the job</a:t>
            </a:r>
            <a:r>
              <a:rPr lang="en-US" dirty="0" smtClean="0"/>
              <a:t>.</a:t>
            </a:r>
          </a:p>
          <a:p>
            <a:r>
              <a:rPr lang="en-US" dirty="0" smtClean="0"/>
              <a:t> Problems </a:t>
            </a:r>
            <a:r>
              <a:rPr lang="en-US" dirty="0"/>
              <a:t>with </a:t>
            </a:r>
            <a:r>
              <a:rPr lang="en-US" dirty="0" smtClean="0"/>
              <a:t>IE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5047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Microformats</a:t>
            </a:r>
            <a:r>
              <a:rPr lang="en-US" dirty="0"/>
              <a:t> are a collection of vocabularies for extending HTML with additional machine-readable semantics</a:t>
            </a:r>
            <a:r>
              <a:rPr lang="en-US" dirty="0" smtClean="0"/>
              <a:t>.</a:t>
            </a:r>
          </a:p>
          <a:p>
            <a:r>
              <a:rPr lang="en-US" dirty="0"/>
              <a:t>Being machine readable means </a:t>
            </a:r>
            <a:r>
              <a:rPr lang="en-US" dirty="0" smtClean="0"/>
              <a:t>an Assistive Technology or </a:t>
            </a:r>
            <a:r>
              <a:rPr lang="en-US" dirty="0"/>
              <a:t>robot or script that understands the </a:t>
            </a:r>
            <a:r>
              <a:rPr lang="en-US" dirty="0" err="1"/>
              <a:t>microformat</a:t>
            </a:r>
            <a:r>
              <a:rPr lang="en-US" dirty="0"/>
              <a:t> vocabulary </a:t>
            </a:r>
            <a:r>
              <a:rPr lang="en-US" dirty="0" smtClean="0"/>
              <a:t>can process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705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and </a:t>
            </a:r>
            <a:r>
              <a:rPr lang="en-US" dirty="0" err="1" smtClean="0"/>
              <a:t>Figcaption</a:t>
            </a:r>
            <a:endParaRPr lang="en-US" dirty="0" smtClean="0"/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Output element</a:t>
            </a:r>
          </a:p>
          <a:p>
            <a:r>
              <a:rPr lang="en-US" dirty="0" smtClean="0"/>
              <a:t>mark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17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5 Forms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76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Types (Help in validation)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(Keyboard with .com button)</a:t>
            </a:r>
          </a:p>
          <a:p>
            <a:pPr lvl="1"/>
            <a:r>
              <a:rPr lang="en-US" dirty="0" smtClean="0"/>
              <a:t>email </a:t>
            </a:r>
            <a:r>
              <a:rPr lang="en-US" dirty="0"/>
              <a:t>(Keyboard with </a:t>
            </a:r>
            <a:r>
              <a:rPr lang="en-US" dirty="0" smtClean="0"/>
              <a:t>@ </a:t>
            </a:r>
            <a:r>
              <a:rPr lang="en-US" dirty="0"/>
              <a:t>button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(for slider)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ate, </a:t>
            </a:r>
            <a:r>
              <a:rPr lang="en-US" dirty="0" err="1" smtClean="0"/>
              <a:t>datetime</a:t>
            </a:r>
            <a:r>
              <a:rPr lang="en-US" dirty="0" smtClean="0"/>
              <a:t>, month, time, week</a:t>
            </a:r>
          </a:p>
          <a:p>
            <a:pPr lvl="1"/>
            <a:r>
              <a:rPr lang="en-US" dirty="0" smtClean="0"/>
              <a:t>number (Keyboard with numbers)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el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  <a:endParaRPr lang="en-US" dirty="0"/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156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  <a:p>
            <a:pPr lvl="1"/>
            <a:r>
              <a:rPr lang="en-US" dirty="0"/>
              <a:t>Placeholder</a:t>
            </a:r>
          </a:p>
          <a:p>
            <a:pPr lvl="1"/>
            <a:r>
              <a:rPr lang="en-US" dirty="0" smtClean="0"/>
              <a:t>Autofocus</a:t>
            </a:r>
          </a:p>
          <a:p>
            <a:pPr lvl="1"/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Formaction</a:t>
            </a:r>
            <a:endParaRPr lang="en-US" dirty="0" smtClean="0"/>
          </a:p>
          <a:p>
            <a:pPr lvl="1"/>
            <a:r>
              <a:rPr lang="en-US" dirty="0" smtClean="0"/>
              <a:t>Pattern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195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 5 Forms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form should be restricted to a single </a:t>
            </a:r>
            <a:r>
              <a:rPr lang="en-US" dirty="0" smtClean="0"/>
              <a:t>purpose.</a:t>
            </a:r>
          </a:p>
          <a:p>
            <a:r>
              <a:rPr lang="en-US" dirty="0" smtClean="0"/>
              <a:t>Use proper input type</a:t>
            </a:r>
          </a:p>
          <a:p>
            <a:r>
              <a:rPr lang="en-US" dirty="0" smtClean="0"/>
              <a:t>Use “for” attribute to bind label to input (button or image do need labels)</a:t>
            </a:r>
          </a:p>
          <a:p>
            <a:r>
              <a:rPr lang="en-US" dirty="0" smtClean="0"/>
              <a:t>Use required and aria-required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fieldset</a:t>
            </a:r>
            <a:r>
              <a:rPr lang="en-US" dirty="0" smtClean="0"/>
              <a:t> and legend</a:t>
            </a:r>
          </a:p>
          <a:p>
            <a:r>
              <a:rPr lang="en-US" dirty="0" smtClean="0"/>
              <a:t>Use unique id’s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2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HTML Tables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WAI ARIA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66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Accessible </a:t>
            </a:r>
          </a:p>
          <a:p>
            <a:r>
              <a:rPr lang="en-US" sz="7200" dirty="0" smtClean="0"/>
              <a:t>Java Script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44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Accessible Java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Mouse Specific Event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err="1" smtClean="0"/>
              <a:t>onMouseOver</a:t>
            </a:r>
            <a:endParaRPr lang="en-US" dirty="0" smtClean="0"/>
          </a:p>
          <a:p>
            <a:pPr lvl="1"/>
            <a:r>
              <a:rPr lang="en-US" dirty="0" err="1" smtClean="0"/>
              <a:t>onMouseOut</a:t>
            </a:r>
            <a:endParaRPr lang="en-US" dirty="0" smtClean="0"/>
          </a:p>
          <a:p>
            <a:pPr lvl="1"/>
            <a:r>
              <a:rPr lang="en-US" dirty="0" err="1" smtClean="0"/>
              <a:t>onDblClick</a:t>
            </a:r>
            <a:endParaRPr lang="en-US" dirty="0" smtClean="0"/>
          </a:p>
          <a:p>
            <a:r>
              <a:rPr lang="en-US" dirty="0"/>
              <a:t>Device Independent </a:t>
            </a:r>
            <a:r>
              <a:rPr lang="en-US" dirty="0" smtClean="0"/>
              <a:t>Event </a:t>
            </a:r>
            <a:r>
              <a:rPr lang="en-US" dirty="0"/>
              <a:t>Handler </a:t>
            </a:r>
            <a:endParaRPr lang="en-US" dirty="0" smtClean="0"/>
          </a:p>
          <a:p>
            <a:pPr lvl="1"/>
            <a:r>
              <a:rPr lang="en-US" dirty="0" err="1" smtClean="0"/>
              <a:t>onFocus</a:t>
            </a:r>
            <a:endParaRPr lang="en-US" dirty="0" smtClean="0"/>
          </a:p>
          <a:p>
            <a:pPr lvl="1"/>
            <a:r>
              <a:rPr lang="en-US" dirty="0" err="1" smtClean="0"/>
              <a:t>onBlur</a:t>
            </a:r>
            <a:endParaRPr lang="en-US" dirty="0" smtClean="0"/>
          </a:p>
          <a:p>
            <a:pPr lvl="1"/>
            <a:r>
              <a:rPr lang="en-US" dirty="0" err="1" smtClean="0"/>
              <a:t>onSelect</a:t>
            </a:r>
            <a:endParaRPr lang="en-US" dirty="0" smtClean="0"/>
          </a:p>
          <a:p>
            <a:pPr lvl="1"/>
            <a:r>
              <a:rPr lang="en-US" dirty="0" err="1" smtClean="0"/>
              <a:t>onChange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2145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Java Script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 access is bed rock</a:t>
            </a:r>
          </a:p>
          <a:p>
            <a:r>
              <a:rPr lang="en-US" dirty="0" err="1" smtClean="0"/>
              <a:t>onChange</a:t>
            </a:r>
            <a:r>
              <a:rPr lang="en-US" dirty="0" smtClean="0"/>
              <a:t> event misuse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603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The ONLY DISABILITY in life is a BAD ATTITUDE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9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4 </a:t>
            </a:r>
            <a:r>
              <a:rPr lang="en-US" dirty="0" smtClean="0"/>
              <a:t>– No Functional meaning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4 tags like div represent logical unit but has no semantic or meaningful information associated with them</a:t>
            </a:r>
          </a:p>
          <a:p>
            <a:r>
              <a:rPr lang="en-US" dirty="0" smtClean="0"/>
              <a:t>For AT is no way to identify whether div represent header, footer, navigation or some </a:t>
            </a:r>
            <a:r>
              <a:rPr lang="en-US" dirty="0" smtClean="0"/>
              <a:t>content - Demo</a:t>
            </a:r>
            <a:endParaRPr lang="en-US" dirty="0" smtClean="0"/>
          </a:p>
          <a:p>
            <a:r>
              <a:rPr lang="en-US" dirty="0" smtClean="0"/>
              <a:t>Similarly </a:t>
            </a:r>
            <a:r>
              <a:rPr lang="en-US" dirty="0" smtClean="0"/>
              <a:t>tables can represent tabular data as well as layout - Demo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964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 smtClean="0"/>
              <a:t>Script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was not designed for creating web application.</a:t>
            </a:r>
          </a:p>
          <a:p>
            <a:r>
              <a:rPr lang="en-US" dirty="0" smtClean="0"/>
              <a:t>It had limited set of controls</a:t>
            </a:r>
            <a:endParaRPr lang="en-US" dirty="0"/>
          </a:p>
          <a:p>
            <a:r>
              <a:rPr lang="en-US" dirty="0" smtClean="0"/>
              <a:t>Web developer gotten around these limitation by creating their own components.</a:t>
            </a:r>
          </a:p>
          <a:p>
            <a:r>
              <a:rPr lang="en-US" dirty="0" smtClean="0"/>
              <a:t>But there was no standard way to make these components accessible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277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UI component is described by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</a:t>
            </a:r>
            <a:r>
              <a:rPr lang="en-US" dirty="0" smtClean="0"/>
              <a:t>meaning of element</a:t>
            </a:r>
          </a:p>
          <a:p>
            <a:r>
              <a:rPr lang="en-US" dirty="0" smtClean="0"/>
              <a:t>State of element </a:t>
            </a:r>
            <a:r>
              <a:rPr lang="en-US" dirty="0" smtClean="0"/>
              <a:t>– that can change, dynamic aspect of element</a:t>
            </a:r>
          </a:p>
          <a:p>
            <a:r>
              <a:rPr lang="en-US" dirty="0"/>
              <a:t>Properties of element </a:t>
            </a:r>
            <a:r>
              <a:rPr lang="en-US" dirty="0" smtClean="0"/>
              <a:t>– static aspect of element</a:t>
            </a:r>
          </a:p>
          <a:p>
            <a:pPr marL="0" indent="0" algn="ctr">
              <a:buNone/>
            </a:pPr>
            <a:r>
              <a:rPr lang="en-US" dirty="0" smtClean="0"/>
              <a:t>Need </a:t>
            </a:r>
            <a:r>
              <a:rPr lang="en-US" dirty="0" smtClean="0"/>
              <a:t>some way to make above </a:t>
            </a:r>
            <a:r>
              <a:rPr lang="en-US" dirty="0" smtClean="0"/>
              <a:t>information </a:t>
            </a:r>
            <a:r>
              <a:rPr lang="en-US" dirty="0" smtClean="0"/>
              <a:t>available to AT</a:t>
            </a:r>
          </a:p>
          <a:p>
            <a:pPr marL="0" indent="0" algn="ctr">
              <a:buNone/>
            </a:pPr>
            <a:r>
              <a:rPr lang="en-US" dirty="0" smtClean="0"/>
              <a:t>Demo – Slider &amp; Tree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162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Complete</a:t>
            </a:r>
          </a:p>
          <a:p>
            <a:r>
              <a:rPr lang="en-US" dirty="0" smtClean="0"/>
              <a:t>Updating Contents of HTML dynamically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4400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ARIA bridge </a:t>
            </a:r>
            <a:r>
              <a:rPr lang="en-US" sz="7200" dirty="0" smtClean="0"/>
              <a:t>this </a:t>
            </a:r>
            <a:r>
              <a:rPr lang="en-US" sz="7200" dirty="0"/>
              <a:t>semantic </a:t>
            </a:r>
            <a:r>
              <a:rPr lang="en-US" sz="7200" dirty="0" smtClean="0"/>
              <a:t>gap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90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2743200" cy="557124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8792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1006</Words>
  <Application>Microsoft Office PowerPoint</Application>
  <PresentationFormat>On-screen Show (4:3)</PresentationFormat>
  <Paragraphs>207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Training</vt:lpstr>
      <vt:lpstr>WAI-ARIA, HTML5 &amp;  ACCESSIBLE JAVA SCRIPT</vt:lpstr>
      <vt:lpstr>PowerPoint Presentation</vt:lpstr>
      <vt:lpstr>PowerPoint Presentation</vt:lpstr>
      <vt:lpstr>HTML 4 – No Functional meaning</vt:lpstr>
      <vt:lpstr>Java Script Components</vt:lpstr>
      <vt:lpstr>Any UI component is described by</vt:lpstr>
      <vt:lpstr>AJAX Controls</vt:lpstr>
      <vt:lpstr>PowerPoint Presentation</vt:lpstr>
      <vt:lpstr>ARIA Architecture</vt:lpstr>
      <vt:lpstr>ARIA – 3 corner stones</vt:lpstr>
      <vt:lpstr>ARIA Roles</vt:lpstr>
      <vt:lpstr>ARIA States</vt:lpstr>
      <vt:lpstr>ARIA Properties</vt:lpstr>
      <vt:lpstr>ARIA Application – Slider</vt:lpstr>
      <vt:lpstr>ARIA Application – Tree</vt:lpstr>
      <vt:lpstr>Re Introducing Browser</vt:lpstr>
      <vt:lpstr>HTML 5 Features</vt:lpstr>
      <vt:lpstr>PowerPoint Presentation</vt:lpstr>
      <vt:lpstr>Progressive Enhancement</vt:lpstr>
      <vt:lpstr>Fallback</vt:lpstr>
      <vt:lpstr>Semantic HTML</vt:lpstr>
      <vt:lpstr>Accessibility Friendly HTML 5</vt:lpstr>
      <vt:lpstr>Microformats</vt:lpstr>
      <vt:lpstr>Microformats</vt:lpstr>
      <vt:lpstr>PowerPoint Presentation</vt:lpstr>
      <vt:lpstr>HTML 5 Forms</vt:lpstr>
      <vt:lpstr>HTML 5 Forms</vt:lpstr>
      <vt:lpstr>HTML 5 Forms Best Practices</vt:lpstr>
      <vt:lpstr>PowerPoint Presentation</vt:lpstr>
      <vt:lpstr>PowerPoint Presentation</vt:lpstr>
      <vt:lpstr>Accessible Java Script</vt:lpstr>
      <vt:lpstr>Java Script Best Practices</vt:lpstr>
      <vt:lpstr>PowerPoint Presentation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2013-11-04T17:30:04Z</dcterms:created>
  <dcterms:modified xsi:type="dcterms:W3CDTF">2013-11-18T17:29:05Z</dcterms:modified>
</cp:coreProperties>
</file>