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17" r:id="rId3"/>
    <p:sldId id="318" r:id="rId4"/>
    <p:sldId id="319" r:id="rId5"/>
    <p:sldId id="320" r:id="rId6"/>
    <p:sldId id="316" r:id="rId7"/>
    <p:sldId id="315" r:id="rId8"/>
    <p:sldId id="324" r:id="rId9"/>
    <p:sldId id="322" r:id="rId10"/>
    <p:sldId id="321" r:id="rId11"/>
    <p:sldId id="32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17"/>
            <p14:sldId id="318"/>
            <p14:sldId id="319"/>
            <p14:sldId id="320"/>
            <p14:sldId id="316"/>
            <p14:sldId id="315"/>
            <p14:sldId id="324"/>
            <p14:sldId id="322"/>
            <p14:sldId id="321"/>
            <p14:sldId id="323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2537" autoAdjust="0"/>
  </p:normalViewPr>
  <p:slideViewPr>
    <p:cSldViewPr>
      <p:cViewPr varScale="1">
        <p:scale>
          <a:sx n="65" d="100"/>
          <a:sy n="65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amentgroup.com/examples/jqueryui-visualiz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hpcaptcha.org/try-securimag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pera.com/articles/view/accessible-drag-and-dro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br>
              <a:rPr lang="en-US" dirty="0" smtClean="0"/>
            </a:br>
            <a:r>
              <a:rPr lang="en-US" dirty="0" smtClean="0"/>
              <a:t>Principal 1, 2 &amp;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5181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iAccessible.org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77200" cy="42973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</a:rPr>
              <a:t>XHTML Validator</a:t>
            </a:r>
          </a:p>
          <a:p>
            <a:r>
              <a:rPr lang="en-US" dirty="0" smtClean="0">
                <a:latin typeface="Calibri" charset="0"/>
              </a:rPr>
              <a:t>WAVE toolbar (rti.gov.in)</a:t>
            </a:r>
          </a:p>
          <a:p>
            <a:pPr lvl="1"/>
            <a:r>
              <a:rPr lang="en-US" dirty="0" smtClean="0">
                <a:latin typeface="Calibri" charset="0"/>
              </a:rPr>
              <a:t>Icon keys</a:t>
            </a:r>
          </a:p>
          <a:p>
            <a:pPr lvl="1"/>
            <a:r>
              <a:rPr lang="en-US" dirty="0" smtClean="0">
                <a:latin typeface="Calibri" charset="0"/>
              </a:rPr>
              <a:t>Errors</a:t>
            </a:r>
          </a:p>
          <a:p>
            <a:pPr lvl="1"/>
            <a:r>
              <a:rPr lang="en-US" dirty="0" smtClean="0">
                <a:latin typeface="Calibri" charset="0"/>
              </a:rPr>
              <a:t>Structure and Order</a:t>
            </a:r>
          </a:p>
          <a:p>
            <a:pPr lvl="1"/>
            <a:r>
              <a:rPr lang="en-US" dirty="0" smtClean="0">
                <a:latin typeface="Calibri" charset="0"/>
              </a:rPr>
              <a:t>Text Only</a:t>
            </a:r>
          </a:p>
          <a:p>
            <a:pPr lvl="1"/>
            <a:r>
              <a:rPr lang="en-US" dirty="0" smtClean="0">
                <a:latin typeface="Calibri" charset="0"/>
              </a:rPr>
              <a:t>Outline</a:t>
            </a:r>
          </a:p>
          <a:p>
            <a:r>
              <a:rPr lang="en-US" dirty="0" smtClean="0">
                <a:latin typeface="Calibri" charset="0"/>
              </a:rPr>
              <a:t>Color contrast check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51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Exercise –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O</a:t>
            </a:r>
            <a:r>
              <a:rPr lang="en-US" dirty="0" smtClean="0"/>
              <a:t>wn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769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Principal 1 - Perceivable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Text Alternative </a:t>
            </a:r>
          </a:p>
          <a:p>
            <a:pPr lvl="1"/>
            <a:r>
              <a:rPr lang="en-US" dirty="0" smtClean="0"/>
              <a:t>alt text (Images, </a:t>
            </a:r>
            <a:r>
              <a:rPr lang="en-US" dirty="0" smtClean="0">
                <a:hlinkClick r:id="rId3"/>
              </a:rPr>
              <a:t>Graphs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as input control (Name need to be given)</a:t>
            </a:r>
          </a:p>
          <a:p>
            <a:pPr lvl="1"/>
            <a:r>
              <a:rPr lang="en-US" smtClean="0">
                <a:hlinkClick r:id="rId4"/>
              </a:rPr>
              <a:t>CAPTCHA</a:t>
            </a:r>
            <a:r>
              <a:rPr lang="en-US" smtClean="0"/>
              <a:t> or MAPTCHA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based Media (pre recorded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Audio and video Captions</a:t>
            </a:r>
          </a:p>
          <a:p>
            <a:r>
              <a:rPr lang="en-US" dirty="0" smtClean="0"/>
              <a:t>Adaptable</a:t>
            </a:r>
          </a:p>
          <a:p>
            <a:pPr lvl="1"/>
            <a:r>
              <a:rPr lang="en-US" dirty="0" smtClean="0"/>
              <a:t>Info and relationships (label placement)</a:t>
            </a:r>
          </a:p>
          <a:p>
            <a:pPr lvl="1"/>
            <a:r>
              <a:rPr lang="en-US" dirty="0" smtClean="0"/>
              <a:t>Meaningful sequence (tab order)</a:t>
            </a:r>
          </a:p>
          <a:p>
            <a:pPr lvl="1"/>
            <a:r>
              <a:rPr lang="en-US" dirty="0" smtClean="0"/>
              <a:t>Sensory Characteristics (identifying content using shape or location)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0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Principal 1 - Perceivable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Distinguishable (background </a:t>
            </a:r>
            <a:r>
              <a:rPr lang="en-US" dirty="0" err="1" smtClean="0"/>
              <a:t>vs</a:t>
            </a:r>
            <a:r>
              <a:rPr lang="en-US" dirty="0" smtClean="0"/>
              <a:t> foreground)</a:t>
            </a:r>
          </a:p>
          <a:p>
            <a:pPr lvl="1"/>
            <a:r>
              <a:rPr lang="en-US" dirty="0" smtClean="0"/>
              <a:t>Use of color (red color as invalid input)</a:t>
            </a:r>
          </a:p>
          <a:p>
            <a:pPr lvl="1"/>
            <a:r>
              <a:rPr lang="en-US" dirty="0" smtClean="0"/>
              <a:t>Audio Control (if music play automatically)</a:t>
            </a:r>
          </a:p>
          <a:p>
            <a:pPr lvl="1"/>
            <a:r>
              <a:rPr lang="en-US" dirty="0" smtClean="0"/>
              <a:t>Contrast (4.5 :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11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Principal 2 - Operable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Keyboard </a:t>
            </a:r>
            <a:r>
              <a:rPr lang="en-US" dirty="0" smtClean="0"/>
              <a:t>Accessible (</a:t>
            </a:r>
            <a:r>
              <a:rPr lang="en-US" dirty="0" err="1" smtClean="0"/>
              <a:t>tabindex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Inaccessible</a:t>
            </a:r>
            <a:r>
              <a:rPr lang="en-US" dirty="0" smtClean="0"/>
              <a:t> vs. </a:t>
            </a:r>
            <a:r>
              <a:rPr lang="en-US" dirty="0" smtClean="0">
                <a:hlinkClick r:id="rId3"/>
              </a:rPr>
              <a:t>Accessible</a:t>
            </a:r>
            <a:r>
              <a:rPr lang="en-US" dirty="0" smtClean="0"/>
              <a:t> Drag &amp; Drop  </a:t>
            </a:r>
            <a:r>
              <a:rPr lang="en-US" dirty="0" smtClean="0">
                <a:hlinkClick r:id="rId3"/>
              </a:rPr>
              <a:t>live example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Enough Time to read and use content</a:t>
            </a:r>
          </a:p>
          <a:p>
            <a:pPr lvl="1"/>
            <a:r>
              <a:rPr lang="en-US" dirty="0" smtClean="0"/>
              <a:t>Control time (time off, adjust, extend)</a:t>
            </a:r>
          </a:p>
          <a:p>
            <a:pPr lvl="1"/>
            <a:r>
              <a:rPr lang="en-US" dirty="0" smtClean="0"/>
              <a:t>Pause, stop, hide (Marquee)</a:t>
            </a:r>
          </a:p>
          <a:p>
            <a:r>
              <a:rPr lang="en-US" dirty="0" smtClean="0"/>
              <a:t>Seizures (flashes)</a:t>
            </a:r>
          </a:p>
          <a:p>
            <a:r>
              <a:rPr lang="en-US" dirty="0" smtClean="0"/>
              <a:t>Navigable (Easy navigation, find content easily)</a:t>
            </a:r>
          </a:p>
          <a:p>
            <a:pPr lvl="1"/>
            <a:r>
              <a:rPr lang="en-US" dirty="0" smtClean="0"/>
              <a:t>Bypass block (skip to main)</a:t>
            </a:r>
          </a:p>
          <a:p>
            <a:pPr lvl="1"/>
            <a:r>
              <a:rPr lang="en-US" dirty="0" smtClean="0"/>
              <a:t>Page title</a:t>
            </a:r>
          </a:p>
          <a:p>
            <a:pPr lvl="1"/>
            <a:r>
              <a:rPr lang="en-US" dirty="0" smtClean="0"/>
              <a:t>Focus Order</a:t>
            </a:r>
          </a:p>
          <a:p>
            <a:pPr lvl="1"/>
            <a:r>
              <a:rPr lang="en-US" dirty="0" smtClean="0"/>
              <a:t>Link purpose (Click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5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Principal 3 - Understandable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Readable (thru screen reader – multi lingual)</a:t>
            </a:r>
          </a:p>
          <a:p>
            <a:pPr lvl="1"/>
            <a:r>
              <a:rPr lang="en-US" dirty="0" smtClean="0"/>
              <a:t>Language of page and part</a:t>
            </a:r>
          </a:p>
          <a:p>
            <a:r>
              <a:rPr lang="en-US" dirty="0" smtClean="0"/>
              <a:t>Predictable (predicable web page)</a:t>
            </a:r>
          </a:p>
          <a:p>
            <a:pPr lvl="1"/>
            <a:r>
              <a:rPr lang="en-US" dirty="0" smtClean="0"/>
              <a:t>On focus : change the context </a:t>
            </a:r>
            <a:r>
              <a:rPr lang="en-US" dirty="0"/>
              <a:t>(submit button)</a:t>
            </a:r>
            <a:endParaRPr lang="en-US" dirty="0" smtClean="0"/>
          </a:p>
          <a:p>
            <a:pPr lvl="1"/>
            <a:r>
              <a:rPr lang="en-US" dirty="0"/>
              <a:t>On </a:t>
            </a:r>
            <a:r>
              <a:rPr lang="en-US" dirty="0" smtClean="0"/>
              <a:t>Input : </a:t>
            </a:r>
            <a:r>
              <a:rPr lang="en-US" dirty="0"/>
              <a:t>change the </a:t>
            </a:r>
            <a:r>
              <a:rPr lang="en-US" dirty="0" smtClean="0"/>
              <a:t>context (submit button)</a:t>
            </a:r>
          </a:p>
          <a:p>
            <a:r>
              <a:rPr lang="en-US" dirty="0" smtClean="0"/>
              <a:t>Input Assistance (Help user to avoid or correct)</a:t>
            </a:r>
          </a:p>
          <a:p>
            <a:pPr lvl="1"/>
            <a:r>
              <a:rPr lang="en-US" dirty="0" smtClean="0"/>
              <a:t>Error identification</a:t>
            </a:r>
          </a:p>
          <a:p>
            <a:pPr lvl="1"/>
            <a:r>
              <a:rPr lang="en-US" dirty="0" smtClean="0"/>
              <a:t>Label of instruction (descriptive label and format)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8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Guideline 4</a:t>
            </a:r>
            <a:br>
              <a:rPr lang="en-US" dirty="0" smtClean="0"/>
            </a:br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5181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iAccessible.org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965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Guideline 4.1: </a:t>
            </a:r>
            <a:r>
              <a:rPr lang="en-US" dirty="0" smtClean="0">
                <a:latin typeface="Calibri" charset="0"/>
              </a:rPr>
              <a:t>AT Friendly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77200" cy="4297363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Parsing – well formed markup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What is well form?</a:t>
            </a:r>
          </a:p>
          <a:p>
            <a:pPr lvl="1"/>
            <a:r>
              <a:rPr lang="en-US" dirty="0" smtClean="0">
                <a:latin typeface="Calibri" charset="0"/>
              </a:rPr>
              <a:t>Demo wrong html</a:t>
            </a:r>
          </a:p>
          <a:p>
            <a:r>
              <a:rPr lang="en-US" dirty="0" smtClean="0">
                <a:latin typeface="Calibri" charset="0"/>
              </a:rPr>
              <a:t>Name, Role and Value – need to be programmatically determined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6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Use Appropriate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77200" cy="4297363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Use Semantic markup</a:t>
            </a:r>
          </a:p>
          <a:p>
            <a:r>
              <a:rPr lang="en-US" dirty="0" smtClean="0">
                <a:latin typeface="Calibri" charset="0"/>
              </a:rPr>
              <a:t>CSS </a:t>
            </a:r>
            <a:r>
              <a:rPr lang="en-US" dirty="0" err="1" smtClean="0">
                <a:latin typeface="Calibri" charset="0"/>
              </a:rPr>
              <a:t>vs</a:t>
            </a:r>
            <a:r>
              <a:rPr lang="en-US" dirty="0" smtClean="0">
                <a:latin typeface="Calibri" charset="0"/>
              </a:rPr>
              <a:t> HTML table for layout</a:t>
            </a:r>
          </a:p>
          <a:p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ul</a:t>
            </a:r>
            <a:r>
              <a:rPr lang="en-US" dirty="0" smtClean="0">
                <a:latin typeface="Calibri" charset="0"/>
              </a:rPr>
              <a:t> and li tags for listing instead of tables</a:t>
            </a:r>
          </a:p>
          <a:p>
            <a:r>
              <a:rPr lang="en-US" dirty="0" smtClean="0">
                <a:latin typeface="Calibri" charset="0"/>
              </a:rPr>
              <a:t>Navigation – better to group as </a:t>
            </a:r>
            <a:r>
              <a:rPr lang="en-US" dirty="0" err="1" smtClean="0">
                <a:latin typeface="Calibri" charset="0"/>
              </a:rPr>
              <a:t>ul</a:t>
            </a:r>
            <a:r>
              <a:rPr lang="en-US" dirty="0" smtClean="0">
                <a:latin typeface="Calibri" charset="0"/>
              </a:rPr>
              <a:t> rather than links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4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5181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iAccessible.org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401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354</Words>
  <Application>Microsoft Office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Recap Principal 1, 2 &amp; 3</vt:lpstr>
      <vt:lpstr>Principal 1 - Perceivable</vt:lpstr>
      <vt:lpstr>Principal 1 - Perceivable</vt:lpstr>
      <vt:lpstr>Principal 2 - Operable</vt:lpstr>
      <vt:lpstr>Principal 3 - Understandable</vt:lpstr>
      <vt:lpstr>Guideline 4 robust</vt:lpstr>
      <vt:lpstr>Guideline 4.1: AT Friendly content</vt:lpstr>
      <vt:lpstr>Use Appropriate Markup</vt:lpstr>
      <vt:lpstr>Testing Tools</vt:lpstr>
      <vt:lpstr>Testing Tools</vt:lpstr>
      <vt:lpstr>Exercise – Test Own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2013-11-20T02:59:57Z</dcterms:modified>
</cp:coreProperties>
</file>