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1" r:id="rId3"/>
    <p:sldId id="320" r:id="rId4"/>
    <p:sldId id="322" r:id="rId5"/>
    <p:sldId id="323" r:id="rId6"/>
    <p:sldId id="325" r:id="rId7"/>
    <p:sldId id="308" r:id="rId8"/>
    <p:sldId id="324" r:id="rId9"/>
    <p:sldId id="321" r:id="rId10"/>
    <p:sldId id="310" r:id="rId11"/>
    <p:sldId id="303" r:id="rId12"/>
    <p:sldId id="304" r:id="rId13"/>
    <p:sldId id="319" r:id="rId14"/>
    <p:sldId id="311" r:id="rId15"/>
    <p:sldId id="306" r:id="rId16"/>
    <p:sldId id="313" r:id="rId17"/>
    <p:sldId id="309" r:id="rId18"/>
    <p:sldId id="312" r:id="rId19"/>
    <p:sldId id="314" r:id="rId20"/>
    <p:sldId id="307" r:id="rId21"/>
    <p:sldId id="315" r:id="rId22"/>
    <p:sldId id="300" r:id="rId23"/>
    <p:sldId id="316" r:id="rId24"/>
    <p:sldId id="317" r:id="rId25"/>
    <p:sldId id="318" r:id="rId26"/>
    <p:sldId id="292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  <p14:sldId id="320"/>
            <p14:sldId id="322"/>
            <p14:sldId id="323"/>
            <p14:sldId id="325"/>
            <p14:sldId id="308"/>
            <p14:sldId id="324"/>
            <p14:sldId id="321"/>
            <p14:sldId id="310"/>
          </p14:sldIdLst>
        </p14:section>
        <p14:section name="Topics" id="{ABA716BF-3A5C-4ADB-94C9-CFEF84EBA240}">
          <p14:sldIdLst>
            <p14:sldId id="303"/>
            <p14:sldId id="304"/>
            <p14:sldId id="319"/>
            <p14:sldId id="311"/>
            <p14:sldId id="306"/>
            <p14:sldId id="313"/>
            <p14:sldId id="309"/>
            <p14:sldId id="312"/>
            <p14:sldId id="314"/>
            <p14:sldId id="307"/>
            <p14:sldId id="315"/>
            <p14:sldId id="300"/>
            <p14:sldId id="316"/>
            <p14:sldId id="317"/>
            <p14:sldId id="318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9786" autoAdjust="0"/>
  </p:normalViewPr>
  <p:slideViewPr>
    <p:cSldViewPr>
      <p:cViewPr>
        <p:scale>
          <a:sx n="78" d="100"/>
          <a:sy n="78" d="100"/>
        </p:scale>
        <p:origin x="-102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Accessibility Initiative</a:t>
            </a:r>
            <a:r>
              <a:rPr lang="en-US" baseline="0" dirty="0" smtClean="0"/>
              <a:t> – Accessible rich internet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WAI-ARIA, </a:t>
            </a:r>
            <a:r>
              <a:rPr lang="en-US" dirty="0"/>
              <a:t>HTML5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Semantic Structure</a:t>
            </a:r>
          </a:p>
          <a:p>
            <a:r>
              <a:rPr lang="en-US" dirty="0" smtClean="0"/>
              <a:t>Custom Attributes – start with data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Audio and Video Support</a:t>
            </a:r>
          </a:p>
          <a:p>
            <a:r>
              <a:rPr lang="en-US" dirty="0" smtClean="0"/>
              <a:t>Canvas</a:t>
            </a:r>
          </a:p>
          <a:p>
            <a:pPr marL="0" indent="0">
              <a:buNone/>
            </a:pPr>
            <a:r>
              <a:rPr lang="en-US" dirty="0" smtClean="0"/>
              <a:t>HTML 5 specs implementation will complete in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600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Semantics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to Web design that promotes accessibility using semantic HTML, </a:t>
            </a:r>
            <a:r>
              <a:rPr lang="en-US" dirty="0" smtClean="0"/>
              <a:t>style sheets </a:t>
            </a:r>
            <a:r>
              <a:rPr lang="en-US" dirty="0"/>
              <a:t>and scripting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Web </a:t>
            </a:r>
            <a:r>
              <a:rPr lang="en-US" dirty="0"/>
              <a:t>site where basic content is available to everyone while more advanced content and functionality are accessible to those with more </a:t>
            </a:r>
            <a:r>
              <a:rPr lang="en-US" dirty="0" smtClean="0"/>
              <a:t>capability</a:t>
            </a:r>
          </a:p>
          <a:p>
            <a:r>
              <a:rPr lang="en-US" dirty="0"/>
              <a:t>C</a:t>
            </a:r>
            <a:r>
              <a:rPr lang="en-US" dirty="0" smtClean="0"/>
              <a:t>oncentrate </a:t>
            </a:r>
            <a:r>
              <a:rPr lang="en-US" dirty="0"/>
              <a:t>first on displaying the content in the simplest manner.</a:t>
            </a:r>
          </a:p>
          <a:p>
            <a:r>
              <a:rPr lang="en-US" dirty="0" smtClean="0"/>
              <a:t>MVC for web – HTML as data, </a:t>
            </a:r>
            <a:r>
              <a:rPr lang="en-US" dirty="0" err="1" smtClean="0"/>
              <a:t>css</a:t>
            </a:r>
            <a:r>
              <a:rPr lang="en-US" dirty="0" smtClean="0"/>
              <a:t> as presentation and Java Script to manage interactions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17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Modernizer – demo</a:t>
            </a:r>
          </a:p>
          <a:p>
            <a:pPr lvl="1"/>
            <a:r>
              <a:rPr lang="en-US" dirty="0" err="1" smtClean="0"/>
              <a:t>polyfills</a:t>
            </a:r>
            <a:endParaRPr lang="en-US" dirty="0" smtClean="0"/>
          </a:p>
          <a:p>
            <a:r>
              <a:rPr lang="en-US" dirty="0" smtClean="0"/>
              <a:t>Html 5 shiv -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74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means the HTML tags in a page should describe the content in a way that has to do with its meaning rather than its presentation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Demo – old way of </a:t>
            </a:r>
            <a:r>
              <a:rPr lang="en-US" smtClean="0"/>
              <a:t>doing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Friendly HTML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Semantic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Aside</a:t>
            </a: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should be utilized when there’s no better element for the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Problems </a:t>
            </a:r>
            <a:r>
              <a:rPr lang="en-US" dirty="0"/>
              <a:t>with </a:t>
            </a:r>
            <a:r>
              <a:rPr lang="en-US" dirty="0" smtClean="0"/>
              <a:t>IE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5047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Microformats</a:t>
            </a:r>
            <a:r>
              <a:rPr lang="en-US" dirty="0"/>
              <a:t> are a collection of vocabularies for extending HTML with additional machine-readable semantics</a:t>
            </a:r>
            <a:r>
              <a:rPr lang="en-US" dirty="0" smtClean="0"/>
              <a:t>.</a:t>
            </a:r>
          </a:p>
          <a:p>
            <a:r>
              <a:rPr lang="en-US" dirty="0"/>
              <a:t>Being machine readable means </a:t>
            </a:r>
            <a:r>
              <a:rPr lang="en-US" dirty="0" smtClean="0"/>
              <a:t>an Assistive Technology or </a:t>
            </a:r>
            <a:r>
              <a:rPr lang="en-US" dirty="0"/>
              <a:t>robot or script that understands the </a:t>
            </a:r>
            <a:r>
              <a:rPr lang="en-US" dirty="0" err="1"/>
              <a:t>microformat</a:t>
            </a:r>
            <a:r>
              <a:rPr lang="en-US" dirty="0"/>
              <a:t> vocabulary </a:t>
            </a:r>
            <a:r>
              <a:rPr lang="en-US" dirty="0" smtClean="0"/>
              <a:t>can process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0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and </a:t>
            </a:r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Output element</a:t>
            </a:r>
          </a:p>
          <a:p>
            <a:r>
              <a:rPr lang="en-US" dirty="0" smtClean="0"/>
              <a:t>mark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17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Forms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Types (Help in validation)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(Keyboard with .com button)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(Keyboard with </a:t>
            </a:r>
            <a:r>
              <a:rPr lang="en-US" dirty="0" smtClean="0"/>
              <a:t>@ </a:t>
            </a:r>
            <a:r>
              <a:rPr lang="en-US" dirty="0"/>
              <a:t>button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(for slider)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ate, </a:t>
            </a:r>
            <a:r>
              <a:rPr lang="en-US" dirty="0" err="1" smtClean="0"/>
              <a:t>datetime</a:t>
            </a:r>
            <a:r>
              <a:rPr lang="en-US" dirty="0" smtClean="0"/>
              <a:t>, month, time, week</a:t>
            </a:r>
          </a:p>
          <a:p>
            <a:pPr lvl="1"/>
            <a:r>
              <a:rPr lang="en-US" dirty="0" smtClean="0"/>
              <a:t>number (Keyboard with numbers)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Accessible </a:t>
            </a:r>
            <a:r>
              <a:rPr lang="en-US" sz="7200" dirty="0" smtClean="0"/>
              <a:t>Website </a:t>
            </a:r>
            <a:r>
              <a:rPr lang="en-US" sz="7200" dirty="0" smtClean="0"/>
              <a:t>are </a:t>
            </a:r>
            <a:r>
              <a:rPr lang="en-US" sz="7200" dirty="0" smtClean="0"/>
              <a:t>always SEO </a:t>
            </a:r>
            <a:r>
              <a:rPr lang="en-US" sz="7200" dirty="0"/>
              <a:t>Friendly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Formaction</a:t>
            </a:r>
            <a:endParaRPr lang="en-US" dirty="0" smtClean="0"/>
          </a:p>
          <a:p>
            <a:pPr lvl="1"/>
            <a:r>
              <a:rPr lang="en-US" dirty="0" smtClean="0"/>
              <a:t>Pattern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9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should be restricted to a single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Use proper input type</a:t>
            </a:r>
          </a:p>
          <a:p>
            <a:r>
              <a:rPr lang="en-US" dirty="0" smtClean="0"/>
              <a:t>Use “for” attribute to bind label to input (button or image do need labels)</a:t>
            </a:r>
          </a:p>
          <a:p>
            <a:r>
              <a:rPr lang="en-US" dirty="0" smtClean="0"/>
              <a:t>Use required and aria-required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</a:p>
          <a:p>
            <a:r>
              <a:rPr lang="en-US" dirty="0" smtClean="0"/>
              <a:t>Use unique id’s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2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Tables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Accessible </a:t>
            </a:r>
          </a:p>
          <a:p>
            <a:r>
              <a:rPr lang="en-US" sz="7200" dirty="0" smtClean="0"/>
              <a:t>Java Script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4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Mouse Specific Event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err="1" smtClean="0"/>
              <a:t>onMouseOut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/>
              <a:t>Device Independent </a:t>
            </a:r>
            <a:r>
              <a:rPr lang="en-US" dirty="0" smtClean="0"/>
              <a:t>Event </a:t>
            </a:r>
            <a:r>
              <a:rPr lang="en-US" dirty="0"/>
              <a:t>Handler 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endParaRPr lang="en-US" dirty="0" smtClean="0"/>
          </a:p>
          <a:p>
            <a:pPr lvl="1"/>
            <a:r>
              <a:rPr lang="en-US" dirty="0" err="1" smtClean="0"/>
              <a:t>onBlur</a:t>
            </a:r>
            <a:endParaRPr lang="en-US" dirty="0" smtClean="0"/>
          </a:p>
          <a:p>
            <a:pPr lvl="1"/>
            <a:r>
              <a:rPr lang="en-US" dirty="0" err="1" smtClean="0"/>
              <a:t>onSelect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14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Java Script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access is bed rock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 event misuse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60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WAI ARIA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6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Introduction – HTML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4 tags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96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ARIA bridge </a:t>
            </a:r>
            <a:r>
              <a:rPr lang="en-US" sz="7200" dirty="0" smtClean="0"/>
              <a:t>the </a:t>
            </a:r>
            <a:r>
              <a:rPr lang="en-US" sz="7200" dirty="0"/>
              <a:t>semantic </a:t>
            </a:r>
            <a:r>
              <a:rPr lang="en-US" sz="7200" dirty="0" smtClean="0"/>
              <a:t>gap with HTML 4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0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ARIA Introduction – JS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was not designed for creating web application.</a:t>
            </a:r>
            <a:endParaRPr lang="en-US" dirty="0" smtClean="0"/>
          </a:p>
          <a:p>
            <a:r>
              <a:rPr lang="en-US" dirty="0" smtClean="0"/>
              <a:t>It had limited set of controls</a:t>
            </a:r>
            <a:endParaRPr lang="en-US" dirty="0"/>
          </a:p>
          <a:p>
            <a:r>
              <a:rPr lang="en-US" dirty="0" smtClean="0"/>
              <a:t>Web developer gotten around these limitation by creating their own components.</a:t>
            </a:r>
          </a:p>
          <a:p>
            <a:r>
              <a:rPr lang="en-US" dirty="0" smtClean="0"/>
              <a:t>But there was no standard way to make these components accessible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277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elements -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or semantic meaning of element</a:t>
            </a:r>
          </a:p>
          <a:p>
            <a:r>
              <a:rPr lang="en-US" dirty="0" smtClean="0"/>
              <a:t>State – that can change, dynamic aspect of element</a:t>
            </a:r>
          </a:p>
          <a:p>
            <a:r>
              <a:rPr lang="en-US" dirty="0" smtClean="0"/>
              <a:t>Properties – static aspect of element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Need some way to make above attributes available to AT</a:t>
            </a:r>
          </a:p>
          <a:p>
            <a:pPr marL="0" indent="0" algn="ctr">
              <a:buNone/>
            </a:pPr>
            <a:r>
              <a:rPr lang="en-US" dirty="0" smtClean="0"/>
              <a:t>Demo – Slider &amp; Tree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14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ARIA Introduction – Example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Slider </a:t>
            </a:r>
            <a:r>
              <a:rPr lang="en-US" dirty="0"/>
              <a:t>is neither perceivable nor operable</a:t>
            </a:r>
          </a:p>
          <a:p>
            <a:r>
              <a:rPr lang="en-US" dirty="0" smtClean="0"/>
              <a:t>User interface element have three important attributes – Slider Demo</a:t>
            </a:r>
          </a:p>
          <a:p>
            <a:pPr lvl="1"/>
            <a:r>
              <a:rPr lang="en-US" dirty="0" smtClean="0"/>
              <a:t>Role </a:t>
            </a:r>
            <a:r>
              <a:rPr lang="en-US" dirty="0"/>
              <a:t>- indicate the type of element in a meaningful way</a:t>
            </a:r>
            <a:endParaRPr lang="en-US" dirty="0" smtClean="0"/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Properties</a:t>
            </a:r>
          </a:p>
          <a:p>
            <a:r>
              <a:rPr lang="en-US" dirty="0" smtClean="0"/>
              <a:t>ARIA bridge this semantic gap</a:t>
            </a:r>
          </a:p>
          <a:p>
            <a:r>
              <a:rPr lang="en-US" dirty="0" smtClean="0"/>
              <a:t>Tree Demo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637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Introducing Browser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has grown from ‘just’ markup </a:t>
            </a:r>
            <a:r>
              <a:rPr lang="en-US" dirty="0" smtClean="0"/>
              <a:t>language to a whole new Infrastructure.</a:t>
            </a:r>
          </a:p>
          <a:p>
            <a:r>
              <a:rPr lang="en-US" dirty="0" smtClean="0"/>
              <a:t>Browser is Platform</a:t>
            </a:r>
            <a:endParaRPr lang="en-US" dirty="0"/>
          </a:p>
          <a:p>
            <a:r>
              <a:rPr lang="en-US" dirty="0" smtClean="0"/>
              <a:t>With HTML 5, CSS3 and Java Script now you write desktop equivalent applications</a:t>
            </a:r>
          </a:p>
          <a:p>
            <a:r>
              <a:rPr lang="en-US" dirty="0" smtClean="0"/>
              <a:t>You can debug java script, perform logging etc.</a:t>
            </a:r>
          </a:p>
          <a:p>
            <a:r>
              <a:rPr lang="en-US" dirty="0" smtClean="0"/>
              <a:t>Browse ecosystem is also matured with frameworks like Angular, Backbone, knockout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538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794</Words>
  <Application>Microsoft Office PowerPoint</Application>
  <PresentationFormat>On-screen Show (4:3)</PresentationFormat>
  <Paragraphs>164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Training</vt:lpstr>
      <vt:lpstr>WAI-ARIA, HTML5 &amp;  ACCESSIBLE JAVA SCRIPT</vt:lpstr>
      <vt:lpstr>PowerPoint Presentation</vt:lpstr>
      <vt:lpstr>PowerPoint Presentation</vt:lpstr>
      <vt:lpstr>ARIA Introduction – HTML 4</vt:lpstr>
      <vt:lpstr>PowerPoint Presentation</vt:lpstr>
      <vt:lpstr>ARIA Introduction – JS Components</vt:lpstr>
      <vt:lpstr>UI elements - attributes</vt:lpstr>
      <vt:lpstr>ARIA Introduction – Example Controls</vt:lpstr>
      <vt:lpstr>Re Introducing Browser</vt:lpstr>
      <vt:lpstr>HTML 5 Features</vt:lpstr>
      <vt:lpstr>PowerPoint Presentation</vt:lpstr>
      <vt:lpstr>Progressive Enhancement</vt:lpstr>
      <vt:lpstr>Fallback</vt:lpstr>
      <vt:lpstr>Semantic HTML</vt:lpstr>
      <vt:lpstr>Accessibility Friendly HTML 5</vt:lpstr>
      <vt:lpstr>Microformats</vt:lpstr>
      <vt:lpstr>Microformats</vt:lpstr>
      <vt:lpstr>PowerPoint Presentation</vt:lpstr>
      <vt:lpstr>HTML 5 Forms</vt:lpstr>
      <vt:lpstr>HTML 5 Forms</vt:lpstr>
      <vt:lpstr>HTML 5 Forms Best Practices</vt:lpstr>
      <vt:lpstr>PowerPoint Presentation</vt:lpstr>
      <vt:lpstr>PowerPoint Presentation</vt:lpstr>
      <vt:lpstr>Accessible Java Script</vt:lpstr>
      <vt:lpstr>Java Script Best Practices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2013-11-17T18:09:08Z</dcterms:modified>
</cp:coreProperties>
</file>