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4"/>
  </p:notesMasterIdLst>
  <p:handoutMasterIdLst>
    <p:handoutMasterId r:id="rId15"/>
  </p:handoutMasterIdLst>
  <p:sldIdLst>
    <p:sldId id="259" r:id="rId2"/>
    <p:sldId id="261" r:id="rId3"/>
    <p:sldId id="288" r:id="rId4"/>
    <p:sldId id="290" r:id="rId5"/>
    <p:sldId id="296" r:id="rId6"/>
    <p:sldId id="299" r:id="rId7"/>
    <p:sldId id="300" r:id="rId8"/>
    <p:sldId id="301" r:id="rId9"/>
    <p:sldId id="302" r:id="rId10"/>
    <p:sldId id="297" r:id="rId11"/>
    <p:sldId id="294" r:id="rId12"/>
    <p:sldId id="29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 id="261"/>
            <p14:sldId id="288"/>
            <p14:sldId id="290"/>
            <p14:sldId id="296"/>
            <p14:sldId id="299"/>
            <p14:sldId id="300"/>
            <p14:sldId id="301"/>
            <p14:sldId id="302"/>
            <p14:sldId id="297"/>
            <p14:sldId id="294"/>
            <p14:sldId id="291"/>
          </p14:sldIdLst>
        </p14:section>
        <p14:section name="Appendix" id="{3F78B471-41DA-46F2-A8E4-97E471896AB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74" autoAdjust="0"/>
    <p:restoredTop sz="60061" autoAdjust="0"/>
  </p:normalViewPr>
  <p:slideViewPr>
    <p:cSldViewPr>
      <p:cViewPr>
        <p:scale>
          <a:sx n="47" d="100"/>
          <a:sy n="47" d="100"/>
        </p:scale>
        <p:origin x="-2142" y="-72"/>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11/16/2013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34309837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11/16/2013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239889430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w3.org/WAI/"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www.w3.org/WAI/Resources/" TargetMode="External"/><Relationship Id="rId4" Type="http://schemas.openxmlformats.org/officeDocument/2006/relationships/hyperlink" Target="http://www.w3.org/WAI/intro/w3c-process.php"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10</a:t>
            </a:fld>
            <a:endParaRPr lang="en-US" dirty="0"/>
          </a:p>
        </p:txBody>
      </p:sp>
    </p:spTree>
    <p:extLst>
      <p:ext uri="{BB962C8B-B14F-4D97-AF65-F5344CB8AC3E}">
        <p14:creationId xmlns:p14="http://schemas.microsoft.com/office/powerpoint/2010/main" val="1948579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11</a:t>
            </a:fld>
            <a:endParaRPr lang="en-US" dirty="0"/>
          </a:p>
        </p:txBody>
      </p:sp>
    </p:spTree>
    <p:extLst>
      <p:ext uri="{BB962C8B-B14F-4D97-AF65-F5344CB8AC3E}">
        <p14:creationId xmlns:p14="http://schemas.microsoft.com/office/powerpoint/2010/main" val="3885356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12</a:t>
            </a:fld>
            <a:endParaRPr lang="en-US" dirty="0"/>
          </a:p>
        </p:txBody>
      </p:sp>
    </p:spTree>
    <p:extLst>
      <p:ext uri="{BB962C8B-B14F-4D97-AF65-F5344CB8AC3E}">
        <p14:creationId xmlns:p14="http://schemas.microsoft.com/office/powerpoint/2010/main" val="759488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Guideline</a:t>
            </a:r>
            <a:r>
              <a:rPr lang="en-US" baseline="0" dirty="0" smtClean="0"/>
              <a:t> – Lets go by the dictionary meaning, Guideline means a policy or procedure which is put forward to determine the course of action</a:t>
            </a:r>
            <a:endParaRPr lang="en-US" dirty="0" smtClean="0"/>
          </a:p>
          <a:p>
            <a:pPr>
              <a:lnSpc>
                <a:spcPct val="80000"/>
              </a:lnSpc>
            </a:pPr>
            <a:endParaRPr lang="en-US" dirty="0" smtClean="0"/>
          </a:p>
          <a:p>
            <a:pPr>
              <a:lnSpc>
                <a:spcPct val="80000"/>
              </a:lnSpc>
            </a:pPr>
            <a:r>
              <a:rPr lang="en-US" dirty="0" smtClean="0"/>
              <a:t>We</a:t>
            </a:r>
            <a:r>
              <a:rPr lang="en-US" baseline="0" dirty="0" smtClean="0"/>
              <a:t> have guidelines available in every organization, be it a school, office, hospitals… anywhere. Why do we have guidelines. We have guidelines, so that the actions of each of one of us are more predictable and are of high quality.</a:t>
            </a:r>
          </a:p>
          <a:p>
            <a:pPr>
              <a:lnSpc>
                <a:spcPct val="80000"/>
              </a:lnSpc>
            </a:pP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sz="1200" kern="1200" dirty="0" smtClean="0">
                <a:solidFill>
                  <a:schemeClr val="tx1"/>
                </a:solidFill>
                <a:latin typeface="+mn-lt"/>
                <a:ea typeface="+mn-ea"/>
                <a:cs typeface="+mn-cs"/>
              </a:rPr>
              <a:t>The Web Accessibility Initiative (WAI) develops strategies, guidelines, and resources to help make the Web accessible to people with disabilities.</a:t>
            </a:r>
          </a:p>
          <a:p>
            <a:pPr>
              <a:lnSpc>
                <a:spcPct val="80000"/>
              </a:lnSpc>
            </a:pPr>
            <a:endParaRPr lang="en-US" sz="1200" kern="1200" dirty="0" smtClean="0">
              <a:solidFill>
                <a:schemeClr val="tx1"/>
              </a:solidFill>
              <a:latin typeface="+mn-lt"/>
              <a:ea typeface="+mn-ea"/>
              <a:cs typeface="+mn-cs"/>
            </a:endParaRPr>
          </a:p>
          <a:p>
            <a:pPr>
              <a:lnSpc>
                <a:spcPct val="80000"/>
              </a:lnSpc>
            </a:pPr>
            <a:r>
              <a:rPr lang="en-US" sz="1200" kern="1200" dirty="0" smtClean="0">
                <a:solidFill>
                  <a:schemeClr val="tx1"/>
                </a:solidFill>
                <a:latin typeface="+mn-lt"/>
                <a:ea typeface="+mn-ea"/>
                <a:cs typeface="+mn-cs"/>
              </a:rPr>
              <a:t>The W3C</a:t>
            </a:r>
            <a:r>
              <a:rPr lang="en-US" sz="1200" kern="1200" dirty="0" smtClean="0">
                <a:solidFill>
                  <a:schemeClr val="tx1"/>
                </a:solidFill>
                <a:latin typeface="+mn-lt"/>
                <a:ea typeface="+mn-ea"/>
                <a:cs typeface="+mn-cs"/>
                <a:hlinkClick r:id="rId3"/>
              </a:rPr>
              <a:t>Web Accessibility Initiative (WAI) brings together people from industry, disability organizations, government, and research labs from around the world to </a:t>
            </a:r>
            <a:r>
              <a:rPr lang="en-US" sz="1200" kern="1200" dirty="0" smtClean="0">
                <a:solidFill>
                  <a:schemeClr val="tx1"/>
                </a:solidFill>
                <a:latin typeface="+mn-lt"/>
                <a:ea typeface="+mn-ea"/>
                <a:cs typeface="+mn-cs"/>
                <a:hlinkClick r:id="rId4"/>
              </a:rPr>
              <a:t>develop guidelines and </a:t>
            </a:r>
            <a:r>
              <a:rPr lang="en-US" sz="1200" kern="1200" dirty="0" smtClean="0">
                <a:solidFill>
                  <a:schemeClr val="tx1"/>
                </a:solidFill>
                <a:latin typeface="+mn-lt"/>
                <a:ea typeface="+mn-ea"/>
                <a:cs typeface="+mn-cs"/>
                <a:hlinkClick r:id="rId5"/>
              </a:rPr>
              <a:t>resources to help make the Web accessible to people with disabilities including auditory, cognitive, neurological, physical, speech, and visual disabilities.</a:t>
            </a:r>
            <a:endParaRPr lang="en-US" dirty="0" smtClean="0">
              <a:solidFill>
                <a:schemeClr val="tx1"/>
              </a:solidFill>
            </a:endParaRPr>
          </a:p>
        </p:txBody>
      </p:sp>
      <p:sp>
        <p:nvSpPr>
          <p:cNvPr id="4" name="Slide Number Placeholder 3"/>
          <p:cNvSpPr>
            <a:spLocks noGrp="1"/>
          </p:cNvSpPr>
          <p:nvPr>
            <p:ph type="sldNum" sz="quarter" idx="10"/>
          </p:nvPr>
        </p:nvSpPr>
        <p:spPr/>
        <p:txBody>
          <a:bodyPr/>
          <a:lstStyle/>
          <a:p>
            <a:fld id="{EC6EAC7D-5A89-47C2-8ABA-56C9C2DEF7A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Learning disability</a:t>
            </a:r>
            <a:r>
              <a:rPr lang="en-US" baseline="0" dirty="0" smtClean="0"/>
              <a:t> – dyslexia</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4</a:t>
            </a:fld>
            <a:endParaRPr lang="en-US" dirty="0"/>
          </a:p>
        </p:txBody>
      </p:sp>
    </p:spTree>
    <p:extLst>
      <p:ext uri="{BB962C8B-B14F-4D97-AF65-F5344CB8AC3E}">
        <p14:creationId xmlns:p14="http://schemas.microsoft.com/office/powerpoint/2010/main" val="582999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guidelines and Success Criteria are organized around the following four principles, which lay the foundation necessary for anyone to access and use Web content. Anyone who wants to use the Web must have content that is:</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5</a:t>
            </a:fld>
            <a:endParaRPr lang="en-US" dirty="0"/>
          </a:p>
        </p:txBody>
      </p:sp>
    </p:spTree>
    <p:extLst>
      <p:ext uri="{BB962C8B-B14F-4D97-AF65-F5344CB8AC3E}">
        <p14:creationId xmlns:p14="http://schemas.microsoft.com/office/powerpoint/2010/main" val="4031112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means that users must be able to perceive the information being presented</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6</a:t>
            </a:fld>
            <a:endParaRPr lang="en-US" dirty="0"/>
          </a:p>
        </p:txBody>
      </p:sp>
    </p:spTree>
    <p:extLst>
      <p:ext uri="{BB962C8B-B14F-4D97-AF65-F5344CB8AC3E}">
        <p14:creationId xmlns:p14="http://schemas.microsoft.com/office/powerpoint/2010/main" val="2644417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means that users must be able to operate the interface </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7</a:t>
            </a:fld>
            <a:endParaRPr lang="en-US" dirty="0"/>
          </a:p>
        </p:txBody>
      </p:sp>
    </p:spTree>
    <p:extLst>
      <p:ext uri="{BB962C8B-B14F-4D97-AF65-F5344CB8AC3E}">
        <p14:creationId xmlns:p14="http://schemas.microsoft.com/office/powerpoint/2010/main" val="1827771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means that users must be able to understand the information as well as the operation of the user interface	</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8</a:t>
            </a:fld>
            <a:endParaRPr lang="en-US" dirty="0"/>
          </a:p>
        </p:txBody>
      </p:sp>
    </p:spTree>
    <p:extLst>
      <p:ext uri="{BB962C8B-B14F-4D97-AF65-F5344CB8AC3E}">
        <p14:creationId xmlns:p14="http://schemas.microsoft.com/office/powerpoint/2010/main" val="835245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means that users must be able to access the content as technologies advance. If any of these are not true, users with disabilities will not be able to use the Web. Under each of the principles are guidelines and Success Criteria that help to address these principles for people with disabilities.</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9</a:t>
            </a:fld>
            <a:endParaRPr lang="en-US" dirty="0"/>
          </a:p>
        </p:txBody>
      </p:sp>
    </p:spTree>
    <p:extLst>
      <p:ext uri="{BB962C8B-B14F-4D97-AF65-F5344CB8AC3E}">
        <p14:creationId xmlns:p14="http://schemas.microsoft.com/office/powerpoint/2010/main" val="12933167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hf hdr="0" ftr="0" dt="0"/>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www.w3.org/TR/WCAG20/"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hyperlink" Target="http://www.w3.org/WAI/WCAG20/quickref/" TargetMode="Externa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normAutofit fontScale="90000"/>
          </a:bodyPr>
          <a:lstStyle/>
          <a:p>
            <a:r>
              <a:rPr lang="en-US" dirty="0">
                <a:solidFill>
                  <a:srgbClr val="000000"/>
                </a:solidFill>
                <a:effectLst>
                  <a:outerShdw blurRad="38100" dist="38100" dir="2700000" algn="tl">
                    <a:srgbClr val="DDDDDD"/>
                  </a:outerShdw>
                </a:effectLst>
                <a:latin typeface="Trebuchet MS" charset="0"/>
              </a:rPr>
              <a:t>Web Content Accessibility Guidelines (WCAG) 2.0</a:t>
            </a:r>
            <a:r>
              <a:rPr lang="en-US" dirty="0">
                <a:solidFill>
                  <a:schemeClr val="accent1"/>
                </a:solidFill>
                <a:effectLst>
                  <a:outerShdw blurRad="38100" dist="38100" dir="2700000" algn="tl">
                    <a:srgbClr val="DDDDDD"/>
                  </a:outerShdw>
                </a:effectLst>
                <a:latin typeface="Trebuchet MS" charset="0"/>
              </a:rPr>
              <a:t> </a:t>
            </a:r>
            <a:endParaRPr lang="en-US" dirty="0"/>
          </a:p>
        </p:txBody>
      </p:sp>
      <p:sp>
        <p:nvSpPr>
          <p:cNvPr id="3" name="Subtitle 2"/>
          <p:cNvSpPr>
            <a:spLocks noGrp="1"/>
          </p:cNvSpPr>
          <p:nvPr>
            <p:ph type="subTitle" idx="1"/>
            <p:custDataLst>
              <p:tags r:id="rId3"/>
            </p:custDataLst>
          </p:nvPr>
        </p:nvSpPr>
        <p:spPr>
          <a:xfrm>
            <a:off x="4114800" y="5334000"/>
            <a:ext cx="4772528" cy="990600"/>
          </a:xfrm>
        </p:spPr>
        <p:txBody>
          <a:bodyPr>
            <a:normAutofit/>
          </a:bodyPr>
          <a:lstStyle/>
          <a:p>
            <a:r>
              <a:rPr lang="en-US" sz="2400" dirty="0" smtClean="0">
                <a:latin typeface="+mn-lt"/>
              </a:rPr>
              <a:t>iAccessible.org</a:t>
            </a:r>
            <a:endParaRPr lang="en-US" sz="2400" dirty="0" smtClean="0">
              <a:latin typeface="+mn-lt"/>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Principles Shape Guidelines</a:t>
            </a:r>
          </a:p>
        </p:txBody>
      </p:sp>
      <p:sp>
        <p:nvSpPr>
          <p:cNvPr id="4" name="AutoShape 10"/>
          <p:cNvSpPr>
            <a:spLocks noGrp="1" noChangeArrowheads="1"/>
          </p:cNvSpPr>
          <p:nvPr>
            <p:ph idx="1"/>
          </p:nvPr>
        </p:nvSpPr>
        <p:spPr bwMode="auto">
          <a:xfrm>
            <a:off x="3733800" y="3048000"/>
            <a:ext cx="1524000" cy="2057400"/>
          </a:xfrm>
          <a:prstGeom prst="downArrow">
            <a:avLst>
              <a:gd name="adj1" fmla="val 37500"/>
              <a:gd name="adj2" fmla="val 73644"/>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5" name="Text Box 11"/>
          <p:cNvSpPr txBox="1">
            <a:spLocks noChangeArrowheads="1"/>
          </p:cNvSpPr>
          <p:nvPr/>
        </p:nvSpPr>
        <p:spPr bwMode="auto">
          <a:xfrm>
            <a:off x="2895600" y="2286000"/>
            <a:ext cx="3276600" cy="58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lgn="l">
              <a:spcBef>
                <a:spcPct val="0"/>
              </a:spcBef>
              <a:spcAft>
                <a:spcPct val="0"/>
              </a:spcAft>
              <a:defRPr sz="2400">
                <a:solidFill>
                  <a:schemeClr val="tx1"/>
                </a:solidFill>
                <a:latin typeface="Times New Roman" charset="0"/>
                <a:ea typeface="ＭＳ Ｐゴシック" charset="0"/>
              </a:defRPr>
            </a:lvl1pPr>
            <a:lvl2pPr algn="l">
              <a:spcBef>
                <a:spcPct val="0"/>
              </a:spcBef>
              <a:spcAft>
                <a:spcPct val="0"/>
              </a:spcAft>
              <a:defRPr sz="2400">
                <a:solidFill>
                  <a:schemeClr val="tx1"/>
                </a:solidFill>
                <a:latin typeface="Times New Roman" charset="0"/>
                <a:ea typeface="ＭＳ Ｐゴシック" charset="0"/>
              </a:defRPr>
            </a:lvl2pPr>
            <a:lvl3pPr algn="l">
              <a:spcBef>
                <a:spcPct val="0"/>
              </a:spcBef>
              <a:spcAft>
                <a:spcPct val="0"/>
              </a:spcAft>
              <a:defRPr sz="2400">
                <a:solidFill>
                  <a:schemeClr val="tx1"/>
                </a:solidFill>
                <a:latin typeface="Times New Roman" charset="0"/>
                <a:ea typeface="ＭＳ Ｐゴシック" charset="0"/>
              </a:defRPr>
            </a:lvl3pPr>
            <a:lvl4pPr algn="l">
              <a:spcBef>
                <a:spcPct val="0"/>
              </a:spcBef>
              <a:spcAft>
                <a:spcPct val="0"/>
              </a:spcAft>
              <a:defRPr sz="2400">
                <a:solidFill>
                  <a:schemeClr val="tx1"/>
                </a:solidFill>
                <a:latin typeface="Times New Roman" charset="0"/>
                <a:ea typeface="ＭＳ Ｐゴシック" charset="0"/>
              </a:defRPr>
            </a:lvl4pPr>
            <a:lvl5pPr algn="l">
              <a:spcBef>
                <a:spcPct val="0"/>
              </a:spcBef>
              <a:spcAft>
                <a:spcPct val="0"/>
              </a:spcAft>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gn="ctr">
              <a:spcBef>
                <a:spcPct val="50000"/>
              </a:spcBef>
              <a:spcAft>
                <a:spcPct val="20000"/>
              </a:spcAft>
            </a:pPr>
            <a:r>
              <a:rPr lang="en-US" sz="3200" dirty="0" smtClean="0">
                <a:latin typeface="Arial" charset="0"/>
              </a:rPr>
              <a:t>Principles</a:t>
            </a:r>
            <a:endParaRPr lang="en-US" sz="3200" dirty="0">
              <a:latin typeface="Arial" charset="0"/>
            </a:endParaRPr>
          </a:p>
        </p:txBody>
      </p:sp>
      <p:sp>
        <p:nvSpPr>
          <p:cNvPr id="6" name="Text Box 11"/>
          <p:cNvSpPr txBox="1">
            <a:spLocks noChangeArrowheads="1"/>
          </p:cNvSpPr>
          <p:nvPr/>
        </p:nvSpPr>
        <p:spPr bwMode="auto">
          <a:xfrm>
            <a:off x="2971800" y="5181600"/>
            <a:ext cx="3276600" cy="58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lgn="l">
              <a:spcBef>
                <a:spcPct val="0"/>
              </a:spcBef>
              <a:spcAft>
                <a:spcPct val="0"/>
              </a:spcAft>
              <a:defRPr sz="2400">
                <a:solidFill>
                  <a:schemeClr val="tx1"/>
                </a:solidFill>
                <a:latin typeface="Times New Roman" charset="0"/>
                <a:ea typeface="ＭＳ Ｐゴシック" charset="0"/>
              </a:defRPr>
            </a:lvl1pPr>
            <a:lvl2pPr algn="l">
              <a:spcBef>
                <a:spcPct val="0"/>
              </a:spcBef>
              <a:spcAft>
                <a:spcPct val="0"/>
              </a:spcAft>
              <a:defRPr sz="2400">
                <a:solidFill>
                  <a:schemeClr val="tx1"/>
                </a:solidFill>
                <a:latin typeface="Times New Roman" charset="0"/>
                <a:ea typeface="ＭＳ Ｐゴシック" charset="0"/>
              </a:defRPr>
            </a:lvl2pPr>
            <a:lvl3pPr algn="l">
              <a:spcBef>
                <a:spcPct val="0"/>
              </a:spcBef>
              <a:spcAft>
                <a:spcPct val="0"/>
              </a:spcAft>
              <a:defRPr sz="2400">
                <a:solidFill>
                  <a:schemeClr val="tx1"/>
                </a:solidFill>
                <a:latin typeface="Times New Roman" charset="0"/>
                <a:ea typeface="ＭＳ Ｐゴシック" charset="0"/>
              </a:defRPr>
            </a:lvl3pPr>
            <a:lvl4pPr algn="l">
              <a:spcBef>
                <a:spcPct val="0"/>
              </a:spcBef>
              <a:spcAft>
                <a:spcPct val="0"/>
              </a:spcAft>
              <a:defRPr sz="2400">
                <a:solidFill>
                  <a:schemeClr val="tx1"/>
                </a:solidFill>
                <a:latin typeface="Times New Roman" charset="0"/>
                <a:ea typeface="ＭＳ Ｐゴシック" charset="0"/>
              </a:defRPr>
            </a:lvl4pPr>
            <a:lvl5pPr algn="l">
              <a:spcBef>
                <a:spcPct val="0"/>
              </a:spcBef>
              <a:spcAft>
                <a:spcPct val="0"/>
              </a:spcAft>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gn="ctr">
              <a:spcBef>
                <a:spcPct val="50000"/>
              </a:spcBef>
              <a:spcAft>
                <a:spcPct val="20000"/>
              </a:spcAft>
            </a:pPr>
            <a:r>
              <a:rPr lang="en-US" sz="3200" dirty="0" smtClean="0">
                <a:latin typeface="Arial" charset="0"/>
              </a:rPr>
              <a:t>Guidelines</a:t>
            </a:r>
            <a:endParaRPr lang="en-US" sz="3200" dirty="0">
              <a:latin typeface="Arial" charset="0"/>
            </a:endParaRPr>
          </a:p>
        </p:txBody>
      </p:sp>
      <p:sp>
        <p:nvSpPr>
          <p:cNvPr id="3" name="Slide Number Placeholder 2"/>
          <p:cNvSpPr>
            <a:spLocks noGrp="1"/>
          </p:cNvSpPr>
          <p:nvPr>
            <p:ph type="sldNum" sz="quarter" idx="12"/>
          </p:nvPr>
        </p:nvSpPr>
        <p:spPr/>
        <p:txBody>
          <a:bodyPr/>
          <a:lstStyle/>
          <a:p>
            <a:fld id="{33D6E5A2-EC83-451F-A719-9AC1370DD5CF}" type="slidenum">
              <a:rPr lang="en-US" smtClean="0"/>
              <a:pPr/>
              <a:t>10</a:t>
            </a:fld>
            <a:endParaRPr lang="en-US" dirty="0"/>
          </a:p>
        </p:txBody>
      </p:sp>
    </p:spTree>
    <p:extLst>
      <p:ext uri="{BB962C8B-B14F-4D97-AF65-F5344CB8AC3E}">
        <p14:creationId xmlns:p14="http://schemas.microsoft.com/office/powerpoint/2010/main" val="1213839951"/>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 Success Criteria</a:t>
            </a:r>
          </a:p>
        </p:txBody>
      </p:sp>
      <p:sp>
        <p:nvSpPr>
          <p:cNvPr id="3" name="Content Placeholder 2"/>
          <p:cNvSpPr>
            <a:spLocks noGrp="1"/>
          </p:cNvSpPr>
          <p:nvPr>
            <p:ph idx="1"/>
          </p:nvPr>
        </p:nvSpPr>
        <p:spPr/>
        <p:txBody>
          <a:bodyPr/>
          <a:lstStyle/>
          <a:p>
            <a:pPr>
              <a:lnSpc>
                <a:spcPct val="80000"/>
              </a:lnSpc>
            </a:pPr>
            <a:r>
              <a:rPr lang="en-US" dirty="0"/>
              <a:t>Success criteria under each guideline help test conformance to the guideline.</a:t>
            </a:r>
          </a:p>
          <a:p>
            <a:pPr>
              <a:lnSpc>
                <a:spcPct val="80000"/>
              </a:lnSpc>
            </a:pPr>
            <a:r>
              <a:rPr lang="en-US" dirty="0"/>
              <a:t>3 levels of conformance – A (lowest), AA, and AAA (highest).</a:t>
            </a:r>
          </a:p>
          <a:p>
            <a:pPr marL="0" indent="0">
              <a:buNone/>
            </a:pP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11</a:t>
            </a:fld>
            <a:endParaRPr lang="en-US" dirty="0"/>
          </a:p>
        </p:txBody>
      </p:sp>
    </p:spTree>
    <p:extLst>
      <p:ext uri="{BB962C8B-B14F-4D97-AF65-F5344CB8AC3E}">
        <p14:creationId xmlns:p14="http://schemas.microsoft.com/office/powerpoint/2010/main" val="1818494948"/>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You can find the guidelines at</a:t>
            </a:r>
          </a:p>
        </p:txBody>
      </p:sp>
      <p:sp>
        <p:nvSpPr>
          <p:cNvPr id="3" name="Content Placeholder 2"/>
          <p:cNvSpPr>
            <a:spLocks noGrp="1"/>
          </p:cNvSpPr>
          <p:nvPr>
            <p:ph idx="1"/>
          </p:nvPr>
        </p:nvSpPr>
        <p:spPr/>
        <p:txBody>
          <a:bodyPr>
            <a:normAutofit/>
          </a:bodyPr>
          <a:lstStyle/>
          <a:p>
            <a:pPr marL="0" indent="0">
              <a:buNone/>
            </a:pPr>
            <a:endParaRPr lang="en-US" dirty="0" smtClean="0"/>
          </a:p>
          <a:p>
            <a:endParaRPr lang="en-US" dirty="0" smtClean="0"/>
          </a:p>
          <a:p>
            <a:pPr algn="ctr">
              <a:buFontTx/>
              <a:buNone/>
            </a:pPr>
            <a:r>
              <a:rPr lang="en-US" dirty="0">
                <a:solidFill>
                  <a:srgbClr val="008000"/>
                </a:solidFill>
                <a:hlinkClick r:id="rId3"/>
              </a:rPr>
              <a:t>http://www.w3.org/TR/WCAG20/</a:t>
            </a:r>
            <a:endParaRPr lang="en-US" dirty="0">
              <a:solidFill>
                <a:srgbClr val="008000"/>
              </a:solidFill>
            </a:endParaRPr>
          </a:p>
        </p:txBody>
      </p:sp>
      <p:sp>
        <p:nvSpPr>
          <p:cNvPr id="4" name="Slide Number Placeholder 3"/>
          <p:cNvSpPr>
            <a:spLocks noGrp="1"/>
          </p:cNvSpPr>
          <p:nvPr>
            <p:ph type="sldNum" sz="quarter" idx="12"/>
          </p:nvPr>
        </p:nvSpPr>
        <p:spPr/>
        <p:txBody>
          <a:bodyPr/>
          <a:lstStyle/>
          <a:p>
            <a:fld id="{33D6E5A2-EC83-451F-A719-9AC1370DD5CF}" type="slidenum">
              <a:rPr lang="en-US" smtClean="0"/>
              <a:pPr/>
              <a:t>12</a:t>
            </a:fld>
            <a:endParaRPr lang="en-US" dirty="0"/>
          </a:p>
        </p:txBody>
      </p:sp>
    </p:spTree>
    <p:extLst>
      <p:ext uri="{BB962C8B-B14F-4D97-AF65-F5344CB8AC3E}">
        <p14:creationId xmlns:p14="http://schemas.microsoft.com/office/powerpoint/2010/main" val="3024112077"/>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Presentation Objectives</a:t>
            </a:r>
            <a:endParaRPr lang="en-US" dirty="0"/>
          </a:p>
        </p:txBody>
      </p:sp>
      <p:sp>
        <p:nvSpPr>
          <p:cNvPr id="5" name="Content Placeholder 4"/>
          <p:cNvSpPr>
            <a:spLocks noGrp="1"/>
          </p:cNvSpPr>
          <p:nvPr>
            <p:ph idx="1"/>
            <p:custDataLst>
              <p:tags r:id="rId3"/>
            </p:custDataLst>
          </p:nvPr>
        </p:nvSpPr>
        <p:spPr/>
        <p:txBody>
          <a:bodyPr>
            <a:normAutofit/>
          </a:bodyPr>
          <a:lstStyle/>
          <a:p>
            <a:pPr>
              <a:spcAft>
                <a:spcPct val="20000"/>
              </a:spcAft>
            </a:pPr>
            <a:r>
              <a:rPr lang="en-US" dirty="0">
                <a:latin typeface="Arial" charset="0"/>
                <a:cs typeface="Times New Roman" charset="0"/>
              </a:rPr>
              <a:t>Familiarize you with the Web Content Accessibility Guidelines (WCAG 2.0</a:t>
            </a:r>
            <a:r>
              <a:rPr lang="en-US" dirty="0" smtClean="0">
                <a:latin typeface="Arial" charset="0"/>
                <a:cs typeface="Times New Roman" charset="0"/>
              </a:rPr>
              <a:t>)</a:t>
            </a:r>
            <a:endParaRPr lang="en-US" dirty="0">
              <a:latin typeface="Arial" charset="0"/>
              <a:cs typeface="Times New Roman" charset="0"/>
            </a:endParaRPr>
          </a:p>
        </p:txBody>
      </p:sp>
      <p:sp>
        <p:nvSpPr>
          <p:cNvPr id="3" name="Slide Number Placeholder 2"/>
          <p:cNvSpPr>
            <a:spLocks noGrp="1"/>
          </p:cNvSpPr>
          <p:nvPr>
            <p:ph type="sldNum" sz="quarter" idx="12"/>
          </p:nvPr>
        </p:nvSpPr>
        <p:spPr/>
        <p:txBody>
          <a:bodyPr/>
          <a:lstStyle/>
          <a:p>
            <a:fld id="{33D6E5A2-EC83-451F-A719-9AC1370DD5CF}" type="slidenum">
              <a:rPr lang="en-US" smtClean="0"/>
              <a:pPr/>
              <a:t>2</a:t>
            </a:fld>
            <a:endParaRPr lang="en-US"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dirty="0"/>
              <a:t>Web Accessibility Initiative (WAI</a:t>
            </a:r>
            <a:r>
              <a:rPr lang="en-US" dirty="0" smtClean="0"/>
              <a:t>)</a:t>
            </a:r>
            <a:endParaRPr lang="en-US" dirty="0"/>
          </a:p>
        </p:txBody>
      </p:sp>
      <p:sp>
        <p:nvSpPr>
          <p:cNvPr id="5" name="Content Placeholder 4"/>
          <p:cNvSpPr>
            <a:spLocks noGrp="1"/>
          </p:cNvSpPr>
          <p:nvPr>
            <p:ph idx="1"/>
            <p:custDataLst>
              <p:tags r:id="rId3"/>
            </p:custDataLst>
          </p:nvPr>
        </p:nvSpPr>
        <p:spPr/>
        <p:txBody>
          <a:bodyPr>
            <a:normAutofit/>
          </a:bodyPr>
          <a:lstStyle/>
          <a:p>
            <a:r>
              <a:rPr lang="en-US" dirty="0"/>
              <a:t>World Wide Web Consortium (W3C) Program</a:t>
            </a:r>
          </a:p>
          <a:p>
            <a:pPr>
              <a:buFontTx/>
              <a:buNone/>
            </a:pPr>
            <a:endParaRPr lang="en-US" dirty="0"/>
          </a:p>
          <a:p>
            <a:r>
              <a:rPr lang="en-US" dirty="0"/>
              <a:t>W3C Accessibility information found at </a:t>
            </a:r>
            <a:r>
              <a:rPr lang="en-US" dirty="0">
                <a:hlinkClick r:id="rId6"/>
              </a:rPr>
              <a:t>http://www.w3.org/WAI/</a:t>
            </a:r>
            <a:endParaRPr lang="en-US" dirty="0"/>
          </a:p>
        </p:txBody>
      </p:sp>
      <p:sp>
        <p:nvSpPr>
          <p:cNvPr id="3" name="Slide Number Placeholder 2"/>
          <p:cNvSpPr>
            <a:spLocks noGrp="1"/>
          </p:cNvSpPr>
          <p:nvPr>
            <p:ph type="sldNum" sz="quarter" idx="12"/>
          </p:nvPr>
        </p:nvSpPr>
        <p:spPr/>
        <p:txBody>
          <a:bodyPr/>
          <a:lstStyle/>
          <a:p>
            <a:fld id="{33D6E5A2-EC83-451F-A719-9AC1370DD5CF}" type="slidenum">
              <a:rPr lang="en-US" smtClean="0"/>
              <a:pPr/>
              <a:t>3</a:t>
            </a:fld>
            <a:endParaRPr lang="en-US" dirty="0"/>
          </a:p>
        </p:txBody>
      </p:sp>
    </p:spTree>
    <p:custDataLst>
      <p:tags r:id="rId1"/>
    </p:custDataLst>
    <p:extLst>
      <p:ext uri="{BB962C8B-B14F-4D97-AF65-F5344CB8AC3E}">
        <p14:creationId xmlns:p14="http://schemas.microsoft.com/office/powerpoint/2010/main" val="4248560296"/>
      </p:ext>
    </p:ext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Purpose of WCAG 2.0</a:t>
            </a:r>
          </a:p>
        </p:txBody>
      </p:sp>
      <p:sp>
        <p:nvSpPr>
          <p:cNvPr id="3" name="Content Placeholder 2"/>
          <p:cNvSpPr>
            <a:spLocks noGrp="1"/>
          </p:cNvSpPr>
          <p:nvPr>
            <p:ph idx="1"/>
          </p:nvPr>
        </p:nvSpPr>
        <p:spPr/>
        <p:txBody>
          <a:bodyPr>
            <a:normAutofit fontScale="92500" lnSpcReduction="10000"/>
          </a:bodyPr>
          <a:lstStyle/>
          <a:p>
            <a:pPr>
              <a:lnSpc>
                <a:spcPct val="90000"/>
              </a:lnSpc>
              <a:buFontTx/>
              <a:buNone/>
            </a:pPr>
            <a:r>
              <a:rPr lang="en-US" dirty="0"/>
              <a:t>Make web content more accessible for people with</a:t>
            </a:r>
          </a:p>
          <a:p>
            <a:pPr>
              <a:lnSpc>
                <a:spcPct val="90000"/>
              </a:lnSpc>
              <a:buFontTx/>
              <a:buNone/>
            </a:pPr>
            <a:endParaRPr lang="en-US" dirty="0"/>
          </a:p>
          <a:p>
            <a:pPr>
              <a:lnSpc>
                <a:spcPct val="90000"/>
              </a:lnSpc>
            </a:pPr>
            <a:r>
              <a:rPr lang="en-US" dirty="0"/>
              <a:t>blindness and low vision </a:t>
            </a:r>
          </a:p>
          <a:p>
            <a:pPr>
              <a:lnSpc>
                <a:spcPct val="90000"/>
              </a:lnSpc>
            </a:pPr>
            <a:r>
              <a:rPr lang="en-US" dirty="0"/>
              <a:t>deafness and hearing loss</a:t>
            </a:r>
          </a:p>
          <a:p>
            <a:pPr>
              <a:lnSpc>
                <a:spcPct val="90000"/>
              </a:lnSpc>
            </a:pPr>
            <a:r>
              <a:rPr lang="en-US" dirty="0"/>
              <a:t>learning disabilities</a:t>
            </a:r>
          </a:p>
          <a:p>
            <a:pPr>
              <a:lnSpc>
                <a:spcPct val="90000"/>
              </a:lnSpc>
            </a:pPr>
            <a:r>
              <a:rPr lang="en-US" dirty="0"/>
              <a:t>cognitive limitations </a:t>
            </a:r>
          </a:p>
          <a:p>
            <a:pPr>
              <a:lnSpc>
                <a:spcPct val="90000"/>
              </a:lnSpc>
            </a:pPr>
            <a:r>
              <a:rPr lang="en-US" dirty="0"/>
              <a:t>limited movement</a:t>
            </a:r>
          </a:p>
          <a:p>
            <a:pPr>
              <a:lnSpc>
                <a:spcPct val="90000"/>
              </a:lnSpc>
            </a:pPr>
            <a:r>
              <a:rPr lang="en-US" dirty="0"/>
              <a:t>speech difficulties</a:t>
            </a:r>
          </a:p>
          <a:p>
            <a:pPr>
              <a:lnSpc>
                <a:spcPct val="90000"/>
              </a:lnSpc>
            </a:pPr>
            <a:r>
              <a:rPr lang="en-US" dirty="0"/>
              <a:t>photosensitivity </a:t>
            </a:r>
            <a:endParaRPr lang="en-US" dirty="0">
              <a:latin typeface="Arial" charset="0"/>
              <a:cs typeface="Times New Roman" charset="0"/>
            </a:endParaRPr>
          </a:p>
        </p:txBody>
      </p:sp>
      <p:sp>
        <p:nvSpPr>
          <p:cNvPr id="4" name="Slide Number Placeholder 3"/>
          <p:cNvSpPr>
            <a:spLocks noGrp="1"/>
          </p:cNvSpPr>
          <p:nvPr>
            <p:ph type="sldNum" sz="quarter" idx="12"/>
          </p:nvPr>
        </p:nvSpPr>
        <p:spPr/>
        <p:txBody>
          <a:bodyPr/>
          <a:lstStyle/>
          <a:p>
            <a:fld id="{33D6E5A2-EC83-451F-A719-9AC1370DD5CF}" type="slidenum">
              <a:rPr lang="en-US" smtClean="0"/>
              <a:pPr/>
              <a:t>4</a:t>
            </a:fld>
            <a:endParaRPr lang="en-US" dirty="0"/>
          </a:p>
        </p:txBody>
      </p:sp>
    </p:spTree>
    <p:extLst>
      <p:ext uri="{BB962C8B-B14F-4D97-AF65-F5344CB8AC3E}">
        <p14:creationId xmlns:p14="http://schemas.microsoft.com/office/powerpoint/2010/main" val="632517468"/>
      </p:ext>
    </p:extLst>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Principles</a:t>
            </a:r>
            <a:endParaRPr lang="en-US" dirty="0"/>
          </a:p>
        </p:txBody>
      </p:sp>
      <p:sp>
        <p:nvSpPr>
          <p:cNvPr id="3" name="Content Placeholder 2"/>
          <p:cNvSpPr>
            <a:spLocks noGrp="1"/>
          </p:cNvSpPr>
          <p:nvPr>
            <p:ph idx="1"/>
          </p:nvPr>
        </p:nvSpPr>
        <p:spPr/>
        <p:txBody>
          <a:bodyPr>
            <a:normAutofit/>
          </a:bodyPr>
          <a:lstStyle/>
          <a:p>
            <a:r>
              <a:rPr lang="en-US" b="1" dirty="0"/>
              <a:t>P</a:t>
            </a:r>
            <a:r>
              <a:rPr lang="en-US" dirty="0"/>
              <a:t>erceivable</a:t>
            </a:r>
          </a:p>
          <a:p>
            <a:r>
              <a:rPr lang="en-US" b="1" dirty="0"/>
              <a:t>O</a:t>
            </a:r>
            <a:r>
              <a:rPr lang="en-US" dirty="0"/>
              <a:t>perable</a:t>
            </a:r>
          </a:p>
          <a:p>
            <a:r>
              <a:rPr lang="en-US" b="1" dirty="0"/>
              <a:t>U</a:t>
            </a:r>
            <a:r>
              <a:rPr lang="en-US" dirty="0"/>
              <a:t>nderstandable</a:t>
            </a:r>
          </a:p>
          <a:p>
            <a:r>
              <a:rPr lang="en-US" b="1" dirty="0"/>
              <a:t>R</a:t>
            </a:r>
            <a:r>
              <a:rPr lang="en-US" dirty="0"/>
              <a:t>obust</a:t>
            </a:r>
          </a:p>
          <a:p>
            <a:pPr marL="0" indent="0" algn="ctr">
              <a:buNone/>
            </a:pP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5</a:t>
            </a:fld>
            <a:endParaRPr lang="en-US" dirty="0"/>
          </a:p>
        </p:txBody>
      </p:sp>
    </p:spTree>
    <p:extLst>
      <p:ext uri="{BB962C8B-B14F-4D97-AF65-F5344CB8AC3E}">
        <p14:creationId xmlns:p14="http://schemas.microsoft.com/office/powerpoint/2010/main" val="1213839951"/>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Perceivable</a:t>
            </a:r>
          </a:p>
        </p:txBody>
      </p:sp>
      <p:sp>
        <p:nvSpPr>
          <p:cNvPr id="3" name="Content Placeholder 2"/>
          <p:cNvSpPr>
            <a:spLocks noGrp="1"/>
          </p:cNvSpPr>
          <p:nvPr>
            <p:ph idx="1"/>
          </p:nvPr>
        </p:nvSpPr>
        <p:spPr/>
        <p:txBody>
          <a:bodyPr/>
          <a:lstStyle/>
          <a:p>
            <a:r>
              <a:rPr lang="en-US" dirty="0"/>
              <a:t>Information and user interface components must be presentable to users in ways they can perceive</a:t>
            </a:r>
            <a:r>
              <a:rPr lang="en-US" dirty="0" smtClean="0"/>
              <a:t>.</a:t>
            </a:r>
          </a:p>
          <a:p>
            <a:r>
              <a:rPr lang="en-US" dirty="0" smtClean="0"/>
              <a:t>It </a:t>
            </a:r>
            <a:r>
              <a:rPr lang="en-US" dirty="0"/>
              <a:t>can't be invisible to all of their </a:t>
            </a:r>
            <a:r>
              <a:rPr lang="en-US" dirty="0" smtClean="0"/>
              <a:t>senses</a:t>
            </a:r>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6</a:t>
            </a:fld>
            <a:endParaRPr lang="en-US" dirty="0"/>
          </a:p>
        </p:txBody>
      </p:sp>
    </p:spTree>
    <p:extLst>
      <p:ext uri="{BB962C8B-B14F-4D97-AF65-F5344CB8AC3E}">
        <p14:creationId xmlns:p14="http://schemas.microsoft.com/office/powerpoint/2010/main" val="4271786486"/>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Operable</a:t>
            </a:r>
          </a:p>
        </p:txBody>
      </p:sp>
      <p:sp>
        <p:nvSpPr>
          <p:cNvPr id="3" name="Content Placeholder 2"/>
          <p:cNvSpPr>
            <a:spLocks noGrp="1"/>
          </p:cNvSpPr>
          <p:nvPr>
            <p:ph idx="1"/>
          </p:nvPr>
        </p:nvSpPr>
        <p:spPr/>
        <p:txBody>
          <a:bodyPr/>
          <a:lstStyle/>
          <a:p>
            <a:r>
              <a:rPr lang="en-US" dirty="0"/>
              <a:t>User interface components and navigation must be operable</a:t>
            </a:r>
            <a:r>
              <a:rPr lang="en-US" dirty="0" smtClean="0"/>
              <a:t>.</a:t>
            </a:r>
          </a:p>
          <a:p>
            <a:r>
              <a:rPr lang="en-US" dirty="0" smtClean="0"/>
              <a:t>The </a:t>
            </a:r>
            <a:r>
              <a:rPr lang="en-US" dirty="0"/>
              <a:t>interface cannot require interaction that a user cannot </a:t>
            </a:r>
            <a:r>
              <a:rPr lang="en-US" dirty="0" smtClean="0"/>
              <a:t>perform.</a:t>
            </a:r>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7</a:t>
            </a:fld>
            <a:endParaRPr lang="en-US" dirty="0"/>
          </a:p>
        </p:txBody>
      </p:sp>
    </p:spTree>
    <p:extLst>
      <p:ext uri="{BB962C8B-B14F-4D97-AF65-F5344CB8AC3E}">
        <p14:creationId xmlns:p14="http://schemas.microsoft.com/office/powerpoint/2010/main" val="2098791189"/>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Understandable</a:t>
            </a:r>
            <a:endParaRPr lang="en-US" dirty="0"/>
          </a:p>
        </p:txBody>
      </p:sp>
      <p:sp>
        <p:nvSpPr>
          <p:cNvPr id="3" name="Content Placeholder 2"/>
          <p:cNvSpPr>
            <a:spLocks noGrp="1"/>
          </p:cNvSpPr>
          <p:nvPr>
            <p:ph idx="1"/>
          </p:nvPr>
        </p:nvSpPr>
        <p:spPr/>
        <p:txBody>
          <a:bodyPr/>
          <a:lstStyle/>
          <a:p>
            <a:r>
              <a:rPr lang="en-US" dirty="0"/>
              <a:t>Information and the operation of user interface must be understandable</a:t>
            </a:r>
            <a:r>
              <a:rPr lang="en-US" dirty="0" smtClean="0"/>
              <a:t>.</a:t>
            </a:r>
          </a:p>
          <a:p>
            <a:r>
              <a:rPr lang="en-US" dirty="0" smtClean="0"/>
              <a:t>The </a:t>
            </a:r>
            <a:r>
              <a:rPr lang="en-US" dirty="0"/>
              <a:t>content or operation cannot be beyond their </a:t>
            </a:r>
            <a:r>
              <a:rPr lang="en-US" dirty="0" smtClean="0"/>
              <a:t>understanding</a:t>
            </a:r>
          </a:p>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8</a:t>
            </a:fld>
            <a:endParaRPr lang="en-US" dirty="0"/>
          </a:p>
        </p:txBody>
      </p:sp>
    </p:spTree>
    <p:extLst>
      <p:ext uri="{BB962C8B-B14F-4D97-AF65-F5344CB8AC3E}">
        <p14:creationId xmlns:p14="http://schemas.microsoft.com/office/powerpoint/2010/main" val="1289840929"/>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Robust</a:t>
            </a:r>
          </a:p>
        </p:txBody>
      </p:sp>
      <p:sp>
        <p:nvSpPr>
          <p:cNvPr id="3" name="Content Placeholder 2"/>
          <p:cNvSpPr>
            <a:spLocks noGrp="1"/>
          </p:cNvSpPr>
          <p:nvPr>
            <p:ph idx="1"/>
          </p:nvPr>
        </p:nvSpPr>
        <p:spPr/>
        <p:txBody>
          <a:bodyPr/>
          <a:lstStyle/>
          <a:p>
            <a:r>
              <a:rPr lang="en-US" dirty="0"/>
              <a:t>Content must be robust enough that it can be interpreted reliably by a wide variety of user agents, including assistive technologies</a:t>
            </a:r>
            <a:r>
              <a:rPr lang="en-US" dirty="0" smtClean="0"/>
              <a:t>.</a:t>
            </a:r>
          </a:p>
          <a:p>
            <a:r>
              <a:rPr lang="en-US" dirty="0" smtClean="0"/>
              <a:t>As </a:t>
            </a:r>
            <a:r>
              <a:rPr lang="en-US" dirty="0"/>
              <a:t>technologies and user agents evolve, the content should remain </a:t>
            </a:r>
            <a:r>
              <a:rPr lang="en-US" dirty="0" smtClean="0"/>
              <a:t>accessible.</a:t>
            </a:r>
          </a:p>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9</a:t>
            </a:fld>
            <a:endParaRPr lang="en-US" dirty="0"/>
          </a:p>
        </p:txBody>
      </p:sp>
    </p:spTree>
    <p:extLst>
      <p:ext uri="{BB962C8B-B14F-4D97-AF65-F5344CB8AC3E}">
        <p14:creationId xmlns:p14="http://schemas.microsoft.com/office/powerpoint/2010/main" val="4276265890"/>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9.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712</Words>
  <Application>Microsoft Office PowerPoint</Application>
  <PresentationFormat>On-screen Show (4:3)</PresentationFormat>
  <Paragraphs>97</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Training</vt:lpstr>
      <vt:lpstr>Web Content Accessibility Guidelines (WCAG) 2.0 </vt:lpstr>
      <vt:lpstr>Presentation Objectives</vt:lpstr>
      <vt:lpstr>Web Accessibility Initiative (WAI)</vt:lpstr>
      <vt:lpstr>Purpose of WCAG 2.0</vt:lpstr>
      <vt:lpstr>Principles</vt:lpstr>
      <vt:lpstr>Perceivable</vt:lpstr>
      <vt:lpstr>Operable</vt:lpstr>
      <vt:lpstr>Understandable</vt:lpstr>
      <vt:lpstr>Robust</vt:lpstr>
      <vt:lpstr>Principles Shape Guidelines</vt:lpstr>
      <vt:lpstr>Guideline Success Criteria</vt:lpstr>
      <vt:lpstr>You can find the guidelines at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2013-11-04T17:30:04Z</dcterms:created>
  <dcterms:modified xsi:type="dcterms:W3CDTF">2013-11-16T17:27:29Z</dcterms:modified>
</cp:coreProperties>
</file>