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handoutMasterIdLst>
    <p:handoutMasterId r:id="rId12"/>
  </p:handoutMasterIdLst>
  <p:sldIdLst>
    <p:sldId id="259" r:id="rId2"/>
    <p:sldId id="289" r:id="rId3"/>
    <p:sldId id="316" r:id="rId4"/>
    <p:sldId id="317" r:id="rId5"/>
    <p:sldId id="298" r:id="rId6"/>
    <p:sldId id="303" r:id="rId7"/>
    <p:sldId id="304" r:id="rId8"/>
    <p:sldId id="305" r:id="rId9"/>
    <p:sldId id="30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 id="289"/>
            <p14:sldId id="316"/>
            <p14:sldId id="317"/>
            <p14:sldId id="298"/>
            <p14:sldId id="303"/>
            <p14:sldId id="304"/>
            <p14:sldId id="305"/>
            <p14:sldId id="306"/>
          </p14:sldIdLst>
        </p14:section>
        <p14:section name="Appendix" id="{3F78B471-41DA-46F2-A8E4-97E471896AB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60061" autoAdjust="0"/>
  </p:normalViewPr>
  <p:slideViewPr>
    <p:cSldViewPr>
      <p:cViewPr>
        <p:scale>
          <a:sx n="47" d="100"/>
          <a:sy n="47" d="100"/>
        </p:scale>
        <p:origin x="-2148" y="-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11/16/2013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4309837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11/16/2013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239889430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b="0" dirty="0" smtClean="0"/>
              <a:t>Text Alternatives: Provide text alternatives for any non-text content so that it can be changed into other forms people need, such as large print, braille, speech, symbols or simpler language.</a:t>
            </a:r>
          </a:p>
          <a:p>
            <a:r>
              <a:rPr lang="en-US" b="0" dirty="0" smtClean="0"/>
              <a:t>Example : </a:t>
            </a:r>
            <a:r>
              <a:rPr lang="en-US" b="0" dirty="0" err="1" smtClean="0"/>
              <a:t>www.snapdeal.com</a:t>
            </a:r>
            <a:r>
              <a:rPr lang="en-US" b="0" dirty="0" smtClean="0"/>
              <a:t>,</a:t>
            </a:r>
            <a:r>
              <a:rPr lang="en-US" b="0" baseline="0" dirty="0" smtClean="0"/>
              <a:t> Below </a:t>
            </a:r>
            <a:r>
              <a:rPr lang="en-US" b="0" baseline="0" dirty="0" err="1" smtClean="0"/>
              <a:t>TrustPay</a:t>
            </a:r>
            <a:r>
              <a:rPr lang="en-US" b="0" baseline="0" dirty="0" smtClean="0"/>
              <a:t> there are 7 payment methods but it is not accessible at all.</a:t>
            </a:r>
            <a:endParaRPr lang="en-US" b="0" dirty="0" smtClean="0"/>
          </a:p>
          <a:p>
            <a:pPr marL="228600" indent="-228600">
              <a:buFont typeface="+mj-lt"/>
              <a:buNone/>
            </a:pPr>
            <a:endParaRPr lang="en-US" sz="1200" dirty="0" smtClean="0"/>
          </a:p>
          <a:p>
            <a:pPr marL="228600" indent="-228600">
              <a:buFont typeface="+mj-lt"/>
              <a:buNone/>
            </a:pPr>
            <a:r>
              <a:rPr lang="en-US" sz="1200" dirty="0" smtClean="0"/>
              <a:t>1.1.2 : I</a:t>
            </a:r>
            <a:r>
              <a:rPr lang="en-US" sz="1200" kern="1200" dirty="0" smtClean="0">
                <a:solidFill>
                  <a:schemeClr val="tx1"/>
                </a:solidFill>
                <a:latin typeface="+mn-lt"/>
                <a:ea typeface="+mn-ea"/>
                <a:cs typeface="+mn-cs"/>
              </a:rPr>
              <a:t>f non-text content is a control or accepts user input, then it has a name that describes its purpose. Such as images used as submit buttons, image maps or complex animations, a name is provided to describe the purpose of the non-text content so that the person at least knows what the non-text content is and why it is there.</a:t>
            </a:r>
          </a:p>
          <a:p>
            <a:pPr marL="228600" indent="-228600">
              <a:buFont typeface="+mj-lt"/>
              <a:buNone/>
            </a:pPr>
            <a:r>
              <a:rPr lang="en-US" sz="1200" kern="1200" dirty="0" smtClean="0">
                <a:solidFill>
                  <a:schemeClr val="tx1"/>
                </a:solidFill>
                <a:latin typeface="+mn-lt"/>
                <a:ea typeface="+mn-ea"/>
                <a:cs typeface="+mn-cs"/>
              </a:rPr>
              <a:t>Example : Required????</a:t>
            </a: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 – text need to</a:t>
            </a:r>
            <a:r>
              <a:rPr lang="en-US" baseline="0" dirty="0" smtClean="0"/>
              <a:t> be meaningful, example a search text box with an image will have alt = “search” and not “magnifying glass”</a:t>
            </a:r>
            <a:endParaRPr lang="en-US" dirty="0" smtClean="0"/>
          </a:p>
          <a:p>
            <a:r>
              <a:rPr lang="en-US" dirty="0" smtClean="0"/>
              <a:t>For each image that should be ignored. </a:t>
            </a:r>
          </a:p>
          <a:p>
            <a:r>
              <a:rPr lang="en-US" dirty="0" smtClean="0"/>
              <a:t>1. Check that title attribute is either absent or empty. </a:t>
            </a:r>
          </a:p>
          <a:p>
            <a:r>
              <a:rPr lang="en-US" dirty="0" smtClean="0"/>
              <a:t>2. Check that alt attribute is present and empty or contains only whitespace </a:t>
            </a:r>
          </a:p>
          <a:p>
            <a:endParaRPr lang="en-US" dirty="0" smtClean="0"/>
          </a:p>
          <a:p>
            <a:r>
              <a:rPr lang="en-US" dirty="0" smtClean="0"/>
              <a:t>CAPTCHA</a:t>
            </a:r>
          </a:p>
          <a:p>
            <a:r>
              <a:rPr lang="en-US" dirty="0" smtClean="0"/>
              <a:t>Example</a:t>
            </a:r>
            <a:r>
              <a:rPr lang="en-US" baseline="0" dirty="0" smtClean="0"/>
              <a:t> : </a:t>
            </a:r>
            <a:r>
              <a:rPr lang="en-US" baseline="0" dirty="0" err="1" smtClean="0"/>
              <a:t>makemytrip.com</a:t>
            </a:r>
            <a:r>
              <a:rPr lang="en-US" baseline="0" dirty="0" smtClean="0"/>
              <a:t> : Get an instant call has CAPTCHA field with no assistance.</a:t>
            </a:r>
          </a:p>
          <a:p>
            <a:endParaRPr lang="en-US" dirty="0" smtClean="0"/>
          </a:p>
          <a:p>
            <a:r>
              <a:rPr lang="en-US" dirty="0" smtClean="0"/>
              <a:t>Issues</a:t>
            </a:r>
            <a:r>
              <a:rPr lang="en-US" baseline="0" dirty="0" smtClean="0"/>
              <a:t> with CAPTCHA</a:t>
            </a:r>
          </a:p>
          <a:p>
            <a:pPr marL="228600" indent="-228600">
              <a:buAutoNum type="arabicPeriod"/>
            </a:pPr>
            <a:r>
              <a:rPr lang="en-US" baseline="0" dirty="0" smtClean="0"/>
              <a:t>A CAPTCHA image cannot include ALT text for screen readers, because a bot would read it.</a:t>
            </a:r>
          </a:p>
          <a:p>
            <a:pPr marL="228600" indent="-228600">
              <a:buAutoNum type="arabicPeriod"/>
            </a:pPr>
            <a:r>
              <a:rPr lang="en-US" baseline="0" dirty="0" smtClean="0"/>
              <a:t>Audio CAPTCHAs can interfere with screen readers unless a pause at the beginning is included.</a:t>
            </a:r>
          </a:p>
          <a:p>
            <a:pPr marL="228600" indent="-228600">
              <a:buAutoNum type="arabicPeriod"/>
            </a:pPr>
            <a:r>
              <a:rPr lang="en-US" baseline="0" dirty="0" smtClean="0"/>
              <a:t>Alternatives to CAPTCHA – Ask intelligent questions for which the answer is simpler and answered by a human only .. Example what is three plus five.</a:t>
            </a:r>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dirty="0"/>
          </a:p>
        </p:txBody>
      </p:sp>
    </p:spTree>
    <p:extLst>
      <p:ext uri="{BB962C8B-B14F-4D97-AF65-F5344CB8AC3E}">
        <p14:creationId xmlns:p14="http://schemas.microsoft.com/office/powerpoint/2010/main" val="1042703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Captions : </a:t>
            </a:r>
            <a:r>
              <a:rPr lang="en-US" dirty="0" smtClean="0"/>
              <a:t>Captions are text versions of the spoken word presented within multimedia. Captions allow the content of web audio and video to be accessible to those who do not have access to audio. Though captioning is primarily intended for those who cannot hear the audio, it has also been found to help those that can hear audio content, those who may not be fluent in the language in which the audio is presented, those for whom the language spoken is not their primary language, etc.</a:t>
            </a:r>
          </a:p>
          <a:p>
            <a:r>
              <a:rPr lang="en-US" dirty="0" smtClean="0"/>
              <a:t>Common web accessibility guidelines indicate that captions should be:</a:t>
            </a:r>
          </a:p>
          <a:p>
            <a:r>
              <a:rPr lang="en-US" b="1" dirty="0" smtClean="0"/>
              <a:t>Synchronized</a:t>
            </a:r>
            <a:r>
              <a:rPr lang="en-US" dirty="0" smtClean="0"/>
              <a:t> - the text content should appear at approximately the same time that audio would be available</a:t>
            </a:r>
          </a:p>
          <a:p>
            <a:r>
              <a:rPr lang="en-US" b="1" dirty="0" smtClean="0"/>
              <a:t>Equivalent</a:t>
            </a:r>
            <a:r>
              <a:rPr lang="en-US" dirty="0" smtClean="0"/>
              <a:t> - content provided in captions should be equivalent to that of the spoken word</a:t>
            </a:r>
          </a:p>
          <a:p>
            <a:r>
              <a:rPr lang="en-US" b="1" dirty="0" smtClean="0"/>
              <a:t>Accessible</a:t>
            </a:r>
            <a:r>
              <a:rPr lang="en-US" dirty="0" smtClean="0"/>
              <a:t> - caption content should be readily accessible and available to those who need it</a:t>
            </a:r>
          </a:p>
          <a:p>
            <a:r>
              <a:rPr lang="en-US" dirty="0" smtClean="0"/>
              <a:t>Captions can be either closed or open. Closed captions can be turned on or off, whereas open captions are always visible.</a:t>
            </a:r>
          </a:p>
          <a:p>
            <a:endParaRPr lang="en-US" dirty="0" smtClean="0"/>
          </a:p>
          <a:p>
            <a:r>
              <a:rPr lang="en-US" b="1" dirty="0" smtClean="0"/>
              <a:t>Audio Descriptions : </a:t>
            </a:r>
            <a:r>
              <a:rPr lang="en-US" dirty="0" smtClean="0"/>
              <a:t>Audio description is an extra narrative that’s mixed in with the original soundtrack. In the gaps between the existing dialogue and sound effects, someone describes the important visual action taking place on screen.</a:t>
            </a:r>
          </a:p>
          <a:p>
            <a:endParaRPr lang="en-US" dirty="0" smtClean="0"/>
          </a:p>
          <a:p>
            <a:r>
              <a:rPr lang="en-US" b="1" dirty="0" smtClean="0"/>
              <a:t>Sign Language</a:t>
            </a:r>
            <a:r>
              <a:rPr lang="en-US" b="1" baseline="0" dirty="0" smtClean="0"/>
              <a:t> : </a:t>
            </a:r>
            <a:r>
              <a:rPr lang="en-US" sz="1200" kern="1200" dirty="0" smtClean="0">
                <a:solidFill>
                  <a:schemeClr val="tx1"/>
                </a:solidFill>
                <a:latin typeface="+mn-lt"/>
                <a:ea typeface="+mn-ea"/>
                <a:cs typeface="+mn-cs"/>
              </a:rPr>
              <a:t>People whose human language is a sign language sometimes have limited reading ability. These individuals may not be able to read and comprehend the captions and thus require a sign language interpretation to gain access to the synchronized media content.</a:t>
            </a:r>
          </a:p>
          <a:p>
            <a:endParaRPr lang="en-US" dirty="0" smtClean="0"/>
          </a:p>
          <a:p>
            <a:r>
              <a:rPr lang="en-US" b="1" dirty="0" smtClean="0"/>
              <a:t>Extended Audio Description</a:t>
            </a:r>
            <a:r>
              <a:rPr lang="en-US" b="1" baseline="0" dirty="0" smtClean="0"/>
              <a:t> : </a:t>
            </a:r>
            <a:r>
              <a:rPr lang="en-US" dirty="0" smtClean="0"/>
              <a:t>Extended audio description is similar, but it means that more detailed descriptions can be provided. Sometimes the spaces between the dialogue and sound effects aren’t long enough to describe what’s happening on screen.</a:t>
            </a:r>
          </a:p>
          <a:p>
            <a:r>
              <a:rPr lang="en-US" dirty="0" smtClean="0"/>
              <a:t>Extended audio description pauses the video to allow time for a more detailed description to be given. When the description is done, the video resumes playing.</a:t>
            </a:r>
          </a:p>
          <a:p>
            <a:endParaRPr lang="en-US" dirty="0" smtClean="0"/>
          </a:p>
          <a:p>
            <a:r>
              <a:rPr lang="en-US" b="1" dirty="0" smtClean="0"/>
              <a:t>Example 1</a:t>
            </a:r>
          </a:p>
          <a:p>
            <a:r>
              <a:rPr lang="en-US" dirty="0" smtClean="0"/>
              <a:t>An alternate version of an online video of a family escaping from a burning building: there is a continuous dialogue between the husband and wife about where the children are. Meanwhile, in the background, a wall caves in. This is important information in the story because it will block their exit from that part of the building. The video track halts (same frame is repeated) while a narrator gives the details about the wall falling and the video continues.</a:t>
            </a:r>
          </a:p>
          <a:p>
            <a:r>
              <a:rPr lang="en-US" b="1" dirty="0" smtClean="0"/>
              <a:t>Example 2</a:t>
            </a:r>
          </a:p>
          <a:p>
            <a:r>
              <a:rPr lang="en-US" dirty="0" smtClean="0"/>
              <a:t>A training film has narrative that runs almost continuously throughout. An alternate version is available for people who have difficulty viewing the video portion. The alternate version freezes the video and provides audio description of key information.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dirty="0"/>
          </a:p>
        </p:txBody>
      </p:sp>
    </p:spTree>
    <p:extLst>
      <p:ext uri="{BB962C8B-B14F-4D97-AF65-F5344CB8AC3E}">
        <p14:creationId xmlns:p14="http://schemas.microsoft.com/office/powerpoint/2010/main" val="3298397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7</a:t>
            </a:fld>
            <a:endParaRPr lang="en-US" dirty="0"/>
          </a:p>
        </p:txBody>
      </p:sp>
    </p:spTree>
    <p:extLst>
      <p:ext uri="{BB962C8B-B14F-4D97-AF65-F5344CB8AC3E}">
        <p14:creationId xmlns:p14="http://schemas.microsoft.com/office/powerpoint/2010/main" val="2598424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1.3.1</a:t>
            </a:r>
            <a:r>
              <a:rPr lang="en-US" baseline="0" dirty="0" smtClean="0"/>
              <a:t> Using Semantic elements to mark up structure.</a:t>
            </a:r>
          </a:p>
          <a:p>
            <a:r>
              <a:rPr lang="en-US" dirty="0" smtClean="0"/>
              <a:t>	Using the appropriate semantic elements will make sure the structure is available to the user agent. This involves explicitly indicating the role that different units have in understanding the meaning of the content. The nature of a piece of content as a paragraph, header, emphasized text, table, etc. can all be indicated in this way. In some cases, the relationships between units of content should also be indicated, such as between headings and subheadings, or amongst the cells of a table. The user agent can then make the structure perceivable to the user, for example using a different visual presentation for different types of structures or by using a different voice or pitch in an auditory presentation.</a:t>
            </a:r>
          </a:p>
          <a:p>
            <a:endParaRPr lang="en-US" dirty="0" smtClean="0"/>
          </a:p>
          <a:p>
            <a:r>
              <a:rPr lang="en-US" dirty="0" smtClean="0"/>
              <a:t>Example : Guidelines</a:t>
            </a:r>
            <a:r>
              <a:rPr lang="en-US" baseline="0" dirty="0" smtClean="0"/>
              <a:t> 1 Folder / 1.3.1</a:t>
            </a:r>
            <a:endParaRPr lang="en-US" dirty="0" smtClean="0"/>
          </a:p>
          <a:p>
            <a:r>
              <a:rPr lang="en-US" dirty="0" smtClean="0"/>
              <a:t>Example : </a:t>
            </a:r>
            <a:r>
              <a:rPr lang="en-US" dirty="0" err="1" smtClean="0"/>
              <a:t>www.flipkart.com</a:t>
            </a:r>
            <a:r>
              <a:rPr lang="en-US" dirty="0" smtClean="0"/>
              <a:t> : the Sale and New are not</a:t>
            </a:r>
            <a:r>
              <a:rPr lang="en-US" baseline="0" dirty="0" smtClean="0"/>
              <a:t> accessible</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1.3.2 The</a:t>
            </a:r>
            <a:r>
              <a:rPr lang="en-US" baseline="0" dirty="0" smtClean="0"/>
              <a:t> </a:t>
            </a:r>
            <a:r>
              <a:rPr lang="en-US" dirty="0" smtClean="0"/>
              <a:t>sequence in which content is presented affects its meaning,</a:t>
            </a:r>
            <a:r>
              <a:rPr lang="en-US" baseline="0" dirty="0" smtClean="0"/>
              <a:t> when not presented in a correct sequence.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Example : Guidelines</a:t>
            </a:r>
            <a:r>
              <a:rPr lang="en-US" baseline="0" dirty="0" smtClean="0"/>
              <a:t> 1 Folder / 1.3.2</a:t>
            </a:r>
          </a:p>
          <a:p>
            <a:endParaRPr lang="en-US" baseline="0" dirty="0" smtClean="0"/>
          </a:p>
          <a:p>
            <a:r>
              <a:rPr lang="en-US" baseline="0" dirty="0" smtClean="0"/>
              <a:t>1.3.3 </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dirty="0"/>
          </a:p>
        </p:txBody>
      </p:sp>
    </p:spTree>
    <p:extLst>
      <p:ext uri="{BB962C8B-B14F-4D97-AF65-F5344CB8AC3E}">
        <p14:creationId xmlns:p14="http://schemas.microsoft.com/office/powerpoint/2010/main" val="1669493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Failure : </a:t>
            </a:r>
          </a:p>
          <a:p>
            <a:r>
              <a:rPr lang="en-US" dirty="0" smtClean="0"/>
              <a:t>1. Click on green color button to start and red</a:t>
            </a:r>
            <a:r>
              <a:rPr lang="en-US" baseline="0" dirty="0" smtClean="0"/>
              <a:t> color button to stop and yellow color button to pause.</a:t>
            </a:r>
            <a:endParaRPr lang="en-US" dirty="0" smtClean="0"/>
          </a:p>
          <a:p>
            <a:r>
              <a:rPr lang="en-US" dirty="0" smtClean="0"/>
              <a:t>2. Background</a:t>
            </a:r>
            <a:r>
              <a:rPr lang="en-US" baseline="0" dirty="0" smtClean="0"/>
              <a:t> Audio – A site with the background music and a CAPTCHA to be entered.</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9</a:t>
            </a:fld>
            <a:endParaRPr lang="en-US" dirty="0"/>
          </a:p>
        </p:txBody>
      </p:sp>
    </p:spTree>
    <p:extLst>
      <p:ext uri="{BB962C8B-B14F-4D97-AF65-F5344CB8AC3E}">
        <p14:creationId xmlns:p14="http://schemas.microsoft.com/office/powerpoint/2010/main" val="2911622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hf hdr="0" ftr="0" dt="0"/>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LNcZ7kK-7p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www.youtube.com/watch?v=qu0GYkuCrR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fontScale="90000"/>
          </a:bodyPr>
          <a:lstStyle/>
          <a:p>
            <a:r>
              <a:rPr lang="en-US" dirty="0" smtClean="0"/>
              <a:t>Guideline 1 for    </a:t>
            </a:r>
            <a:br>
              <a:rPr lang="en-US" dirty="0" smtClean="0"/>
            </a:br>
            <a:r>
              <a:rPr lang="en-US" dirty="0" smtClean="0"/>
              <a:t>perceivable   </a:t>
            </a:r>
            <a:br>
              <a:rPr lang="en-US" dirty="0" smtClean="0"/>
            </a:br>
            <a:r>
              <a:rPr lang="en-US" dirty="0" smtClean="0"/>
              <a:t/>
            </a:r>
            <a:br>
              <a:rPr lang="en-US" dirty="0" smtClean="0"/>
            </a:br>
            <a:endParaRPr lang="en-US" dirty="0"/>
          </a:p>
        </p:txBody>
      </p:sp>
      <p:sp>
        <p:nvSpPr>
          <p:cNvPr id="3" name="Subtitle 2"/>
          <p:cNvSpPr>
            <a:spLocks noGrp="1"/>
          </p:cNvSpPr>
          <p:nvPr>
            <p:ph type="subTitle" idx="1"/>
            <p:custDataLst>
              <p:tags r:id="rId3"/>
            </p:custDataLst>
          </p:nvPr>
        </p:nvSpPr>
        <p:spPr>
          <a:xfrm>
            <a:off x="3962400" y="5105400"/>
            <a:ext cx="4772528" cy="990600"/>
          </a:xfrm>
        </p:spPr>
        <p:txBody>
          <a:bodyPr>
            <a:normAutofit/>
          </a:bodyPr>
          <a:lstStyle/>
          <a:p>
            <a:r>
              <a:rPr lang="en-US" sz="2400" dirty="0" smtClean="0">
                <a:latin typeface="+mn-lt"/>
              </a:rPr>
              <a:t>iAccessible.org</a:t>
            </a:r>
          </a:p>
        </p:txBody>
      </p:sp>
    </p:spTree>
    <p:custDataLst>
      <p:tags r:id="rId1"/>
    </p:custData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Guideline 1.1: Text alternatives for non-text content</a:t>
            </a:r>
          </a:p>
        </p:txBody>
      </p:sp>
      <p:sp>
        <p:nvSpPr>
          <p:cNvPr id="4" name="Content Placeholder 3"/>
          <p:cNvSpPr>
            <a:spLocks noGrp="1"/>
          </p:cNvSpPr>
          <p:nvPr>
            <p:ph idx="1"/>
          </p:nvPr>
        </p:nvSpPr>
        <p:spPr/>
        <p:txBody>
          <a:bodyPr>
            <a:normAutofit/>
          </a:bodyPr>
          <a:lstStyle/>
          <a:p>
            <a:r>
              <a:rPr lang="en-US" dirty="0"/>
              <a:t>Non-text content (images, controls </a:t>
            </a:r>
            <a:r>
              <a:rPr lang="en-US" dirty="0" err="1"/>
              <a:t>etc</a:t>
            </a:r>
            <a:r>
              <a:rPr lang="en-US" dirty="0"/>
              <a:t>) must have a text alternative that can be programmatically determined which provides an equivalent to the non-text content</a:t>
            </a:r>
            <a:r>
              <a:rPr lang="en-US" dirty="0" smtClean="0"/>
              <a:t>. (A)</a:t>
            </a:r>
          </a:p>
          <a:p>
            <a:pPr lvl="1"/>
            <a:r>
              <a:rPr lang="en-US" dirty="0" smtClean="0"/>
              <a:t>Use Alt Attribute</a:t>
            </a:r>
          </a:p>
          <a:p>
            <a:pPr lvl="1"/>
            <a:r>
              <a:rPr lang="en-US" dirty="0" smtClean="0"/>
              <a:t>Use relevant Alt Attribute Value</a:t>
            </a:r>
          </a:p>
          <a:p>
            <a:pPr lvl="1"/>
            <a:r>
              <a:rPr lang="en-US" dirty="0" smtClean="0"/>
              <a:t>Empty Alt Attribute</a:t>
            </a:r>
          </a:p>
          <a:p>
            <a:pPr lvl="1"/>
            <a:r>
              <a:rPr lang="en-US" dirty="0" smtClean="0"/>
              <a:t>No CSS with images</a:t>
            </a:r>
            <a:endParaRPr lang="en-US" dirty="0"/>
          </a:p>
          <a:p>
            <a:endParaRPr lang="en-US" dirty="0"/>
          </a:p>
        </p:txBody>
      </p:sp>
      <p:sp>
        <p:nvSpPr>
          <p:cNvPr id="3" name="Slide Number Placeholder 2"/>
          <p:cNvSpPr>
            <a:spLocks noGrp="1"/>
          </p:cNvSpPr>
          <p:nvPr>
            <p:ph type="sldNum" sz="quarter" idx="12"/>
          </p:nvPr>
        </p:nvSpPr>
        <p:spPr/>
        <p:txBody>
          <a:bodyPr/>
          <a:lstStyle/>
          <a:p>
            <a:fld id="{33D6E5A2-EC83-451F-A719-9AC1370DD5CF}" type="slidenum">
              <a:rPr lang="en-US" smtClean="0"/>
              <a:pPr/>
              <a:t>2</a:t>
            </a:fld>
            <a:endParaRPr lang="en-US" dirty="0"/>
          </a:p>
        </p:txBody>
      </p:sp>
    </p:spTree>
    <p:extLst>
      <p:ext uri="{BB962C8B-B14F-4D97-AF65-F5344CB8AC3E}">
        <p14:creationId xmlns:p14="http://schemas.microsoft.com/office/powerpoint/2010/main" val="375728928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 1.1 Continued…</a:t>
            </a:r>
            <a:endParaRPr lang="en-US" dirty="0"/>
          </a:p>
        </p:txBody>
      </p:sp>
      <p:sp>
        <p:nvSpPr>
          <p:cNvPr id="3" name="Content Placeholder 2"/>
          <p:cNvSpPr>
            <a:spLocks noGrp="1"/>
          </p:cNvSpPr>
          <p:nvPr>
            <p:ph idx="1"/>
          </p:nvPr>
        </p:nvSpPr>
        <p:spPr/>
        <p:txBody>
          <a:bodyPr/>
          <a:lstStyle/>
          <a:p>
            <a:r>
              <a:rPr lang="en-US" dirty="0"/>
              <a:t>Controls -- an appropriate </a:t>
            </a:r>
            <a:r>
              <a:rPr lang="en-US" dirty="0" smtClean="0"/>
              <a:t>labeling </a:t>
            </a:r>
            <a:r>
              <a:rPr lang="en-US" dirty="0" smtClean="0"/>
              <a:t>for </a:t>
            </a:r>
            <a:r>
              <a:rPr lang="en-US" dirty="0"/>
              <a:t>the control</a:t>
            </a: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3</a:t>
            </a:fld>
            <a:endParaRPr lang="en-US" dirty="0"/>
          </a:p>
        </p:txBody>
      </p:sp>
    </p:spTree>
    <p:extLst>
      <p:ext uri="{BB962C8B-B14F-4D97-AF65-F5344CB8AC3E}">
        <p14:creationId xmlns:p14="http://schemas.microsoft.com/office/powerpoint/2010/main" val="233994923"/>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 1.1 Continued…</a:t>
            </a:r>
          </a:p>
        </p:txBody>
      </p:sp>
      <p:sp>
        <p:nvSpPr>
          <p:cNvPr id="3" name="Content Placeholder 2"/>
          <p:cNvSpPr>
            <a:spLocks noGrp="1"/>
          </p:cNvSpPr>
          <p:nvPr>
            <p:ph idx="1"/>
          </p:nvPr>
        </p:nvSpPr>
        <p:spPr>
          <a:xfrm>
            <a:off x="762000" y="1596413"/>
            <a:ext cx="8077200" cy="4804387"/>
          </a:xfrm>
        </p:spPr>
        <p:txBody>
          <a:bodyPr>
            <a:normAutofit lnSpcReduction="10000"/>
          </a:bodyPr>
          <a:lstStyle/>
          <a:p>
            <a:r>
              <a:rPr lang="en-US" dirty="0"/>
              <a:t>CAPTCHA -- an alternative available for a different kind of sensory perception</a:t>
            </a:r>
            <a:r>
              <a:rPr lang="en-US" dirty="0" smtClean="0"/>
              <a:t>.</a:t>
            </a:r>
          </a:p>
          <a:p>
            <a:r>
              <a:rPr lang="en-US" dirty="0" smtClean="0"/>
              <a:t>Alternatives to CAPTCHA</a:t>
            </a:r>
          </a:p>
          <a:p>
            <a:pPr lvl="1"/>
            <a:r>
              <a:rPr lang="en-US" dirty="0" smtClean="0"/>
              <a:t>Math Puzzle</a:t>
            </a:r>
          </a:p>
          <a:p>
            <a:pPr lvl="2"/>
            <a:r>
              <a:rPr lang="en-US" dirty="0" smtClean="0"/>
              <a:t>What is 2 + 4 = ?</a:t>
            </a:r>
          </a:p>
          <a:p>
            <a:pPr lvl="1"/>
            <a:r>
              <a:rPr lang="en-US" dirty="0" smtClean="0"/>
              <a:t>Trivia Puzzle</a:t>
            </a:r>
          </a:p>
          <a:p>
            <a:pPr lvl="2"/>
            <a:r>
              <a:rPr lang="en-US" dirty="0" smtClean="0"/>
              <a:t>What is the color of sky?</a:t>
            </a:r>
          </a:p>
          <a:p>
            <a:pPr lvl="1"/>
            <a:r>
              <a:rPr lang="en-US" dirty="0" smtClean="0"/>
              <a:t>SMS Verification</a:t>
            </a:r>
          </a:p>
          <a:p>
            <a:pPr lvl="2"/>
            <a:r>
              <a:rPr lang="en-US" dirty="0" smtClean="0"/>
              <a:t>Send an SMS for verification similar to Google or Facebook </a:t>
            </a:r>
            <a:endParaRPr lang="en-US" dirty="0"/>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4</a:t>
            </a:fld>
            <a:endParaRPr lang="en-US" dirty="0"/>
          </a:p>
        </p:txBody>
      </p:sp>
    </p:spTree>
    <p:extLst>
      <p:ext uri="{BB962C8B-B14F-4D97-AF65-F5344CB8AC3E}">
        <p14:creationId xmlns:p14="http://schemas.microsoft.com/office/powerpoint/2010/main" val="3623508722"/>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4" name="Content Placeholder 3"/>
          <p:cNvSpPr>
            <a:spLocks noGrp="1"/>
          </p:cNvSpPr>
          <p:nvPr>
            <p:ph idx="1"/>
          </p:nvPr>
        </p:nvSpPr>
        <p:spPr/>
        <p:txBody>
          <a:bodyPr/>
          <a:lstStyle/>
          <a:p>
            <a:r>
              <a:rPr lang="en-US" dirty="0" smtClean="0"/>
              <a:t>Usage of alt attribute for images.</a:t>
            </a:r>
          </a:p>
          <a:p>
            <a:r>
              <a:rPr lang="en-US" dirty="0" smtClean="0"/>
              <a:t>CAPTCHA</a:t>
            </a:r>
          </a:p>
          <a:p>
            <a:endParaRPr lang="en-US" dirty="0" smtClean="0"/>
          </a:p>
          <a:p>
            <a:endParaRPr lang="en-US" dirty="0"/>
          </a:p>
        </p:txBody>
      </p:sp>
      <p:pic>
        <p:nvPicPr>
          <p:cNvPr id="5" name="Picture 4" descr="captch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362200"/>
            <a:ext cx="4105275" cy="166687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33D6E5A2-EC83-451F-A719-9AC1370DD5CF}" type="slidenum">
              <a:rPr lang="en-US" smtClean="0"/>
              <a:pPr/>
              <a:t>5</a:t>
            </a:fld>
            <a:endParaRPr lang="en-US" dirty="0"/>
          </a:p>
        </p:txBody>
      </p:sp>
    </p:spTree>
    <p:extLst>
      <p:ext uri="{BB962C8B-B14F-4D97-AF65-F5344CB8AC3E}">
        <p14:creationId xmlns:p14="http://schemas.microsoft.com/office/powerpoint/2010/main" val="1276268864"/>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Guideline 1.2 Synchronous Alternatives for Multi-media</a:t>
            </a:r>
            <a:endParaRPr lang="en-US" dirty="0"/>
          </a:p>
        </p:txBody>
      </p:sp>
      <p:sp>
        <p:nvSpPr>
          <p:cNvPr id="3" name="Content Placeholder 2"/>
          <p:cNvSpPr>
            <a:spLocks noGrp="1"/>
          </p:cNvSpPr>
          <p:nvPr>
            <p:ph idx="1"/>
          </p:nvPr>
        </p:nvSpPr>
        <p:spPr/>
        <p:txBody>
          <a:bodyPr/>
          <a:lstStyle/>
          <a:p>
            <a:r>
              <a:rPr lang="en-US" dirty="0"/>
              <a:t>Captions</a:t>
            </a:r>
          </a:p>
          <a:p>
            <a:r>
              <a:rPr lang="en-US" dirty="0"/>
              <a:t>Audio Descriptions</a:t>
            </a:r>
          </a:p>
          <a:p>
            <a:r>
              <a:rPr lang="en-US" dirty="0" smtClean="0"/>
              <a:t>Sign </a:t>
            </a:r>
            <a:r>
              <a:rPr lang="en-US" dirty="0"/>
              <a:t>Language </a:t>
            </a:r>
            <a:r>
              <a:rPr lang="en-US" dirty="0" smtClean="0"/>
              <a:t>(Level AAA)</a:t>
            </a:r>
            <a:endParaRPr lang="en-US" dirty="0"/>
          </a:p>
          <a:p>
            <a:r>
              <a:rPr lang="en-US" dirty="0"/>
              <a:t>Extended Audio Description </a:t>
            </a: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6</a:t>
            </a:fld>
            <a:endParaRPr lang="en-US" dirty="0"/>
          </a:p>
        </p:txBody>
      </p:sp>
    </p:spTree>
    <p:extLst>
      <p:ext uri="{BB962C8B-B14F-4D97-AF65-F5344CB8AC3E}">
        <p14:creationId xmlns:p14="http://schemas.microsoft.com/office/powerpoint/2010/main" val="53893021"/>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lnSpcReduction="10000"/>
          </a:bodyPr>
          <a:lstStyle/>
          <a:p>
            <a:r>
              <a:rPr lang="pl-PL" dirty="0" smtClean="0">
                <a:hlinkClick r:id="rId3"/>
              </a:rPr>
              <a:t>Captions : http</a:t>
            </a:r>
            <a:r>
              <a:rPr lang="pl-PL" dirty="0">
                <a:hlinkClick r:id="rId3"/>
              </a:rPr>
              <a:t>://www.youtube.com/watch?v=LNcZ7kK-</a:t>
            </a:r>
            <a:r>
              <a:rPr lang="pl-PL" dirty="0" smtClean="0">
                <a:hlinkClick r:id="rId3"/>
              </a:rPr>
              <a:t>7pg</a:t>
            </a:r>
            <a:endParaRPr lang="pl-PL" dirty="0" smtClean="0"/>
          </a:p>
          <a:p>
            <a:r>
              <a:rPr lang="pl-PL" dirty="0" smtClean="0"/>
              <a:t>Audio </a:t>
            </a:r>
            <a:r>
              <a:rPr lang="pl-PL" dirty="0" err="1" smtClean="0"/>
              <a:t>Description</a:t>
            </a:r>
            <a:r>
              <a:rPr lang="pl-PL" dirty="0" smtClean="0"/>
              <a:t> : </a:t>
            </a:r>
            <a:r>
              <a:rPr lang="pl-PL" dirty="0" smtClean="0">
                <a:hlinkClick r:id="rId4"/>
              </a:rPr>
              <a:t>http</a:t>
            </a:r>
            <a:r>
              <a:rPr lang="pl-PL" dirty="0">
                <a:hlinkClick r:id="rId4"/>
              </a:rPr>
              <a:t>://www.youtube.com/watch?v=</a:t>
            </a:r>
            <a:r>
              <a:rPr lang="pl-PL" dirty="0" smtClean="0">
                <a:hlinkClick r:id="rId4"/>
              </a:rPr>
              <a:t>qu0GYkuCrRg</a:t>
            </a:r>
            <a:endParaRPr lang="pl-PL" dirty="0" smtClean="0"/>
          </a:p>
          <a:p>
            <a:r>
              <a:rPr lang="pl-PL" dirty="0" err="1" smtClean="0"/>
              <a:t>Sign</a:t>
            </a:r>
            <a:r>
              <a:rPr lang="pl-PL" dirty="0"/>
              <a:t> Language : http://</a:t>
            </a:r>
            <a:r>
              <a:rPr lang="pl-PL" dirty="0" err="1"/>
              <a:t>www.youtube.com</a:t>
            </a:r>
            <a:r>
              <a:rPr lang="pl-PL" dirty="0"/>
              <a:t>/</a:t>
            </a:r>
            <a:r>
              <a:rPr lang="pl-PL" dirty="0" err="1"/>
              <a:t>watch?v</a:t>
            </a:r>
            <a:r>
              <a:rPr lang="pl-PL" dirty="0"/>
              <a:t>=UN-</a:t>
            </a:r>
            <a:r>
              <a:rPr lang="pl-PL" dirty="0" err="1"/>
              <a:t>zwLbVmLI</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7</a:t>
            </a:fld>
            <a:endParaRPr lang="en-US" dirty="0"/>
          </a:p>
        </p:txBody>
      </p:sp>
    </p:spTree>
    <p:extLst>
      <p:ext uri="{BB962C8B-B14F-4D97-AF65-F5344CB8AC3E}">
        <p14:creationId xmlns:p14="http://schemas.microsoft.com/office/powerpoint/2010/main" val="2753026490"/>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8077200" cy="1143000"/>
          </a:xfrm>
        </p:spPr>
        <p:txBody>
          <a:bodyPr>
            <a:noAutofit/>
          </a:bodyPr>
          <a:lstStyle/>
          <a:p>
            <a:r>
              <a:rPr lang="en-US" sz="3200" dirty="0"/>
              <a:t>Guideline 1.3 Adaptable: Create content that can be presented in different ways (for example simpler layout) without losing information or structure.</a:t>
            </a:r>
            <a:br>
              <a:rPr lang="en-US" sz="3200" dirty="0"/>
            </a:br>
            <a:endParaRPr lang="en-US" sz="3200" dirty="0"/>
          </a:p>
        </p:txBody>
      </p:sp>
      <p:sp>
        <p:nvSpPr>
          <p:cNvPr id="3" name="Content Placeholder 2"/>
          <p:cNvSpPr>
            <a:spLocks noGrp="1"/>
          </p:cNvSpPr>
          <p:nvPr>
            <p:ph idx="1"/>
          </p:nvPr>
        </p:nvSpPr>
        <p:spPr>
          <a:xfrm>
            <a:off x="762000" y="2286000"/>
            <a:ext cx="8077200" cy="4297363"/>
          </a:xfrm>
        </p:spPr>
        <p:txBody>
          <a:bodyPr>
            <a:normAutofit fontScale="92500" lnSpcReduction="20000"/>
          </a:bodyPr>
          <a:lstStyle/>
          <a:p>
            <a:pPr>
              <a:spcAft>
                <a:spcPct val="0"/>
              </a:spcAft>
              <a:buFontTx/>
              <a:buChar char="•"/>
            </a:pPr>
            <a:r>
              <a:rPr lang="en-US" dirty="0">
                <a:latin typeface="Verdana" charset="0"/>
              </a:rPr>
              <a:t>Information and Relationships conveyed through presentation are Programmatically </a:t>
            </a:r>
            <a:r>
              <a:rPr lang="en-US" dirty="0" smtClean="0">
                <a:latin typeface="Verdana" charset="0"/>
              </a:rPr>
              <a:t>determined </a:t>
            </a:r>
            <a:r>
              <a:rPr lang="en-US" dirty="0">
                <a:latin typeface="Verdana" charset="0"/>
              </a:rPr>
              <a:t>or available in text</a:t>
            </a:r>
          </a:p>
          <a:p>
            <a:pPr>
              <a:spcAft>
                <a:spcPct val="0"/>
              </a:spcAft>
              <a:buFontTx/>
              <a:buChar char="•"/>
            </a:pPr>
            <a:r>
              <a:rPr lang="en-US" dirty="0">
                <a:latin typeface="Verdana" charset="0"/>
              </a:rPr>
              <a:t>When sequential information is presented, understanding the sequence is not dependent on visual cues. </a:t>
            </a:r>
          </a:p>
          <a:p>
            <a:pPr>
              <a:spcAft>
                <a:spcPct val="0"/>
              </a:spcAft>
              <a:buFontTx/>
              <a:buChar char="•"/>
            </a:pPr>
            <a:r>
              <a:rPr lang="en-US" dirty="0">
                <a:latin typeface="Verdana" charset="0"/>
              </a:rPr>
              <a:t>Size, shape and location are not the only ways that meaning is conveyed</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8</a:t>
            </a:fld>
            <a:endParaRPr lang="en-US" dirty="0"/>
          </a:p>
        </p:txBody>
      </p:sp>
    </p:spTree>
    <p:extLst>
      <p:ext uri="{BB962C8B-B14F-4D97-AF65-F5344CB8AC3E}">
        <p14:creationId xmlns:p14="http://schemas.microsoft.com/office/powerpoint/2010/main" val="3113408634"/>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Guideline 1.4 : Make it easier for users to see and hear content including separating foreground from background. </a:t>
            </a:r>
          </a:p>
        </p:txBody>
      </p:sp>
      <p:sp>
        <p:nvSpPr>
          <p:cNvPr id="3" name="Content Placeholder 2"/>
          <p:cNvSpPr>
            <a:spLocks noGrp="1"/>
          </p:cNvSpPr>
          <p:nvPr>
            <p:ph idx="1"/>
          </p:nvPr>
        </p:nvSpPr>
        <p:spPr>
          <a:xfrm>
            <a:off x="762000" y="1905000"/>
            <a:ext cx="8077200" cy="4297363"/>
          </a:xfrm>
        </p:spPr>
        <p:txBody>
          <a:bodyPr>
            <a:normAutofit lnSpcReduction="10000"/>
          </a:bodyPr>
          <a:lstStyle/>
          <a:p>
            <a:pPr>
              <a:lnSpc>
                <a:spcPct val="90000"/>
              </a:lnSpc>
            </a:pPr>
            <a:r>
              <a:rPr lang="en-US" dirty="0"/>
              <a:t>Meaning should not depend exclusively on color</a:t>
            </a:r>
          </a:p>
          <a:p>
            <a:pPr>
              <a:lnSpc>
                <a:spcPct val="90000"/>
              </a:lnSpc>
            </a:pPr>
            <a:r>
              <a:rPr lang="en-US" dirty="0"/>
              <a:t>Audio can be controlled by a user</a:t>
            </a:r>
          </a:p>
          <a:p>
            <a:pPr>
              <a:lnSpc>
                <a:spcPct val="90000"/>
              </a:lnSpc>
            </a:pPr>
            <a:r>
              <a:rPr lang="en-US" dirty="0"/>
              <a:t>Text contrasts with its background at a 5:1 </a:t>
            </a:r>
            <a:r>
              <a:rPr lang="en-US" dirty="0" smtClean="0"/>
              <a:t>ratio </a:t>
            </a:r>
            <a:r>
              <a:rPr lang="en-US" dirty="0"/>
              <a:t>or 7:</a:t>
            </a:r>
            <a:r>
              <a:rPr lang="en-US" dirty="0" smtClean="0"/>
              <a:t>1</a:t>
            </a:r>
            <a:endParaRPr lang="en-US" dirty="0"/>
          </a:p>
          <a:p>
            <a:pPr>
              <a:lnSpc>
                <a:spcPct val="90000"/>
              </a:lnSpc>
            </a:pPr>
            <a:r>
              <a:rPr lang="en-US" dirty="0"/>
              <a:t>Text can be resized from -50% to 200</a:t>
            </a:r>
            <a:r>
              <a:rPr lang="en-US" dirty="0" smtClean="0"/>
              <a:t>% </a:t>
            </a:r>
            <a:r>
              <a:rPr lang="en-US" dirty="0"/>
              <a:t>without </a:t>
            </a:r>
            <a:r>
              <a:rPr lang="en-US" dirty="0" smtClean="0"/>
              <a:t>loosing content</a:t>
            </a:r>
            <a:endParaRPr lang="en-US" dirty="0"/>
          </a:p>
          <a:p>
            <a:pPr>
              <a:lnSpc>
                <a:spcPct val="90000"/>
              </a:lnSpc>
            </a:pPr>
            <a:r>
              <a:rPr lang="en-US" dirty="0"/>
              <a:t>Background audio does not distract from foreground audio</a:t>
            </a: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9</a:t>
            </a:fld>
            <a:endParaRPr lang="en-US" dirty="0"/>
          </a:p>
        </p:txBody>
      </p:sp>
    </p:spTree>
    <p:extLst>
      <p:ext uri="{BB962C8B-B14F-4D97-AF65-F5344CB8AC3E}">
        <p14:creationId xmlns:p14="http://schemas.microsoft.com/office/powerpoint/2010/main" val="3996749331"/>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1252</Words>
  <Application>Microsoft Office PowerPoint</Application>
  <PresentationFormat>On-screen Show (4:3)</PresentationFormat>
  <Paragraphs>121</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Training</vt:lpstr>
      <vt:lpstr>Guideline 1 for     perceivable     </vt:lpstr>
      <vt:lpstr>Guideline 1.1: Text alternatives for non-text content</vt:lpstr>
      <vt:lpstr>Guideline 1.1 Continued…</vt:lpstr>
      <vt:lpstr>Guideline 1.1 Continued…</vt:lpstr>
      <vt:lpstr>Examples</vt:lpstr>
      <vt:lpstr>Guideline 1.2 Synchronous Alternatives for Multi-media</vt:lpstr>
      <vt:lpstr>Examples</vt:lpstr>
      <vt:lpstr>Guideline 1.3 Adaptable: Create content that can be presented in different ways (for example simpler layout) without losing information or structure. </vt:lpstr>
      <vt:lpstr>Guideline 1.4 : Make it easier for users to see and hear content including separating foreground from background.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2013-11-04T17:30:04Z</dcterms:created>
  <dcterms:modified xsi:type="dcterms:W3CDTF">2013-11-16T20:56:45Z</dcterms:modified>
</cp:coreProperties>
</file>