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handoutMasterIdLst>
    <p:handoutMasterId r:id="rId7"/>
  </p:handoutMasterIdLst>
  <p:sldIdLst>
    <p:sldId id="259" r:id="rId2"/>
    <p:sldId id="312" r:id="rId3"/>
    <p:sldId id="313" r:id="rId4"/>
    <p:sldId id="31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312"/>
            <p14:sldId id="313"/>
            <p14:sldId id="314"/>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60061" autoAdjust="0"/>
  </p:normalViewPr>
  <p:slideViewPr>
    <p:cSldViewPr>
      <p:cViewPr varScale="1">
        <p:scale>
          <a:sx n="43" d="100"/>
          <a:sy n="43" d="100"/>
        </p:scale>
        <p:origin x="-2262" y="-9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11/16/2013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4309837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3988943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3.1.1 This is to ensure that content developers provide information in the Web page that user agents need to present text and other linguistic content correctly. Screen readers can load the correct pronunciation rules. Visual browsers can display characters and scripts correctly. Media players can show captions correctly. As a result, users with disabilities will be better able to understand the content. Ensure the </a:t>
            </a:r>
            <a:r>
              <a:rPr lang="en-US" sz="1200" kern="1200" dirty="0" err="1" smtClean="0">
                <a:solidFill>
                  <a:schemeClr val="tx1"/>
                </a:solidFill>
                <a:latin typeface="+mn-lt"/>
                <a:ea typeface="+mn-ea"/>
                <a:cs typeface="+mn-cs"/>
              </a:rPr>
              <a:t>lang</a:t>
            </a:r>
            <a:r>
              <a:rPr lang="en-US" sz="1200" kern="1200" dirty="0" smtClean="0">
                <a:solidFill>
                  <a:schemeClr val="tx1"/>
                </a:solidFill>
                <a:latin typeface="+mn-lt"/>
                <a:ea typeface="+mn-ea"/>
                <a:cs typeface="+mn-cs"/>
              </a:rPr>
              <a:t> attribute of html tag.</a:t>
            </a:r>
          </a:p>
          <a:p>
            <a:r>
              <a:rPr lang="en-US" sz="1200" kern="1200" dirty="0" smtClean="0">
                <a:solidFill>
                  <a:schemeClr val="tx1"/>
                </a:solidFill>
                <a:latin typeface="+mn-lt"/>
                <a:ea typeface="+mn-ea"/>
                <a:cs typeface="+mn-cs"/>
              </a:rPr>
              <a:t>Example in the Guidelines</a:t>
            </a:r>
            <a:r>
              <a:rPr lang="en-US" sz="1200" kern="1200" baseline="0" dirty="0" smtClean="0">
                <a:solidFill>
                  <a:schemeClr val="tx1"/>
                </a:solidFill>
                <a:latin typeface="+mn-lt"/>
                <a:ea typeface="+mn-ea"/>
                <a:cs typeface="+mn-cs"/>
              </a:rPr>
              <a:t> 3 Folder</a:t>
            </a:r>
          </a:p>
          <a:p>
            <a:endParaRPr lang="en-US" sz="1200" kern="1200" dirty="0" smtClean="0">
              <a:solidFill>
                <a:schemeClr val="tx1"/>
              </a:solidFill>
              <a:latin typeface="+mn-lt"/>
              <a:ea typeface="+mn-ea"/>
              <a:cs typeface="+mn-cs"/>
            </a:endParaRPr>
          </a:p>
          <a:p>
            <a:r>
              <a:rPr lang="en-US" dirty="0" smtClean="0"/>
              <a:t>3.1.2</a:t>
            </a:r>
            <a:r>
              <a:rPr lang="en-US" baseline="0" dirty="0" smtClean="0"/>
              <a:t> The objective </a:t>
            </a:r>
            <a:r>
              <a:rPr lang="en-US" sz="1200" kern="1200" dirty="0" smtClean="0">
                <a:solidFill>
                  <a:schemeClr val="tx1"/>
                </a:solidFill>
                <a:latin typeface="+mn-lt"/>
                <a:ea typeface="+mn-ea"/>
                <a:cs typeface="+mn-cs"/>
              </a:rPr>
              <a:t>is to provide a definition for any word used in an unusual or restricted way.</a:t>
            </a:r>
          </a:p>
          <a:p>
            <a:r>
              <a:rPr lang="en-US" sz="1200" kern="1200" dirty="0" smtClean="0">
                <a:solidFill>
                  <a:schemeClr val="tx1"/>
                </a:solidFill>
                <a:latin typeface="+mn-lt"/>
                <a:ea typeface="+mn-ea"/>
                <a:cs typeface="+mn-cs"/>
              </a:rPr>
              <a:t>A word is used in an unusual or restricted way when:</a:t>
            </a:r>
          </a:p>
          <a:p>
            <a:pPr marL="228600" indent="-228600">
              <a:buAutoNum type="arabicPeriod"/>
            </a:pPr>
            <a:r>
              <a:rPr lang="en-US" sz="1200" kern="1200" dirty="0" smtClean="0">
                <a:solidFill>
                  <a:schemeClr val="tx1"/>
                </a:solidFill>
                <a:latin typeface="+mn-lt"/>
                <a:ea typeface="+mn-ea"/>
                <a:cs typeface="+mn-cs"/>
              </a:rPr>
              <a:t>dictionaries give several definitions of the word but one specific definition must be used in order to understand the content;</a:t>
            </a:r>
          </a:p>
          <a:p>
            <a:pPr marL="0" indent="0">
              <a:buNone/>
            </a:pPr>
            <a:r>
              <a:rPr lang="en-US" sz="1200" kern="1200" dirty="0" smtClean="0">
                <a:solidFill>
                  <a:schemeClr val="tx1"/>
                </a:solidFill>
                <a:latin typeface="+mn-lt"/>
                <a:ea typeface="+mn-ea"/>
                <a:cs typeface="+mn-cs"/>
              </a:rPr>
              <a:t>2. the author creates a new definition that must be used in order to understand the content.</a:t>
            </a:r>
          </a:p>
          <a:p>
            <a:pPr marL="0" indent="0">
              <a:buNone/>
            </a:pPr>
            <a:r>
              <a:rPr lang="en-US" sz="1200" kern="1200" dirty="0" smtClean="0">
                <a:solidFill>
                  <a:schemeClr val="tx1"/>
                </a:solidFill>
                <a:latin typeface="+mn-lt"/>
                <a:ea typeface="+mn-ea"/>
                <a:cs typeface="+mn-cs"/>
              </a:rPr>
              <a:t>Example :</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http://www.w3.org/TR/UNDERSTANDING-WCAG20/meaning-</a:t>
            </a:r>
            <a:r>
              <a:rPr lang="en-US" sz="1200" kern="1200" dirty="0" err="1" smtClean="0">
                <a:solidFill>
                  <a:schemeClr val="tx1"/>
                </a:solidFill>
                <a:latin typeface="+mn-lt"/>
                <a:ea typeface="+mn-ea"/>
                <a:cs typeface="+mn-cs"/>
              </a:rPr>
              <a:t>idioms.html</a:t>
            </a:r>
            <a:endParaRPr lang="en-US" sz="1200" kern="1200" dirty="0" smtClean="0">
              <a:solidFill>
                <a:schemeClr val="tx1"/>
              </a:solidFill>
              <a:latin typeface="+mn-lt"/>
              <a:ea typeface="+mn-ea"/>
              <a:cs typeface="+mn-cs"/>
            </a:endParaRPr>
          </a:p>
          <a:p>
            <a:pPr marL="0" indent="0">
              <a:buNone/>
            </a:pPr>
            <a:endParaRPr lang="en-US" sz="1200" kern="1200" dirty="0" smtClean="0">
              <a:solidFill>
                <a:schemeClr val="tx1"/>
              </a:solidFill>
              <a:latin typeface="+mn-lt"/>
              <a:ea typeface="+mn-ea"/>
              <a:cs typeface="+mn-cs"/>
            </a:endParaRPr>
          </a:p>
          <a:p>
            <a:pPr marL="0" indent="0">
              <a:buNone/>
            </a:pPr>
            <a:r>
              <a:rPr lang="en-US" sz="1200" kern="1200" dirty="0" smtClean="0">
                <a:solidFill>
                  <a:schemeClr val="tx1"/>
                </a:solidFill>
                <a:latin typeface="+mn-lt"/>
                <a:ea typeface="+mn-ea"/>
                <a:cs typeface="+mn-cs"/>
              </a:rPr>
              <a:t>3.1.3</a:t>
            </a:r>
            <a:r>
              <a:rPr lang="en-US" sz="1200" kern="1200" baseline="0" dirty="0" smtClean="0">
                <a:solidFill>
                  <a:schemeClr val="tx1"/>
                </a:solidFill>
                <a:latin typeface="+mn-lt"/>
                <a:ea typeface="+mn-ea"/>
                <a:cs typeface="+mn-cs"/>
              </a:rPr>
              <a:t> Providing readable summary, visual illustrations, pictures and symbols to explain ideas, events and processes, providing sign language versions of information, providing “read this page aloud”.</a:t>
            </a:r>
          </a:p>
          <a:p>
            <a:pPr marL="0" indent="0">
              <a:buNone/>
            </a:pPr>
            <a:endParaRPr lang="en-US" sz="1200" kern="1200" baseline="0" dirty="0" smtClean="0">
              <a:solidFill>
                <a:schemeClr val="tx1"/>
              </a:solidFill>
              <a:latin typeface="+mn-lt"/>
              <a:ea typeface="+mn-ea"/>
              <a:cs typeface="+mn-cs"/>
            </a:endParaRPr>
          </a:p>
          <a:p>
            <a:pPr marL="0" indent="0">
              <a:buNone/>
            </a:pPr>
            <a:r>
              <a:rPr lang="en-US" sz="1200" kern="1200" baseline="0" dirty="0" smtClean="0">
                <a:solidFill>
                  <a:schemeClr val="tx1"/>
                </a:solidFill>
                <a:latin typeface="+mn-lt"/>
                <a:ea typeface="+mn-ea"/>
                <a:cs typeface="+mn-cs"/>
              </a:rPr>
              <a:t>3.1.4 Example of </a:t>
            </a:r>
            <a:r>
              <a:rPr lang="en-US" sz="1200" kern="1200" baseline="0" dirty="0" err="1" smtClean="0">
                <a:solidFill>
                  <a:schemeClr val="tx1"/>
                </a:solidFill>
                <a:latin typeface="+mn-lt"/>
                <a:ea typeface="+mn-ea"/>
                <a:cs typeface="+mn-cs"/>
              </a:rPr>
              <a:t>Hetronyms</a:t>
            </a:r>
            <a:r>
              <a:rPr lang="en-US" sz="1200" kern="1200" baseline="0" dirty="0" smtClean="0">
                <a:solidFill>
                  <a:schemeClr val="tx1"/>
                </a:solidFill>
                <a:latin typeface="+mn-lt"/>
                <a:ea typeface="+mn-ea"/>
                <a:cs typeface="+mn-cs"/>
              </a:rPr>
              <a:t> (written identically but pronounced differently , example desert , mean, (The words mean differently in different stress pattern)</a:t>
            </a:r>
          </a:p>
          <a:p>
            <a:pPr marL="0" indent="0">
              <a:buNone/>
            </a:pPr>
            <a:r>
              <a:rPr lang="en-US" sz="1200" kern="1200" baseline="0" dirty="0" smtClean="0">
                <a:solidFill>
                  <a:schemeClr val="tx1"/>
                </a:solidFill>
                <a:latin typeface="+mn-lt"/>
                <a:ea typeface="+mn-ea"/>
                <a:cs typeface="+mn-cs"/>
              </a:rPr>
              <a:t>Solution : Provide the pronunciation next to such words or linking the pronunciation, or else in the glossary, </a:t>
            </a:r>
          </a:p>
          <a:p>
            <a:pPr marL="0" indent="0">
              <a:buNone/>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extLst>
      <p:ext uri="{BB962C8B-B14F-4D97-AF65-F5344CB8AC3E}">
        <p14:creationId xmlns:p14="http://schemas.microsoft.com/office/powerpoint/2010/main" val="3833078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3.2</a:t>
            </a:r>
            <a:r>
              <a:rPr lang="en-US" baseline="0" dirty="0" smtClean="0"/>
              <a:t> </a:t>
            </a:r>
            <a:r>
              <a:rPr lang="en-US" dirty="0" smtClean="0"/>
              <a:t>This </a:t>
            </a:r>
            <a:r>
              <a:rPr lang="en-US" sz="1200" kern="1200" dirty="0" smtClean="0">
                <a:solidFill>
                  <a:schemeClr val="tx1"/>
                </a:solidFill>
                <a:latin typeface="+mn-lt"/>
                <a:ea typeface="+mn-ea"/>
                <a:cs typeface="+mn-cs"/>
              </a:rPr>
              <a:t>is to help users with disabilities by presenting content in a predictable order from Web page to Web page and by making the behavior of functional and interactive components predictable.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3.2.1 Example : A dropdown menu on a page allows users to choose between jump destinations. If the person uses the keyboard to move down to a choice and activates it (with a spacebar or enter key) it will jump to a new page. However, if the person moves down to a choice and either hits the escape or the tab key to move out of the </a:t>
            </a:r>
            <a:r>
              <a:rPr lang="en-US" sz="1200" kern="1200" dirty="0" err="1" smtClean="0">
                <a:solidFill>
                  <a:schemeClr val="tx1"/>
                </a:solidFill>
                <a:latin typeface="+mn-lt"/>
                <a:ea typeface="+mn-ea"/>
                <a:cs typeface="+mn-cs"/>
              </a:rPr>
              <a:t>pulldown</a:t>
            </a:r>
            <a:r>
              <a:rPr lang="en-US" sz="1200" kern="1200" dirty="0" smtClean="0">
                <a:solidFill>
                  <a:schemeClr val="tx1"/>
                </a:solidFill>
                <a:latin typeface="+mn-lt"/>
                <a:ea typeface="+mn-ea"/>
                <a:cs typeface="+mn-cs"/>
              </a:rPr>
              <a:t> menu – it does not jump to a new screen as the focus shifts out of the dropdown menu.</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3.2.2 Opening</a:t>
            </a:r>
            <a:r>
              <a:rPr lang="en-US" sz="1200" kern="1200" baseline="0" dirty="0" smtClean="0">
                <a:solidFill>
                  <a:schemeClr val="tx1"/>
                </a:solidFill>
                <a:latin typeface="+mn-lt"/>
                <a:ea typeface="+mn-ea"/>
                <a:cs typeface="+mn-cs"/>
              </a:rPr>
              <a:t> of windows with advertisements is the right example of failure. </a:t>
            </a:r>
            <a:r>
              <a:rPr lang="en-US" sz="1200" kern="1200" dirty="0" smtClean="0">
                <a:solidFill>
                  <a:schemeClr val="tx1"/>
                </a:solidFill>
                <a:latin typeface="+mn-lt"/>
                <a:ea typeface="+mn-ea"/>
                <a:cs typeface="+mn-cs"/>
              </a:rPr>
              <a:t>Example : Alert the</a:t>
            </a:r>
            <a:r>
              <a:rPr lang="en-US" sz="1200" kern="1200" baseline="0" dirty="0" smtClean="0">
                <a:solidFill>
                  <a:schemeClr val="tx1"/>
                </a:solidFill>
                <a:latin typeface="+mn-lt"/>
                <a:ea typeface="+mn-ea"/>
                <a:cs typeface="+mn-cs"/>
              </a:rPr>
              <a:t> user before opening a new window.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3.2.3 </a:t>
            </a:r>
            <a:r>
              <a:rPr lang="en-US" sz="1200" kern="1200" dirty="0" smtClean="0">
                <a:solidFill>
                  <a:schemeClr val="tx1"/>
                </a:solidFill>
                <a:latin typeface="+mn-lt"/>
                <a:ea typeface="+mn-ea"/>
                <a:cs typeface="+mn-cs"/>
              </a:rPr>
              <a:t>Ensuring that repeated components occur in the same order on each page of a site helps users become comfortable that they will able to predict where they can find things on each page. This helps users with </a:t>
            </a:r>
            <a:r>
              <a:rPr lang="en-US" sz="1200" b="1" kern="1200" dirty="0" smtClean="0">
                <a:solidFill>
                  <a:schemeClr val="tx1"/>
                </a:solidFill>
                <a:latin typeface="+mn-lt"/>
                <a:ea typeface="+mn-ea"/>
                <a:cs typeface="+mn-cs"/>
              </a:rPr>
              <a:t>cognitive limitations</a:t>
            </a:r>
            <a:r>
              <a:rPr lang="en-US" sz="1200" b="0" kern="1200" dirty="0" smtClean="0">
                <a:solidFill>
                  <a:schemeClr val="tx1"/>
                </a:solidFill>
                <a:latin typeface="+mn-lt"/>
                <a:ea typeface="+mn-ea"/>
                <a:cs typeface="+mn-cs"/>
              </a:rPr>
              <a:t>, users with </a:t>
            </a:r>
            <a:r>
              <a:rPr lang="en-US" sz="1200" b="1" kern="1200" dirty="0" smtClean="0">
                <a:solidFill>
                  <a:schemeClr val="tx1"/>
                </a:solidFill>
                <a:latin typeface="+mn-lt"/>
                <a:ea typeface="+mn-ea"/>
                <a:cs typeface="+mn-cs"/>
              </a:rPr>
              <a:t>low vision</a:t>
            </a:r>
            <a:r>
              <a:rPr lang="en-US" sz="1200" b="0" kern="1200" dirty="0" smtClean="0">
                <a:solidFill>
                  <a:schemeClr val="tx1"/>
                </a:solidFill>
                <a:latin typeface="+mn-lt"/>
                <a:ea typeface="+mn-ea"/>
                <a:cs typeface="+mn-cs"/>
              </a:rPr>
              <a:t>, users with </a:t>
            </a:r>
            <a:r>
              <a:rPr lang="en-US" sz="1200" b="1" kern="1200" dirty="0" smtClean="0">
                <a:solidFill>
                  <a:schemeClr val="tx1"/>
                </a:solidFill>
                <a:latin typeface="+mn-lt"/>
                <a:ea typeface="+mn-ea"/>
                <a:cs typeface="+mn-cs"/>
              </a:rPr>
              <a:t>intellectual disabilities</a:t>
            </a:r>
            <a:r>
              <a:rPr lang="en-US" sz="1200" b="0" kern="1200" dirty="0" smtClean="0">
                <a:solidFill>
                  <a:schemeClr val="tx1"/>
                </a:solidFill>
                <a:latin typeface="+mn-lt"/>
                <a:ea typeface="+mn-ea"/>
                <a:cs typeface="+mn-cs"/>
              </a:rPr>
              <a:t>, and also those who are </a:t>
            </a:r>
            <a:r>
              <a:rPr lang="en-US" sz="1200" b="1" kern="1200" dirty="0" smtClean="0">
                <a:solidFill>
                  <a:schemeClr val="tx1"/>
                </a:solidFill>
                <a:latin typeface="+mn-lt"/>
                <a:ea typeface="+mn-ea"/>
                <a:cs typeface="+mn-cs"/>
              </a:rPr>
              <a:t>blind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Example:</a:t>
            </a:r>
            <a:r>
              <a:rPr lang="en-US" sz="1200" b="0" kern="1200" baseline="0" dirty="0" smtClean="0">
                <a:solidFill>
                  <a:schemeClr val="tx1"/>
                </a:solidFill>
                <a:latin typeface="+mn-lt"/>
                <a:ea typeface="+mn-ea"/>
                <a:cs typeface="+mn-cs"/>
              </a:rPr>
              <a:t> Search button on the top-right corner, Skip Navigation or Skip to main content link is included as the first link on every page in a website so that keyboard users can easily locate it.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3.2.4 Failure : </a:t>
            </a:r>
            <a:r>
              <a:rPr lang="en-US" sz="1200" kern="1200" dirty="0" smtClean="0">
                <a:solidFill>
                  <a:schemeClr val="tx1"/>
                </a:solidFill>
                <a:latin typeface="+mn-lt"/>
                <a:ea typeface="+mn-ea"/>
                <a:cs typeface="+mn-cs"/>
              </a:rPr>
              <a:t>A submit "search" button on one Web page and a "find" button on another Web page both have a field to enter a term and list topics in the Web site related to the term submitted. In this case, the buttons have the same functionality but are not labeled consistently.</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extLst>
      <p:ext uri="{BB962C8B-B14F-4D97-AF65-F5344CB8AC3E}">
        <p14:creationId xmlns:p14="http://schemas.microsoft.com/office/powerpoint/2010/main" val="292788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 </a:t>
            </a:r>
            <a:r>
              <a:rPr lang="en-US" sz="1200" kern="1200" dirty="0" smtClean="0">
                <a:solidFill>
                  <a:schemeClr val="tx1"/>
                </a:solidFill>
                <a:latin typeface="+mn-lt"/>
                <a:ea typeface="+mn-ea"/>
                <a:cs typeface="+mn-cs"/>
              </a:rPr>
              <a:t>Everyone makes mistakes. However, people with some disabilities have more difficulty creating error-free input. In addition, it may be harder for them to detect that they have made an error. Typical error indication methods may not be obvious to them because of a limited field of view, limited color perception, or use of assistive technology. This guideline seeks to reduce the number of serious or irreversible errors that are made, increase the likelihood that all errors will be noticed by the user, and help users understand what they should do to correct an error.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3.3.1 :</a:t>
            </a:r>
            <a:r>
              <a:rPr lang="en-US" sz="1200" kern="1200" baseline="0" dirty="0" smtClean="0">
                <a:solidFill>
                  <a:schemeClr val="tx1"/>
                </a:solidFill>
                <a:latin typeface="+mn-lt"/>
                <a:ea typeface="+mn-ea"/>
                <a:cs typeface="+mn-cs"/>
              </a:rPr>
              <a:t> This is to ensure that users are aware that an error has occurred and can determine what is wrong. Ways to achieve 1. Provide text descriptions to identify required fields that were not completed.</a:t>
            </a:r>
          </a:p>
          <a:p>
            <a:r>
              <a:rPr lang="en-US" sz="1200" kern="1200" baseline="0" dirty="0" smtClean="0">
                <a:solidFill>
                  <a:schemeClr val="tx1"/>
                </a:solidFill>
                <a:latin typeface="+mn-lt"/>
                <a:ea typeface="+mn-ea"/>
                <a:cs typeface="+mn-cs"/>
              </a:rPr>
              <a:t>2. Provide client-side validation and alert through scripting.</a:t>
            </a:r>
          </a:p>
          <a:p>
            <a:r>
              <a:rPr lang="en-US" sz="1200" kern="1200" baseline="0" dirty="0" smtClean="0">
                <a:solidFill>
                  <a:schemeClr val="tx1"/>
                </a:solidFill>
                <a:latin typeface="+mn-lt"/>
                <a:ea typeface="+mn-ea"/>
                <a:cs typeface="+mn-cs"/>
              </a:rPr>
              <a:t>Example : In the Guideline 3 Folder, While signing in </a:t>
            </a:r>
            <a:r>
              <a:rPr lang="en-US" sz="1200" kern="1200" baseline="0" dirty="0" err="1" smtClean="0">
                <a:solidFill>
                  <a:schemeClr val="tx1"/>
                </a:solidFill>
                <a:latin typeface="+mn-lt"/>
                <a:ea typeface="+mn-ea"/>
                <a:cs typeface="+mn-cs"/>
              </a:rPr>
              <a:t>gmail</a:t>
            </a:r>
            <a:r>
              <a:rPr lang="en-US" sz="1200" kern="1200" baseline="0" dirty="0" smtClean="0">
                <a:solidFill>
                  <a:schemeClr val="tx1"/>
                </a:solidFill>
                <a:latin typeface="+mn-lt"/>
                <a:ea typeface="+mn-ea"/>
                <a:cs typeface="+mn-cs"/>
              </a:rPr>
              <a:t> account, leave the email input box empty and then click on Sign in</a:t>
            </a:r>
          </a:p>
          <a:p>
            <a:r>
              <a:rPr lang="en-US" sz="1200" kern="1200" baseline="0" dirty="0" smtClean="0">
                <a:solidFill>
                  <a:schemeClr val="tx1"/>
                </a:solidFill>
                <a:latin typeface="+mn-lt"/>
                <a:ea typeface="+mn-ea"/>
                <a:cs typeface="+mn-cs"/>
              </a:rPr>
              <a:t>Failure : </a:t>
            </a:r>
            <a:r>
              <a:rPr lang="en-US" sz="1200" kern="1200" baseline="0" dirty="0" err="1" smtClean="0">
                <a:solidFill>
                  <a:schemeClr val="tx1"/>
                </a:solidFill>
                <a:latin typeface="+mn-lt"/>
                <a:ea typeface="+mn-ea"/>
                <a:cs typeface="+mn-cs"/>
              </a:rPr>
              <a:t>webmail.ezzie.in</a:t>
            </a:r>
            <a:r>
              <a:rPr lang="en-US" sz="1200" kern="1200" baseline="0" dirty="0" smtClean="0">
                <a:solidFill>
                  <a:schemeClr val="tx1"/>
                </a:solidFill>
                <a:latin typeface="+mn-lt"/>
                <a:ea typeface="+mn-ea"/>
                <a:cs typeface="+mn-cs"/>
              </a:rPr>
              <a:t> fails this Guideline</a:t>
            </a:r>
          </a:p>
          <a:p>
            <a:endParaRPr lang="en-US" sz="1200" kern="1200" baseline="0" dirty="0" smtClean="0">
              <a:solidFill>
                <a:schemeClr val="tx1"/>
              </a:solidFill>
              <a:latin typeface="+mn-lt"/>
              <a:ea typeface="+mn-ea"/>
              <a:cs typeface="+mn-cs"/>
            </a:endParaRPr>
          </a:p>
          <a:p>
            <a:r>
              <a:rPr lang="en-US" dirty="0" smtClean="0"/>
              <a:t>3.3.2 : Example : </a:t>
            </a:r>
            <a:r>
              <a:rPr lang="en-US" sz="1200" b="1" kern="1200" dirty="0" smtClean="0">
                <a:solidFill>
                  <a:schemeClr val="tx1"/>
                </a:solidFill>
                <a:latin typeface="+mn-lt"/>
                <a:ea typeface="+mn-ea"/>
                <a:cs typeface="+mn-cs"/>
              </a:rPr>
              <a:t>Suggestions from a Limited Set of Values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An input field requires that a month name be entered. If the user enters "12," suggestions for correction may include</a:t>
            </a:r>
          </a:p>
          <a:p>
            <a:r>
              <a:rPr lang="en-US" sz="1200" b="0" kern="1200" dirty="0" smtClean="0">
                <a:solidFill>
                  <a:schemeClr val="tx1"/>
                </a:solidFill>
                <a:latin typeface="+mn-lt"/>
                <a:ea typeface="+mn-ea"/>
                <a:cs typeface="+mn-cs"/>
              </a:rPr>
              <a:t>A list of the acceptable values, e.g., "Choose one of: January, February, March, April, May, June, July, August, September, October, November, December."</a:t>
            </a:r>
          </a:p>
          <a:p>
            <a:r>
              <a:rPr lang="en-US" sz="1200" b="0" kern="1200" dirty="0" smtClean="0">
                <a:solidFill>
                  <a:schemeClr val="tx1"/>
                </a:solidFill>
                <a:latin typeface="+mn-lt"/>
                <a:ea typeface="+mn-ea"/>
                <a:cs typeface="+mn-cs"/>
              </a:rPr>
              <a:t>A description of the set of values, e.g., "Please provide the name of the month."</a:t>
            </a:r>
          </a:p>
          <a:p>
            <a:r>
              <a:rPr lang="en-US" sz="1200" b="0" kern="1200" dirty="0" smtClean="0">
                <a:solidFill>
                  <a:schemeClr val="tx1"/>
                </a:solidFill>
                <a:latin typeface="+mn-lt"/>
                <a:ea typeface="+mn-ea"/>
                <a:cs typeface="+mn-cs"/>
              </a:rPr>
              <a:t>The conversion of the input data interpreted as a different month format, e.g., "Do you mean 'December'?”</a:t>
            </a:r>
          </a:p>
          <a:p>
            <a:r>
              <a:rPr lang="en-US" sz="1200" b="0" kern="1200" dirty="0" smtClean="0">
                <a:solidFill>
                  <a:schemeClr val="tx1"/>
                </a:solidFill>
                <a:latin typeface="+mn-lt"/>
                <a:ea typeface="+mn-ea"/>
                <a:cs typeface="+mn-cs"/>
              </a:rPr>
              <a:t>Example :</a:t>
            </a:r>
            <a:r>
              <a:rPr lang="en-US" sz="1200" b="0" kern="1200" baseline="0" dirty="0" smtClean="0">
                <a:solidFill>
                  <a:schemeClr val="tx1"/>
                </a:solidFill>
                <a:latin typeface="+mn-lt"/>
                <a:ea typeface="+mn-ea"/>
                <a:cs typeface="+mn-cs"/>
              </a:rPr>
              <a:t> In the Guidelines 3 Folder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3.3.3 This </a:t>
            </a:r>
            <a:r>
              <a:rPr lang="en-US" sz="1200" kern="1200" dirty="0" smtClean="0">
                <a:solidFill>
                  <a:schemeClr val="tx1"/>
                </a:solidFill>
                <a:latin typeface="+mn-lt"/>
                <a:ea typeface="+mn-ea"/>
                <a:cs typeface="+mn-cs"/>
              </a:rPr>
              <a:t>is to help users with disabilities avoid serious consequences as the result of a mistake when performing an action that cannot be reversed.</a:t>
            </a:r>
          </a:p>
          <a:p>
            <a:r>
              <a:rPr lang="en-US" sz="1200" b="0" kern="1200" dirty="0" smtClean="0">
                <a:solidFill>
                  <a:schemeClr val="tx1"/>
                </a:solidFill>
                <a:latin typeface="+mn-lt"/>
                <a:ea typeface="+mn-ea"/>
                <a:cs typeface="+mn-cs"/>
              </a:rPr>
              <a:t>Example</a:t>
            </a:r>
            <a:r>
              <a:rPr lang="en-US" sz="1200" b="0" kern="1200" baseline="0" dirty="0" smtClean="0">
                <a:solidFill>
                  <a:schemeClr val="tx1"/>
                </a:solidFill>
                <a:latin typeface="+mn-lt"/>
                <a:ea typeface="+mn-ea"/>
                <a:cs typeface="+mn-cs"/>
              </a:rPr>
              <a:t> : Booking an airline ticket which is non-refundable or any other financial transaction, Transferring money .. A confirmation should be made the process should be reversible. The user then confirm the order or make changes before the final submission.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3.3.4 Example in Guidelines 3 folder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3.3.5 </a:t>
            </a:r>
            <a:r>
              <a:rPr lang="en-US" sz="1200" kern="1200" dirty="0" smtClean="0">
                <a:solidFill>
                  <a:schemeClr val="tx1"/>
                </a:solidFill>
                <a:latin typeface="+mn-lt"/>
                <a:ea typeface="+mn-ea"/>
                <a:cs typeface="+mn-cs"/>
              </a:rPr>
              <a:t>Context-sensitive help only needs to be provided when the label is not sufficient to describe all functionality.</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Example : </a:t>
            </a:r>
            <a:r>
              <a:rPr lang="fr-FR" sz="1200" b="1" kern="1200" dirty="0" smtClean="0">
                <a:solidFill>
                  <a:schemeClr val="tx1"/>
                </a:solidFill>
                <a:latin typeface="+mn-lt"/>
                <a:ea typeface="+mn-ea"/>
                <a:cs typeface="+mn-cs"/>
              </a:rPr>
              <a:t>on-line job application</a:t>
            </a:r>
            <a:endParaRPr lang="fr-FR"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Some of the questions may be hard for new job seekers to understand. A help link next to each question provides instructions and explanations for each question.</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986337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hdr="0" ftr="0" dt="0"/>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Guideline 3 for understandable</a:t>
            </a:r>
            <a:endParaRPr lang="en-US" dirty="0"/>
          </a:p>
        </p:txBody>
      </p:sp>
      <p:sp>
        <p:nvSpPr>
          <p:cNvPr id="3" name="Subtitle 2"/>
          <p:cNvSpPr>
            <a:spLocks noGrp="1"/>
          </p:cNvSpPr>
          <p:nvPr>
            <p:ph type="subTitle" idx="1"/>
            <p:custDataLst>
              <p:tags r:id="rId3"/>
            </p:custDataLst>
          </p:nvPr>
        </p:nvSpPr>
        <p:spPr>
          <a:xfrm>
            <a:off x="4038600" y="5181600"/>
            <a:ext cx="4772528" cy="990600"/>
          </a:xfrm>
        </p:spPr>
        <p:txBody>
          <a:bodyPr>
            <a:normAutofit/>
          </a:bodyPr>
          <a:lstStyle/>
          <a:p>
            <a:r>
              <a:rPr lang="en-US" sz="2400" dirty="0" smtClean="0">
                <a:latin typeface="+mn-lt"/>
              </a:rPr>
              <a:t>iAccessible.org</a:t>
            </a:r>
            <a:endParaRPr lang="en-US" sz="2400" dirty="0" smtClean="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3.1: Make text content readable and understandable</a:t>
            </a:r>
          </a:p>
        </p:txBody>
      </p:sp>
      <p:sp>
        <p:nvSpPr>
          <p:cNvPr id="3" name="Content Placeholder 2"/>
          <p:cNvSpPr>
            <a:spLocks noGrp="1"/>
          </p:cNvSpPr>
          <p:nvPr>
            <p:ph idx="1"/>
          </p:nvPr>
        </p:nvSpPr>
        <p:spPr/>
        <p:txBody>
          <a:bodyPr>
            <a:normAutofit fontScale="85000" lnSpcReduction="10000"/>
          </a:bodyPr>
          <a:lstStyle/>
          <a:p>
            <a:r>
              <a:rPr lang="en-US" dirty="0">
                <a:latin typeface="Calibri" charset="0"/>
              </a:rPr>
              <a:t>The human language of the page is understood by assistive technologies</a:t>
            </a:r>
          </a:p>
          <a:p>
            <a:r>
              <a:rPr lang="en-US" dirty="0">
                <a:latin typeface="Calibri" charset="0"/>
              </a:rPr>
              <a:t>Definitions of unusual words, phrases, idioms, jargon and abbreviations are available</a:t>
            </a:r>
          </a:p>
          <a:p>
            <a:r>
              <a:rPr lang="en-US" dirty="0">
                <a:latin typeface="Calibri" charset="0"/>
              </a:rPr>
              <a:t>When content is written above the lower secondary reading level provide a spoken version, visual representations and/or summaries</a:t>
            </a:r>
          </a:p>
          <a:p>
            <a:r>
              <a:rPr lang="en-US" dirty="0">
                <a:latin typeface="Calibri" charset="0"/>
              </a:rPr>
              <a:t>A way to identify pronunciation is available when meaning is ambiguous without pronunciation </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2</a:t>
            </a:fld>
            <a:endParaRPr lang="en-US" dirty="0"/>
          </a:p>
        </p:txBody>
      </p:sp>
    </p:spTree>
    <p:extLst>
      <p:ext uri="{BB962C8B-B14F-4D97-AF65-F5344CB8AC3E}">
        <p14:creationId xmlns:p14="http://schemas.microsoft.com/office/powerpoint/2010/main" val="2741974137"/>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rPr>
              <a:t>Guideline 3.2: Make web pages appear and operate in predictable ways</a:t>
            </a:r>
            <a:endParaRPr lang="en-US" dirty="0"/>
          </a:p>
        </p:txBody>
      </p:sp>
      <p:sp>
        <p:nvSpPr>
          <p:cNvPr id="3" name="Content Placeholder 2"/>
          <p:cNvSpPr>
            <a:spLocks noGrp="1"/>
          </p:cNvSpPr>
          <p:nvPr>
            <p:ph idx="1"/>
          </p:nvPr>
        </p:nvSpPr>
        <p:spPr>
          <a:xfrm>
            <a:off x="762000" y="1905000"/>
            <a:ext cx="8077200" cy="4297363"/>
          </a:xfrm>
        </p:spPr>
        <p:txBody>
          <a:bodyPr>
            <a:normAutofit lnSpcReduction="10000"/>
          </a:bodyPr>
          <a:lstStyle/>
          <a:p>
            <a:pPr>
              <a:lnSpc>
                <a:spcPct val="90000"/>
              </a:lnSpc>
            </a:pPr>
            <a:r>
              <a:rPr lang="en-US" dirty="0">
                <a:latin typeface="Calibri" charset="0"/>
              </a:rPr>
              <a:t>Focusing on a component by itself should not activate a change in context</a:t>
            </a:r>
          </a:p>
          <a:p>
            <a:pPr>
              <a:lnSpc>
                <a:spcPct val="90000"/>
              </a:lnSpc>
            </a:pPr>
            <a:r>
              <a:rPr lang="en-US" dirty="0">
                <a:latin typeface="Calibri" charset="0"/>
              </a:rPr>
              <a:t>Context should not change without alerting the user </a:t>
            </a:r>
            <a:r>
              <a:rPr lang="en-US" dirty="0" smtClean="0">
                <a:latin typeface="Calibri" charset="0"/>
              </a:rPr>
              <a:t>/</a:t>
            </a:r>
            <a:r>
              <a:rPr lang="en-US" dirty="0">
                <a:latin typeface="Calibri" charset="0"/>
              </a:rPr>
              <a:t>without being requested by the </a:t>
            </a:r>
            <a:r>
              <a:rPr lang="en-US" dirty="0" smtClean="0">
                <a:latin typeface="Calibri" charset="0"/>
              </a:rPr>
              <a:t>user</a:t>
            </a:r>
            <a:endParaRPr lang="en-US" dirty="0">
              <a:latin typeface="Calibri" charset="0"/>
            </a:endParaRPr>
          </a:p>
          <a:p>
            <a:pPr>
              <a:lnSpc>
                <a:spcPct val="90000"/>
              </a:lnSpc>
            </a:pPr>
            <a:r>
              <a:rPr lang="en-US" dirty="0">
                <a:latin typeface="Calibri" charset="0"/>
              </a:rPr>
              <a:t>Repeated navigation should be presented in the same relative order</a:t>
            </a:r>
          </a:p>
          <a:p>
            <a:pPr>
              <a:lnSpc>
                <a:spcPct val="90000"/>
              </a:lnSpc>
            </a:pPr>
            <a:r>
              <a:rPr lang="en-US" dirty="0">
                <a:latin typeface="Calibri" charset="0"/>
              </a:rPr>
              <a:t>Components with the same function should be labeled consistently</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3</a:t>
            </a:fld>
            <a:endParaRPr lang="en-US" dirty="0"/>
          </a:p>
        </p:txBody>
      </p:sp>
    </p:spTree>
    <p:extLst>
      <p:ext uri="{BB962C8B-B14F-4D97-AF65-F5344CB8AC3E}">
        <p14:creationId xmlns:p14="http://schemas.microsoft.com/office/powerpoint/2010/main" val="1933979643"/>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Guideline 3.3: Help users avoid and correct mistakes</a:t>
            </a:r>
          </a:p>
        </p:txBody>
      </p:sp>
      <p:sp>
        <p:nvSpPr>
          <p:cNvPr id="3" name="Content Placeholder 2"/>
          <p:cNvSpPr>
            <a:spLocks noGrp="1"/>
          </p:cNvSpPr>
          <p:nvPr>
            <p:ph idx="1"/>
          </p:nvPr>
        </p:nvSpPr>
        <p:spPr/>
        <p:txBody>
          <a:bodyPr/>
          <a:lstStyle/>
          <a:p>
            <a:pPr>
              <a:lnSpc>
                <a:spcPct val="90000"/>
              </a:lnSpc>
            </a:pPr>
            <a:r>
              <a:rPr lang="en-US" dirty="0">
                <a:latin typeface="Calibri" charset="0"/>
              </a:rPr>
              <a:t>Errors are detected, identified and described to users </a:t>
            </a:r>
          </a:p>
          <a:p>
            <a:pPr>
              <a:lnSpc>
                <a:spcPct val="90000"/>
              </a:lnSpc>
            </a:pPr>
            <a:r>
              <a:rPr lang="en-US" dirty="0">
                <a:latin typeface="Calibri" charset="0"/>
              </a:rPr>
              <a:t>Suggestions to correct an error are provided</a:t>
            </a:r>
          </a:p>
          <a:p>
            <a:pPr>
              <a:lnSpc>
                <a:spcPct val="90000"/>
              </a:lnSpc>
            </a:pPr>
            <a:r>
              <a:rPr lang="en-US" dirty="0">
                <a:latin typeface="Calibri" charset="0"/>
              </a:rPr>
              <a:t>Error prevention includes reversibility, checking information or confirmation</a:t>
            </a:r>
          </a:p>
          <a:p>
            <a:pPr>
              <a:lnSpc>
                <a:spcPct val="90000"/>
              </a:lnSpc>
            </a:pPr>
            <a:r>
              <a:rPr lang="en-US" dirty="0">
                <a:latin typeface="Calibri" charset="0"/>
              </a:rPr>
              <a:t>Labels and instructions are provided</a:t>
            </a:r>
          </a:p>
          <a:p>
            <a:pPr>
              <a:lnSpc>
                <a:spcPct val="90000"/>
              </a:lnSpc>
            </a:pPr>
            <a:r>
              <a:rPr lang="en-US" dirty="0">
                <a:latin typeface="Calibri" charset="0"/>
              </a:rPr>
              <a:t>Forms that require text input have contextual help</a:t>
            </a:r>
          </a:p>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4</a:t>
            </a:fld>
            <a:endParaRPr lang="en-US" dirty="0"/>
          </a:p>
        </p:txBody>
      </p:sp>
    </p:spTree>
    <p:extLst>
      <p:ext uri="{BB962C8B-B14F-4D97-AF65-F5344CB8AC3E}">
        <p14:creationId xmlns:p14="http://schemas.microsoft.com/office/powerpoint/2010/main" val="1286227482"/>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1324</Words>
  <Application>Microsoft Office PowerPoint</Application>
  <PresentationFormat>On-screen Show (4:3)</PresentationFormat>
  <Paragraphs>87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Training</vt:lpstr>
      <vt:lpstr>Guideline 3 for understandable</vt:lpstr>
      <vt:lpstr>Guideline 3.1: Make text content readable and understandable</vt:lpstr>
      <vt:lpstr>Guideline 3.2: Make web pages appear and operate in predictable ways</vt:lpstr>
      <vt:lpstr>Guideline 3.3: Help users avoid and correct mistakes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2013-11-04T17:30:04Z</dcterms:created>
  <dcterms:modified xsi:type="dcterms:W3CDTF">2013-11-16T17:47:06Z</dcterms:modified>
</cp:coreProperties>
</file>