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9" r:id="rId2"/>
    <p:sldId id="281" r:id="rId3"/>
    <p:sldId id="261" r:id="rId4"/>
    <p:sldId id="288" r:id="rId5"/>
    <p:sldId id="290" r:id="rId6"/>
    <p:sldId id="296" r:id="rId7"/>
    <p:sldId id="299" r:id="rId8"/>
    <p:sldId id="300" r:id="rId9"/>
    <p:sldId id="301" r:id="rId10"/>
    <p:sldId id="302" r:id="rId11"/>
    <p:sldId id="297" r:id="rId12"/>
    <p:sldId id="294" r:id="rId13"/>
    <p:sldId id="291" r:id="rId14"/>
    <p:sldId id="289" r:id="rId15"/>
    <p:sldId id="316" r:id="rId16"/>
    <p:sldId id="317" r:id="rId17"/>
    <p:sldId id="298"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81"/>
            <p14:sldId id="261"/>
            <p14:sldId id="288"/>
            <p14:sldId id="290"/>
            <p14:sldId id="296"/>
            <p14:sldId id="299"/>
            <p14:sldId id="300"/>
            <p14:sldId id="301"/>
            <p14:sldId id="302"/>
            <p14:sldId id="297"/>
            <p14:sldId id="294"/>
            <p14:sldId id="291"/>
            <p14:sldId id="289"/>
            <p14:sldId id="316"/>
            <p14:sldId id="317"/>
            <p14:sldId id="298"/>
            <p14:sldId id="303"/>
            <p14:sldId id="304"/>
            <p14:sldId id="305"/>
            <p14:sldId id="306"/>
            <p14:sldId id="307"/>
            <p14:sldId id="308"/>
            <p14:sldId id="309"/>
            <p14:sldId id="310"/>
            <p14:sldId id="311"/>
            <p14:sldId id="312"/>
            <p14:sldId id="313"/>
            <p14:sldId id="314"/>
            <p14:sldId id="315"/>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60061" autoAdjust="0"/>
  </p:normalViewPr>
  <p:slideViewPr>
    <p:cSldViewPr>
      <p:cViewPr varScale="1">
        <p:scale>
          <a:sx n="68" d="100"/>
          <a:sy n="68" d="100"/>
        </p:scale>
        <p:origin x="-2184"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11/13/13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11/13/13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3.org/WAI/" TargetMode="External"/><Relationship Id="rId4" Type="http://schemas.openxmlformats.org/officeDocument/2006/relationships/hyperlink" Target="http://www.w3.org/WAI/intro/w3c-process.php" TargetMode="External"/><Relationship Id="rId5" Type="http://schemas.openxmlformats.org/officeDocument/2006/relationships/hyperlink" Target="http://www.w3.org/WAI/Resourc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access the content as technologies advance. If any of these are not true, users with disabilities will not be able to use the Web. Under each of the principles are guidelines and Success Criteria that help to address these principles for people with disabilities.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129331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1948579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extLst>
      <p:ext uri="{BB962C8B-B14F-4D97-AF65-F5344CB8AC3E}">
        <p14:creationId xmlns:p14="http://schemas.microsoft.com/office/powerpoint/2010/main" val="388535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dirty="0"/>
          </a:p>
        </p:txBody>
      </p:sp>
    </p:spTree>
    <p:extLst>
      <p:ext uri="{BB962C8B-B14F-4D97-AF65-F5344CB8AC3E}">
        <p14:creationId xmlns:p14="http://schemas.microsoft.com/office/powerpoint/2010/main" val="75948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b="0" dirty="0" smtClean="0"/>
              <a:t>Text Alternatives: Provide text alternatives for any non-text content so that it can be changed into other forms people need, such as large print, braille, speech, symbols or simpler language.</a:t>
            </a:r>
          </a:p>
          <a:p>
            <a:r>
              <a:rPr lang="en-US" b="0" dirty="0" smtClean="0"/>
              <a:t>Example : </a:t>
            </a:r>
            <a:r>
              <a:rPr lang="en-US" b="0" dirty="0" err="1" smtClean="0"/>
              <a:t>www.snapdeal.com</a:t>
            </a:r>
            <a:r>
              <a:rPr lang="en-US" b="0" dirty="0" smtClean="0"/>
              <a:t>,</a:t>
            </a:r>
            <a:r>
              <a:rPr lang="en-US" b="0" baseline="0" dirty="0" smtClean="0"/>
              <a:t> Below </a:t>
            </a:r>
            <a:r>
              <a:rPr lang="en-US" b="0" baseline="0" dirty="0" err="1" smtClean="0"/>
              <a:t>TrustPay</a:t>
            </a:r>
            <a:r>
              <a:rPr lang="en-US" b="0" baseline="0" dirty="0" smtClean="0"/>
              <a:t> there are 7 payment methods but it is not accessible at all.</a:t>
            </a:r>
            <a:endParaRPr lang="en-US" b="0" dirty="0" smtClean="0"/>
          </a:p>
          <a:p>
            <a:pPr marL="228600" indent="-228600">
              <a:buFont typeface="+mj-lt"/>
              <a:buNone/>
            </a:pPr>
            <a:endParaRPr lang="en-US" sz="1200" dirty="0" smtClean="0"/>
          </a:p>
          <a:p>
            <a:pPr marL="228600" indent="-228600">
              <a:buFont typeface="+mj-lt"/>
              <a:buNone/>
            </a:pPr>
            <a:r>
              <a:rPr lang="en-US" sz="1200" dirty="0" smtClean="0"/>
              <a:t>1.1.2 : I</a:t>
            </a:r>
            <a:r>
              <a:rPr lang="en-US" sz="1200" kern="1200" dirty="0" smtClean="0">
                <a:solidFill>
                  <a:schemeClr val="tx1"/>
                </a:solidFill>
                <a:latin typeface="+mn-lt"/>
                <a:ea typeface="+mn-ea"/>
                <a:cs typeface="+mn-cs"/>
              </a:rPr>
              <a:t>f non-text content is a control or accepts user input, then it has a name that describes its purpose. Such as images used as submit buttons, image maps or complex animations, a name is provided to describe the purpose of the non-text content so that the person at least knows what the non-text content is and why it is there.</a:t>
            </a:r>
          </a:p>
          <a:p>
            <a:pPr marL="228600" indent="-228600">
              <a:buFont typeface="+mj-lt"/>
              <a:buNone/>
            </a:pPr>
            <a:r>
              <a:rPr lang="en-US" sz="1200" kern="1200" dirty="0" smtClean="0">
                <a:solidFill>
                  <a:schemeClr val="tx1"/>
                </a:solidFill>
                <a:latin typeface="+mn-lt"/>
                <a:ea typeface="+mn-ea"/>
                <a:cs typeface="+mn-cs"/>
              </a:rPr>
              <a:t>Example : Required????</a:t>
            </a: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 – text need to</a:t>
            </a:r>
            <a:r>
              <a:rPr lang="en-US" baseline="0" dirty="0" smtClean="0"/>
              <a:t> be meaningful, example a search text box with an image will have alt = “search” and not “magnifying glass”</a:t>
            </a:r>
            <a:endParaRPr lang="en-US" dirty="0" smtClean="0"/>
          </a:p>
          <a:p>
            <a:r>
              <a:rPr lang="en-US" dirty="0" smtClean="0"/>
              <a:t>For each image that should be ignored. </a:t>
            </a:r>
          </a:p>
          <a:p>
            <a:r>
              <a:rPr lang="en-US" dirty="0" smtClean="0"/>
              <a:t>1. Check that title attribute is either absent or empty. </a:t>
            </a:r>
          </a:p>
          <a:p>
            <a:r>
              <a:rPr lang="en-US" dirty="0" smtClean="0"/>
              <a:t>2. Check that alt attribute is present and empty or contains only whitespace </a:t>
            </a:r>
          </a:p>
          <a:p>
            <a:endParaRPr lang="en-US" dirty="0" smtClean="0"/>
          </a:p>
          <a:p>
            <a:r>
              <a:rPr lang="en-US" dirty="0" smtClean="0"/>
              <a:t>CAPTCHA</a:t>
            </a:r>
          </a:p>
          <a:p>
            <a:r>
              <a:rPr lang="en-US" dirty="0" smtClean="0"/>
              <a:t>Example</a:t>
            </a:r>
            <a:r>
              <a:rPr lang="en-US" baseline="0" dirty="0" smtClean="0"/>
              <a:t> : </a:t>
            </a:r>
            <a:r>
              <a:rPr lang="en-US" baseline="0" dirty="0" err="1" smtClean="0"/>
              <a:t>makemytrip.com</a:t>
            </a:r>
            <a:r>
              <a:rPr lang="en-US" baseline="0" dirty="0" smtClean="0"/>
              <a:t> : Get an instant call has CAPTCHA field with no assistance.</a:t>
            </a:r>
          </a:p>
          <a:p>
            <a:endParaRPr lang="en-US" dirty="0" smtClean="0"/>
          </a:p>
          <a:p>
            <a:r>
              <a:rPr lang="en-US" dirty="0" smtClean="0"/>
              <a:t>Issues</a:t>
            </a:r>
            <a:r>
              <a:rPr lang="en-US" baseline="0" dirty="0" smtClean="0"/>
              <a:t> with CAPTCHA</a:t>
            </a:r>
          </a:p>
          <a:p>
            <a:pPr marL="228600" indent="-228600">
              <a:buAutoNum type="arabicPeriod"/>
            </a:pPr>
            <a:r>
              <a:rPr lang="en-US" baseline="0" dirty="0" smtClean="0"/>
              <a:t>A CAPTCHA image cannot include ALT text for screen readers, because a bot would read it.</a:t>
            </a:r>
          </a:p>
          <a:p>
            <a:pPr marL="228600" indent="-228600">
              <a:buAutoNum type="arabicPeriod"/>
            </a:pPr>
            <a:r>
              <a:rPr lang="en-US" baseline="0" dirty="0" smtClean="0"/>
              <a:t>Audio CAPTCHAs can interfere with screen readers unless a pause at the beginning is included.</a:t>
            </a:r>
          </a:p>
          <a:p>
            <a:pPr marL="228600" indent="-228600">
              <a:buAutoNum type="arabicPeriod"/>
            </a:pPr>
            <a:r>
              <a:rPr lang="en-US" baseline="0" dirty="0" smtClean="0"/>
              <a:t>Alternatives to CAPTCHA – Ask intelligent questions for which the answer is simpler and answered by a human only .. Example what is three plus five.</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1042703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Captions : </a:t>
            </a:r>
            <a:r>
              <a:rPr lang="en-US" dirty="0" smtClean="0"/>
              <a:t>Captions are text versions of the spoken word presented within multimedia. Captions allow the content of web audio and video to be accessible to those who do not have access to audio. Though captioning is primarily intended for those who cannot hear the audio, it has also been found to help those that can hear audio content, those who may not be fluent in the language in which the audio is presented, those for whom the language spoken is not their primary language, etc.</a:t>
            </a:r>
          </a:p>
          <a:p>
            <a:r>
              <a:rPr lang="en-US" dirty="0" smtClean="0"/>
              <a:t>Common web accessibility guidelines indicate that captions should be:</a:t>
            </a:r>
          </a:p>
          <a:p>
            <a:r>
              <a:rPr lang="en-US" b="1" dirty="0" smtClean="0"/>
              <a:t>Synchronized</a:t>
            </a:r>
            <a:r>
              <a:rPr lang="en-US" dirty="0" smtClean="0"/>
              <a:t> - the text content should appear at approximately the same time that audio would be available</a:t>
            </a:r>
          </a:p>
          <a:p>
            <a:r>
              <a:rPr lang="en-US" b="1" dirty="0" smtClean="0"/>
              <a:t>Equivalent</a:t>
            </a:r>
            <a:r>
              <a:rPr lang="en-US" dirty="0" smtClean="0"/>
              <a:t> - content provided in captions should be equivalent to that of the spoken word</a:t>
            </a:r>
          </a:p>
          <a:p>
            <a:r>
              <a:rPr lang="en-US" b="1" dirty="0" smtClean="0"/>
              <a:t>Accessible</a:t>
            </a:r>
            <a:r>
              <a:rPr lang="en-US" dirty="0" smtClean="0"/>
              <a:t> - caption content should be readily accessible and available to those who need it</a:t>
            </a:r>
          </a:p>
          <a:p>
            <a:r>
              <a:rPr lang="en-US" dirty="0" smtClean="0"/>
              <a:t>Captions can be either closed or open. Closed captions can be turned on or off, whereas open captions are always visible.</a:t>
            </a:r>
          </a:p>
          <a:p>
            <a:endParaRPr lang="en-US" dirty="0" smtClean="0"/>
          </a:p>
          <a:p>
            <a:r>
              <a:rPr lang="en-US" b="1" dirty="0" smtClean="0"/>
              <a:t>Audio Descriptions : </a:t>
            </a:r>
            <a:r>
              <a:rPr lang="en-US" dirty="0" smtClean="0"/>
              <a:t>Audio description is an extra narrative that’s mixed in with the original soundtrack. In the gaps between the existing dialogue and sound effects, someone describes the important visual action taking place on screen.</a:t>
            </a:r>
          </a:p>
          <a:p>
            <a:endParaRPr lang="en-US" dirty="0" smtClean="0"/>
          </a:p>
          <a:p>
            <a:r>
              <a:rPr lang="en-US" b="1" dirty="0" smtClean="0"/>
              <a:t>Sign Language</a:t>
            </a:r>
            <a:r>
              <a:rPr lang="en-US" b="1" baseline="0" dirty="0" smtClean="0"/>
              <a:t> : </a:t>
            </a:r>
            <a:r>
              <a:rPr lang="en-US" sz="1200" kern="1200" dirty="0" smtClean="0">
                <a:solidFill>
                  <a:schemeClr val="tx1"/>
                </a:solidFill>
                <a:latin typeface="+mn-lt"/>
                <a:ea typeface="+mn-ea"/>
                <a:cs typeface="+mn-cs"/>
              </a:rPr>
              <a:t>People whose human language is a sign language sometimes have limited reading ability. These individuals may not be able to read and comprehend the captions and thus require a sign language interpretation to gain access to the synchronized media content.</a:t>
            </a:r>
          </a:p>
          <a:p>
            <a:endParaRPr lang="en-US" dirty="0" smtClean="0"/>
          </a:p>
          <a:p>
            <a:r>
              <a:rPr lang="en-US" b="1" dirty="0" smtClean="0"/>
              <a:t>Extended Audio Description</a:t>
            </a:r>
            <a:r>
              <a:rPr lang="en-US" b="1" baseline="0" dirty="0" smtClean="0"/>
              <a:t> : </a:t>
            </a:r>
            <a:r>
              <a:rPr lang="en-US" dirty="0" smtClean="0"/>
              <a:t>Extended audio description is similar, but it means that more detailed descriptions can be provided. Sometimes the spaces between the dialogue and sound effects aren’t long enough to describe what’s happening on screen.</a:t>
            </a:r>
          </a:p>
          <a:p>
            <a:r>
              <a:rPr lang="en-US" dirty="0" smtClean="0"/>
              <a:t>Extended audio description pauses the video to allow time for a more detailed description to be given. When the description is done, the video resumes playing.</a:t>
            </a:r>
          </a:p>
          <a:p>
            <a:endParaRPr lang="en-US" dirty="0" smtClean="0"/>
          </a:p>
          <a:p>
            <a:r>
              <a:rPr lang="en-US" b="1" dirty="0" smtClean="0"/>
              <a:t>Example 1</a:t>
            </a:r>
          </a:p>
          <a:p>
            <a:r>
              <a:rPr lang="en-US" dirty="0" smtClean="0"/>
              <a:t>An alternate version of an online video of a family escaping from a burning building: there is a continuous dialogue between the husband and wife about where the children are. Meanwhile, in the background, a wall caves in. This is important information in the story because it will block their exit from that part of the building. The video track halts (same frame is repeated) while a narrator gives the details about the wall falling and the video continues.</a:t>
            </a:r>
          </a:p>
          <a:p>
            <a:r>
              <a:rPr lang="en-US" b="1" dirty="0" smtClean="0"/>
              <a:t>Example 2</a:t>
            </a:r>
          </a:p>
          <a:p>
            <a:r>
              <a:rPr lang="en-US" dirty="0" smtClean="0"/>
              <a:t>A training film has narrative that runs almost continuously throughout. An alternate version is available for people who have difficulty viewing the video portion. The alternate version freezes the video and provides audio description of key information.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3298397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2598424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1.3.1</a:t>
            </a:r>
            <a:r>
              <a:rPr lang="en-US" baseline="0" dirty="0" smtClean="0"/>
              <a:t> Using Semantic elements to mark up structure.</a:t>
            </a:r>
          </a:p>
          <a:p>
            <a:r>
              <a:rPr lang="en-US" dirty="0" smtClean="0"/>
              <a:t>	Using the appropriate semantic elements will make sure the structure is available to the user agent. This involves explicitly indicating the role that different units have in understanding the meaning of the content. The nature of a piece of content as a paragraph, header, emphasized text, table, etc. can all be indicated in this way. In some cases, the relationships between units of content should also be indicated, such as between headings and subheadings, or amongst the cells of a table. The user agent can then make the structure perceivable to the user, for example using a different visual presentation for different types of structures or by using a different voice or pitch in an auditory presentation.</a:t>
            </a:r>
          </a:p>
          <a:p>
            <a:endParaRPr lang="en-US" dirty="0" smtClean="0"/>
          </a:p>
          <a:p>
            <a:r>
              <a:rPr lang="en-US" dirty="0" smtClean="0"/>
              <a:t>Example : Guidelines</a:t>
            </a:r>
            <a:r>
              <a:rPr lang="en-US" baseline="0" dirty="0" smtClean="0"/>
              <a:t> 1 Folder / 1.3.1</a:t>
            </a:r>
            <a:endParaRPr lang="en-US" dirty="0" smtClean="0"/>
          </a:p>
          <a:p>
            <a:r>
              <a:rPr lang="en-US" dirty="0" smtClean="0"/>
              <a:t>Example : </a:t>
            </a:r>
            <a:r>
              <a:rPr lang="en-US" dirty="0" err="1" smtClean="0"/>
              <a:t>www.flipkart.com</a:t>
            </a:r>
            <a:r>
              <a:rPr lang="en-US" dirty="0" smtClean="0"/>
              <a:t> : the Sale and New are not</a:t>
            </a:r>
            <a:r>
              <a:rPr lang="en-US" baseline="0" dirty="0" smtClean="0"/>
              <a:t> accessible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1.3.2 The</a:t>
            </a:r>
            <a:r>
              <a:rPr lang="en-US" baseline="0" dirty="0" smtClean="0"/>
              <a:t> </a:t>
            </a:r>
            <a:r>
              <a:rPr lang="en-US" dirty="0" smtClean="0"/>
              <a:t>sequence in which content is presented affects its meaning,</a:t>
            </a:r>
            <a:r>
              <a:rPr lang="en-US" baseline="0" dirty="0" smtClean="0"/>
              <a:t> when not presented in a correct sequence.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Example : Guidelines</a:t>
            </a:r>
            <a:r>
              <a:rPr lang="en-US" baseline="0" dirty="0" smtClean="0"/>
              <a:t> 1 Folder / 1.3.2</a:t>
            </a:r>
          </a:p>
          <a:p>
            <a:endParaRPr lang="en-US" baseline="0" dirty="0" smtClean="0"/>
          </a:p>
          <a:p>
            <a:r>
              <a:rPr lang="en-US" baseline="0" dirty="0" smtClean="0"/>
              <a:t>1.3.3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1669493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Failure : </a:t>
            </a:r>
          </a:p>
          <a:p>
            <a:r>
              <a:rPr lang="en-US" dirty="0" smtClean="0"/>
              <a:t>1. Click on green color button to start and red</a:t>
            </a:r>
            <a:r>
              <a:rPr lang="en-US" baseline="0" dirty="0" smtClean="0"/>
              <a:t> color button to stop and yellow color button to pause.</a:t>
            </a:r>
            <a:endParaRPr lang="en-US" dirty="0" smtClean="0"/>
          </a:p>
          <a:p>
            <a:r>
              <a:rPr lang="en-US" dirty="0" smtClean="0"/>
              <a:t>2. Background</a:t>
            </a:r>
            <a:r>
              <a:rPr lang="en-US" baseline="0" dirty="0" smtClean="0"/>
              <a:t> Audio – A site with the background music and a CAPTCHA to be entered.</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21</a:t>
            </a:fld>
            <a:endParaRPr lang="en-US" dirty="0"/>
          </a:p>
        </p:txBody>
      </p:sp>
    </p:spTree>
    <p:extLst>
      <p:ext uri="{BB962C8B-B14F-4D97-AF65-F5344CB8AC3E}">
        <p14:creationId xmlns:p14="http://schemas.microsoft.com/office/powerpoint/2010/main" val="291162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dirty="0"/>
          </a:p>
        </p:txBody>
      </p:sp>
    </p:spTree>
    <p:extLst>
      <p:ext uri="{BB962C8B-B14F-4D97-AF65-F5344CB8AC3E}">
        <p14:creationId xmlns:p14="http://schemas.microsoft.com/office/powerpoint/2010/main" val="4194036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users enough</a:t>
            </a:r>
            <a:r>
              <a:rPr lang="en-US" baseline="0" dirty="0" smtClean="0"/>
              <a:t> time to read and use content.</a:t>
            </a:r>
          </a:p>
          <a:p>
            <a:endParaRPr lang="en-US" baseline="0" dirty="0" smtClean="0"/>
          </a:p>
          <a:p>
            <a:r>
              <a:rPr lang="en-US" baseline="0" dirty="0" smtClean="0"/>
              <a:t>Many users who have disabilities need more time to complete tasks than the majority of users.</a:t>
            </a:r>
          </a:p>
          <a:p>
            <a:endParaRPr lang="en-US" baseline="0" dirty="0" smtClean="0"/>
          </a:p>
          <a:p>
            <a:r>
              <a:rPr lang="en-US" baseline="0" dirty="0" smtClean="0"/>
              <a:t>Auto refresh : if not necessary should be allowed to turn off </a:t>
            </a:r>
          </a:p>
          <a:p>
            <a:endParaRPr lang="en-US" baseline="0" dirty="0" smtClean="0"/>
          </a:p>
          <a:p>
            <a:r>
              <a:rPr lang="en-US" baseline="0" dirty="0" smtClean="0"/>
              <a:t>2.2.1 This is to ensure that users with disabilities are given adequate time to interact with web content whenever possible. </a:t>
            </a:r>
          </a:p>
          <a:p>
            <a:r>
              <a:rPr lang="en-US" baseline="0" dirty="0" smtClean="0"/>
              <a:t>Example : While purchasing tickets, only 2 minutes are allowed to finish the transaction, before the time is getting expired, the user should be warned before the action.</a:t>
            </a:r>
          </a:p>
          <a:p>
            <a:endParaRPr lang="en-US" baseline="0" dirty="0" smtClean="0"/>
          </a:p>
          <a:p>
            <a:r>
              <a:rPr lang="en-US" baseline="0" dirty="0" smtClean="0"/>
              <a:t>Example : </a:t>
            </a:r>
            <a:r>
              <a:rPr lang="en-US" sz="1200" kern="1200" dirty="0" smtClean="0">
                <a:solidFill>
                  <a:schemeClr val="tx1"/>
                </a:solidFill>
                <a:latin typeface="+mn-lt"/>
                <a:ea typeface="+mn-ea"/>
                <a:cs typeface="+mn-cs"/>
              </a:rPr>
              <a:t>A Web site uses a client side time limit to help protect users who may step away from their computer. After a period of inactivity the Web page asks if the user needs more time. If it doesn't get a response – it times 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Web page includes an animation which includes text that appears and disappears throughout. In some cases, the text is scrolling across the screen and in others, it is only displayed for a short time before it fades into the background. The page includes a pause button so that users who have trouble reading the text before it disappears can read it.</a:t>
            </a:r>
          </a:p>
          <a:p>
            <a:endParaRPr lang="en-US" sz="1200" kern="1200" baseline="0" dirty="0" smtClean="0">
              <a:solidFill>
                <a:schemeClr val="tx1"/>
              </a:solidFill>
              <a:latin typeface="+mn-lt"/>
              <a:ea typeface="+mn-ea"/>
              <a:cs typeface="+mn-cs"/>
            </a:endParaRPr>
          </a:p>
          <a:p>
            <a:r>
              <a:rPr lang="en-US" baseline="0" dirty="0" smtClean="0"/>
              <a:t>2.2.2 </a:t>
            </a:r>
            <a:r>
              <a:rPr lang="en-US" sz="1200" kern="1200" dirty="0" smtClean="0">
                <a:solidFill>
                  <a:schemeClr val="tx1"/>
                </a:solidFill>
                <a:latin typeface="+mn-lt"/>
                <a:ea typeface="+mn-ea"/>
                <a:cs typeface="+mn-cs"/>
              </a:rPr>
              <a:t>"Blinking" refers to content that causes a distraction problem. Blinking can be allowed for a short time as long as it stops (or can be stopped)</a:t>
            </a:r>
          </a:p>
          <a:p>
            <a:r>
              <a:rPr lang="en-US" sz="1200" kern="1200" dirty="0" smtClean="0">
                <a:solidFill>
                  <a:schemeClr val="tx1"/>
                </a:solidFill>
                <a:latin typeface="+mn-lt"/>
                <a:ea typeface="+mn-ea"/>
                <a:cs typeface="+mn-cs"/>
              </a:rPr>
              <a:t>A site requires that all users view a 15 second advertisement before they can access free content available from their site. Because viewing the advertisement is a requirement for all users and because it is not presented in parallel with other content, no mechanism to pause, stop or hide it needs to be provided.</a:t>
            </a:r>
            <a:endParaRPr lang="en-US" baseline="0" dirty="0" smtClean="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2339357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4190206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2.4.1 </a:t>
            </a:r>
            <a:r>
              <a:rPr lang="en-US" dirty="0" err="1" smtClean="0"/>
              <a:t>ByPass</a:t>
            </a:r>
            <a:r>
              <a:rPr lang="en-US" baseline="0" dirty="0" smtClean="0"/>
              <a:t> content : </a:t>
            </a:r>
            <a:r>
              <a:rPr lang="en-US" sz="1200" i="1" kern="1200" dirty="0" smtClean="0">
                <a:solidFill>
                  <a:schemeClr val="tx1"/>
                </a:solidFill>
                <a:latin typeface="+mn-lt"/>
                <a:ea typeface="+mn-ea"/>
                <a:cs typeface="+mn-cs"/>
              </a:rPr>
              <a:t>Example 1: An online newspaper</a:t>
            </a:r>
          </a:p>
          <a:p>
            <a:r>
              <a:rPr lang="en-US" sz="1200" i="0" kern="1200" dirty="0" smtClean="0">
                <a:solidFill>
                  <a:schemeClr val="tx1"/>
                </a:solidFill>
                <a:latin typeface="+mn-lt"/>
                <a:ea typeface="+mn-ea"/>
                <a:cs typeface="+mn-cs"/>
              </a:rPr>
              <a:t>An on-line newspaper contains many sections of information: a search function, a corporate banner, sidebars, minor stories, how to contact the newspaper, etc. The lead story is located in the middle of the page. The first link that the user reaches when tabbing through the page is titled "Skip to Lead Story". Activating the link moves visual focus to the story. Pressing tab again takes the user to the first link in the main story.</a:t>
            </a:r>
          </a:p>
          <a:p>
            <a:r>
              <a:rPr lang="en-US" sz="1200" i="1" kern="1200" dirty="0" smtClean="0">
                <a:solidFill>
                  <a:schemeClr val="tx1"/>
                </a:solidFill>
                <a:latin typeface="+mn-lt"/>
                <a:ea typeface="+mn-ea"/>
                <a:cs typeface="+mn-cs"/>
              </a:rPr>
              <a:t>Example 2: A "Skip to main content" link</a:t>
            </a:r>
          </a:p>
          <a:p>
            <a:r>
              <a:rPr lang="en-US" sz="1200" i="0" kern="1200" dirty="0" smtClean="0">
                <a:solidFill>
                  <a:schemeClr val="tx1"/>
                </a:solidFill>
                <a:latin typeface="+mn-lt"/>
                <a:ea typeface="+mn-ea"/>
                <a:cs typeface="+mn-cs"/>
              </a:rPr>
              <a:t>A Web page includes a variety of navigation techniques on each page: a bread crumb trail, a search tool, a site map, and a list of related resources. The first link on the page is titled "Skip to Main Content". A user activates the link to skip over the navigation tools. </a:t>
            </a:r>
          </a:p>
          <a:p>
            <a:r>
              <a:rPr lang="en-US" sz="1200" i="0" kern="1200" dirty="0" smtClean="0">
                <a:solidFill>
                  <a:schemeClr val="tx1"/>
                </a:solidFill>
                <a:latin typeface="+mn-lt"/>
                <a:ea typeface="+mn-ea"/>
                <a:cs typeface="+mn-cs"/>
              </a:rPr>
              <a:t>A very</a:t>
            </a:r>
            <a:r>
              <a:rPr lang="en-US" sz="1200" i="0" kern="1200" baseline="0" dirty="0" smtClean="0">
                <a:solidFill>
                  <a:schemeClr val="tx1"/>
                </a:solidFill>
                <a:latin typeface="+mn-lt"/>
                <a:ea typeface="+mn-ea"/>
                <a:cs typeface="+mn-cs"/>
              </a:rPr>
              <a:t> good example of accessible site : </a:t>
            </a:r>
            <a:r>
              <a:rPr lang="en-US" sz="1200" i="0" kern="1200" dirty="0" err="1" smtClean="0">
                <a:solidFill>
                  <a:schemeClr val="tx1"/>
                </a:solidFill>
                <a:latin typeface="+mn-lt"/>
                <a:ea typeface="+mn-ea"/>
                <a:cs typeface="+mn-cs"/>
              </a:rPr>
              <a:t>www.passport.gov.in</a:t>
            </a:r>
            <a:r>
              <a:rPr lang="en-US" sz="1200" i="0" kern="1200" baseline="0" dirty="0" smtClean="0">
                <a:solidFill>
                  <a:schemeClr val="tx1"/>
                </a:solidFill>
                <a:latin typeface="+mn-lt"/>
                <a:ea typeface="+mn-ea"/>
                <a:cs typeface="+mn-cs"/>
              </a:rPr>
              <a:t>  and </a:t>
            </a:r>
            <a:r>
              <a:rPr lang="en-US" sz="1200" i="0" kern="1200" baseline="0" dirty="0" err="1" smtClean="0">
                <a:solidFill>
                  <a:schemeClr val="tx1"/>
                </a:solidFill>
                <a:latin typeface="+mn-lt"/>
                <a:ea typeface="+mn-ea"/>
                <a:cs typeface="+mn-cs"/>
              </a:rPr>
              <a:t>www.usa.gov</a:t>
            </a:r>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Example in the Guidelines 2 : 2.4.1</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2.4.2 </a:t>
            </a:r>
            <a:r>
              <a:rPr lang="en-US" sz="1200" kern="1200" dirty="0" smtClean="0">
                <a:solidFill>
                  <a:schemeClr val="tx1"/>
                </a:solidFill>
                <a:latin typeface="+mn-lt"/>
                <a:ea typeface="+mn-ea"/>
                <a:cs typeface="+mn-cs"/>
              </a:rPr>
              <a:t>Titles identify the current location without requiring users to read or interpret page content. When titles appear in site maps or lists of search results, users can more quickly identify the content they need. Example : A banking application lets a user inspect his bank accounts, view past statements, and perform transactions. The Web application dynamically generates titles for each Web page, e.g., "Bank XYZ, accounts for John Smith" "Bank XYZ, December 2005 statement for Account 1234-5678".</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2.4.3 Example : A form contains two, side-by-side sections of information. One section contains information about an applicant; the other section contains information about the applicant's spouse. All the interactive elements in the applicant section receive focus before any of the elements in the spouse section. The elements in each section receive focus in the reading order of that section.</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2.4.4 </a:t>
            </a:r>
            <a:r>
              <a:rPr lang="en-US" sz="1200" kern="1200" dirty="0" smtClean="0">
                <a:solidFill>
                  <a:schemeClr val="tx1"/>
                </a:solidFill>
                <a:latin typeface="+mn-lt"/>
                <a:ea typeface="+mn-ea"/>
                <a:cs typeface="+mn-cs"/>
              </a:rPr>
              <a:t>The objective of this technique is to describe the purpose of a link in the text of the link. The description lets a user distinguish this link from links in the Web page that lead to other destinations and helps the user determine whether to follow the link. The URI of the destination is generally not sufficiently descriptive.</a:t>
            </a:r>
          </a:p>
          <a:p>
            <a:r>
              <a:rPr lang="en-US" sz="1200" i="0" kern="1200" dirty="0" smtClean="0">
                <a:solidFill>
                  <a:schemeClr val="tx1"/>
                </a:solidFill>
                <a:latin typeface="+mn-lt"/>
                <a:ea typeface="+mn-ea"/>
                <a:cs typeface="+mn-cs"/>
              </a:rPr>
              <a:t>Example : In the Guidelines</a:t>
            </a:r>
            <a:r>
              <a:rPr lang="en-US" sz="1200" i="0" kern="1200" baseline="0" dirty="0" smtClean="0">
                <a:solidFill>
                  <a:schemeClr val="tx1"/>
                </a:solidFill>
                <a:latin typeface="+mn-lt"/>
                <a:ea typeface="+mn-ea"/>
                <a:cs typeface="+mn-cs"/>
              </a:rPr>
              <a:t> 2</a:t>
            </a:r>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Failure Example</a:t>
            </a:r>
            <a:r>
              <a:rPr lang="en-US" sz="1200" i="0" kern="1200" baseline="0" dirty="0" smtClean="0">
                <a:solidFill>
                  <a:schemeClr val="tx1"/>
                </a:solidFill>
                <a:latin typeface="+mn-lt"/>
                <a:ea typeface="+mn-ea"/>
                <a:cs typeface="+mn-cs"/>
              </a:rPr>
              <a:t> on website </a:t>
            </a:r>
            <a:r>
              <a:rPr lang="en-US" sz="1200" i="0" kern="1200" baseline="0" dirty="0" err="1" smtClean="0">
                <a:solidFill>
                  <a:schemeClr val="tx1"/>
                </a:solidFill>
                <a:latin typeface="+mn-lt"/>
                <a:ea typeface="+mn-ea"/>
                <a:cs typeface="+mn-cs"/>
              </a:rPr>
              <a:t>www.ndtv.com</a:t>
            </a:r>
            <a:r>
              <a:rPr lang="en-US" sz="1200" i="0" kern="1200" baseline="0" dirty="0" smtClean="0">
                <a:solidFill>
                  <a:schemeClr val="tx1"/>
                </a:solidFill>
                <a:latin typeface="+mn-lt"/>
                <a:ea typeface="+mn-ea"/>
                <a:cs typeface="+mn-cs"/>
              </a:rPr>
              <a:t> : Search for more text and under food section : More is ambiguous</a:t>
            </a:r>
            <a:endParaRPr lang="en-US" sz="120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3379108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2.4.5 : </a:t>
            </a:r>
            <a:r>
              <a:rPr lang="en-US" sz="1200" kern="1200" dirty="0" smtClean="0">
                <a:solidFill>
                  <a:schemeClr val="tx1"/>
                </a:solidFill>
                <a:latin typeface="+mn-lt"/>
                <a:ea typeface="+mn-ea"/>
                <a:cs typeface="+mn-cs"/>
              </a:rPr>
              <a:t>More than one way is available to locate a Web page within a set of Web.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----Providing an opportunity to navigate sites in more than one manner can help people find information faster. Users with visual impairments may find it easier to navigate to the correct part of the site by using a search, rather than scrolling through a large navigation bar using a screen magnifier or screen reader. A person with cognitive disabilities may prefer a table of contents or site map that provides an overview of the site rather than reading and traversing through several Web pages. Some users may prefer to explore the site in a sequential manner, moving from Web page to Web page in order to best understand the concepts and layout.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Cognitive Disability - a person with a cognitive disability has greater difficulty with one or more types of mental tasks than the average person.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Ways to Achieve – 1. Table</a:t>
            </a:r>
            <a:r>
              <a:rPr lang="en-US" sz="1200" kern="1200" baseline="0" dirty="0" smtClean="0">
                <a:solidFill>
                  <a:schemeClr val="tx1"/>
                </a:solidFill>
                <a:latin typeface="+mn-lt"/>
                <a:ea typeface="+mn-ea"/>
                <a:cs typeface="+mn-cs"/>
              </a:rPr>
              <a:t> of Contents</a:t>
            </a:r>
          </a:p>
          <a:p>
            <a:r>
              <a:rPr lang="en-US" sz="1200" kern="1200" baseline="0" dirty="0" smtClean="0">
                <a:solidFill>
                  <a:schemeClr val="tx1"/>
                </a:solidFill>
                <a:latin typeface="+mn-lt"/>
                <a:ea typeface="+mn-ea"/>
                <a:cs typeface="+mn-cs"/>
              </a:rPr>
              <a:t>2. Search Button</a:t>
            </a:r>
          </a:p>
          <a:p>
            <a:r>
              <a:rPr lang="en-US" sz="1200" kern="1200" baseline="0" dirty="0" smtClean="0">
                <a:solidFill>
                  <a:schemeClr val="tx1"/>
                </a:solidFill>
                <a:latin typeface="+mn-lt"/>
                <a:ea typeface="+mn-ea"/>
                <a:cs typeface="+mn-cs"/>
              </a:rPr>
              <a:t>3. Site Map</a:t>
            </a:r>
          </a:p>
          <a:p>
            <a:r>
              <a:rPr lang="en-US" sz="1200" kern="1200" baseline="0" dirty="0" smtClean="0">
                <a:solidFill>
                  <a:schemeClr val="tx1"/>
                </a:solidFill>
                <a:latin typeface="+mn-lt"/>
                <a:ea typeface="+mn-ea"/>
                <a:cs typeface="+mn-cs"/>
              </a:rPr>
              <a:t>4. Create bookmarks in PDF documents.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2.4.6 : </a:t>
            </a:r>
            <a:r>
              <a:rPr lang="en-US" sz="1200" kern="1200" dirty="0" smtClean="0">
                <a:solidFill>
                  <a:schemeClr val="tx1"/>
                </a:solidFill>
                <a:latin typeface="+mn-lt"/>
                <a:ea typeface="+mn-ea"/>
                <a:cs typeface="+mn-cs"/>
              </a:rPr>
              <a:t>Descriptive headings are especially helpful for users who have disabilities that make reading slow and for people with limited short-term memory. These people benefit when section titles make it possible to predict what each section contains. It also help users with low vision who can see only a few words at a time. If headings or labels are provided, they must meet 1.3.1, Info and Relationships.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Descriptive headings help users find specific content and orient themselves within the Web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a:t>
            </a:r>
            <a:r>
              <a:rPr lang="en-US" sz="1200" kern="1200" dirty="0" smtClean="0">
                <a:solidFill>
                  <a:schemeClr val="tx1"/>
                </a:solidFill>
                <a:latin typeface="+mn-lt"/>
                <a:ea typeface="+mn-ea"/>
                <a:cs typeface="+mn-cs"/>
              </a:rPr>
              <a:t>The home page of a news site lists the headlines for the top stories of the hour. Under each heading are the first 35 words of the story and a link to the full article. Each headline gives a clear idea of the article's subject.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2.4.7 : It i</a:t>
            </a:r>
            <a:r>
              <a:rPr lang="en-US" sz="1200" kern="1200" dirty="0" smtClean="0">
                <a:solidFill>
                  <a:schemeClr val="tx1"/>
                </a:solidFill>
                <a:latin typeface="+mn-lt"/>
                <a:ea typeface="+mn-ea"/>
                <a:cs typeface="+mn-cs"/>
              </a:rPr>
              <a:t>s helpful for people with a short attention span who may become confused when following a long series of navigation steps to a Web page. It is also helpful when a user follows a link directly to a page deep within a set of Web pages and needs to navigate that Web site to understand the content of that page or to find more related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Websites can use breadcrumb trail to visualize how contents are structured and how to navigate back to web pages.</a:t>
            </a:r>
          </a:p>
          <a:p>
            <a:r>
              <a:rPr lang="en-US" sz="1200" kern="1200" baseline="0" dirty="0" smtClean="0">
                <a:solidFill>
                  <a:schemeClr val="tx1"/>
                </a:solidFill>
                <a:latin typeface="+mn-lt"/>
                <a:ea typeface="+mn-ea"/>
                <a:cs typeface="+mn-cs"/>
              </a:rPr>
              <a:t>Success : </a:t>
            </a:r>
            <a:r>
              <a:rPr lang="en-US" sz="1200" kern="1200" baseline="0" dirty="0" err="1" smtClean="0">
                <a:solidFill>
                  <a:schemeClr val="tx1"/>
                </a:solidFill>
                <a:latin typeface="+mn-lt"/>
                <a:ea typeface="+mn-ea"/>
                <a:cs typeface="+mn-cs"/>
              </a:rPr>
              <a:t>www.newegg.com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www.amzon.com</a:t>
            </a: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26</a:t>
            </a:fld>
            <a:endParaRPr lang="en-US" dirty="0"/>
          </a:p>
        </p:txBody>
      </p:sp>
    </p:spTree>
    <p:extLst>
      <p:ext uri="{BB962C8B-B14F-4D97-AF65-F5344CB8AC3E}">
        <p14:creationId xmlns:p14="http://schemas.microsoft.com/office/powerpoint/2010/main" val="1714612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3.1.1 This is to ensure that content developers provide information in the Web page that user agents need to present text and other linguistic content correctly. Screen readers can load the correct pronunciation rules. Visual browsers can display characters and scripts correctly. Media players can show captions correctly. As a result, users with disabilities will be better able to understand the content. Ensure the </a:t>
            </a:r>
            <a:r>
              <a:rPr lang="en-US" sz="1200" kern="1200" dirty="0" err="1" smtClean="0">
                <a:solidFill>
                  <a:schemeClr val="tx1"/>
                </a:solidFill>
                <a:latin typeface="+mn-lt"/>
                <a:ea typeface="+mn-ea"/>
                <a:cs typeface="+mn-cs"/>
              </a:rPr>
              <a:t>lang</a:t>
            </a:r>
            <a:r>
              <a:rPr lang="en-US" sz="1200" kern="1200" dirty="0" smtClean="0">
                <a:solidFill>
                  <a:schemeClr val="tx1"/>
                </a:solidFill>
                <a:latin typeface="+mn-lt"/>
                <a:ea typeface="+mn-ea"/>
                <a:cs typeface="+mn-cs"/>
              </a:rPr>
              <a:t> attribute of html tag.</a:t>
            </a:r>
          </a:p>
          <a:p>
            <a:r>
              <a:rPr lang="en-US" sz="1200" kern="1200" dirty="0" smtClean="0">
                <a:solidFill>
                  <a:schemeClr val="tx1"/>
                </a:solidFill>
                <a:latin typeface="+mn-lt"/>
                <a:ea typeface="+mn-ea"/>
                <a:cs typeface="+mn-cs"/>
              </a:rPr>
              <a:t>Example in the Guidelines</a:t>
            </a:r>
            <a:r>
              <a:rPr lang="en-US" sz="1200" kern="1200" baseline="0" dirty="0" smtClean="0">
                <a:solidFill>
                  <a:schemeClr val="tx1"/>
                </a:solidFill>
                <a:latin typeface="+mn-lt"/>
                <a:ea typeface="+mn-ea"/>
                <a:cs typeface="+mn-cs"/>
              </a:rPr>
              <a:t> 3 Folder</a:t>
            </a:r>
          </a:p>
          <a:p>
            <a:endParaRPr lang="en-US" sz="1200" kern="1200" dirty="0" smtClean="0">
              <a:solidFill>
                <a:schemeClr val="tx1"/>
              </a:solidFill>
              <a:latin typeface="+mn-lt"/>
              <a:ea typeface="+mn-ea"/>
              <a:cs typeface="+mn-cs"/>
            </a:endParaRPr>
          </a:p>
          <a:p>
            <a:r>
              <a:rPr lang="en-US" dirty="0" smtClean="0"/>
              <a:t>3.1.2</a:t>
            </a:r>
            <a:r>
              <a:rPr lang="en-US" baseline="0" dirty="0" smtClean="0"/>
              <a:t> The objective </a:t>
            </a:r>
            <a:r>
              <a:rPr lang="en-US" sz="1200" kern="1200" dirty="0" smtClean="0">
                <a:solidFill>
                  <a:schemeClr val="tx1"/>
                </a:solidFill>
                <a:latin typeface="+mn-lt"/>
                <a:ea typeface="+mn-ea"/>
                <a:cs typeface="+mn-cs"/>
              </a:rPr>
              <a:t>is to provide a definition for any word used in an unusual or restricted way.</a:t>
            </a:r>
          </a:p>
          <a:p>
            <a:r>
              <a:rPr lang="en-US" sz="1200" kern="1200" dirty="0" smtClean="0">
                <a:solidFill>
                  <a:schemeClr val="tx1"/>
                </a:solidFill>
                <a:latin typeface="+mn-lt"/>
                <a:ea typeface="+mn-ea"/>
                <a:cs typeface="+mn-cs"/>
              </a:rPr>
              <a:t>A word is used in an unusual or restricted way when:</a:t>
            </a:r>
          </a:p>
          <a:p>
            <a:pPr marL="228600" indent="-228600">
              <a:buAutoNum type="arabicPeriod"/>
            </a:pPr>
            <a:r>
              <a:rPr lang="en-US" sz="1200" kern="1200" dirty="0" smtClean="0">
                <a:solidFill>
                  <a:schemeClr val="tx1"/>
                </a:solidFill>
                <a:latin typeface="+mn-lt"/>
                <a:ea typeface="+mn-ea"/>
                <a:cs typeface="+mn-cs"/>
              </a:rPr>
              <a:t>dictionaries give several definitions of the word but one specific definition must be used in order to understand the content;</a:t>
            </a:r>
          </a:p>
          <a:p>
            <a:pPr marL="0" indent="0">
              <a:buNone/>
            </a:pPr>
            <a:r>
              <a:rPr lang="en-US" sz="1200" kern="1200" dirty="0" smtClean="0">
                <a:solidFill>
                  <a:schemeClr val="tx1"/>
                </a:solidFill>
                <a:latin typeface="+mn-lt"/>
                <a:ea typeface="+mn-ea"/>
                <a:cs typeface="+mn-cs"/>
              </a:rPr>
              <a:t>2. the author creates a new definition that must be used in order to understand the content.</a:t>
            </a:r>
          </a:p>
          <a:p>
            <a:pPr marL="0" indent="0">
              <a:buNone/>
            </a:pPr>
            <a:r>
              <a:rPr lang="en-US" sz="1200" kern="1200" dirty="0" smtClean="0">
                <a:solidFill>
                  <a:schemeClr val="tx1"/>
                </a:solidFill>
                <a:latin typeface="+mn-lt"/>
                <a:ea typeface="+mn-ea"/>
                <a:cs typeface="+mn-cs"/>
              </a:rPr>
              <a:t>Example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http://www.w3.org/TR/UNDERSTANDING-WCAG20/meaning-</a:t>
            </a:r>
            <a:r>
              <a:rPr lang="en-US" sz="1200" kern="1200" dirty="0" err="1" smtClean="0">
                <a:solidFill>
                  <a:schemeClr val="tx1"/>
                </a:solidFill>
                <a:latin typeface="+mn-lt"/>
                <a:ea typeface="+mn-ea"/>
                <a:cs typeface="+mn-cs"/>
              </a:rPr>
              <a:t>idioms.html</a:t>
            </a:r>
            <a:endParaRPr lang="en-US" sz="1200" kern="1200" dirty="0" smtClean="0">
              <a:solidFill>
                <a:schemeClr val="tx1"/>
              </a:solidFill>
              <a:latin typeface="+mn-lt"/>
              <a:ea typeface="+mn-ea"/>
              <a:cs typeface="+mn-cs"/>
            </a:endParaRPr>
          </a:p>
          <a:p>
            <a:pPr marL="0" indent="0">
              <a:buNone/>
            </a:pPr>
            <a:endParaRPr lang="en-US" sz="1200" kern="1200" dirty="0" smtClean="0">
              <a:solidFill>
                <a:schemeClr val="tx1"/>
              </a:solidFill>
              <a:latin typeface="+mn-lt"/>
              <a:ea typeface="+mn-ea"/>
              <a:cs typeface="+mn-cs"/>
            </a:endParaRPr>
          </a:p>
          <a:p>
            <a:pPr marL="0" indent="0">
              <a:buNone/>
            </a:pPr>
            <a:r>
              <a:rPr lang="en-US" sz="1200" kern="1200" dirty="0" smtClean="0">
                <a:solidFill>
                  <a:schemeClr val="tx1"/>
                </a:solidFill>
                <a:latin typeface="+mn-lt"/>
                <a:ea typeface="+mn-ea"/>
                <a:cs typeface="+mn-cs"/>
              </a:rPr>
              <a:t>3.1.3</a:t>
            </a:r>
            <a:r>
              <a:rPr lang="en-US" sz="1200" kern="1200" baseline="0" dirty="0" smtClean="0">
                <a:solidFill>
                  <a:schemeClr val="tx1"/>
                </a:solidFill>
                <a:latin typeface="+mn-lt"/>
                <a:ea typeface="+mn-ea"/>
                <a:cs typeface="+mn-cs"/>
              </a:rPr>
              <a:t> Providing readable summary, visual illustrations, pictures and symbols to explain ideas, events and processes, providing sign language versions of information, providing “read this page aloud”.</a:t>
            </a:r>
          </a:p>
          <a:p>
            <a:pPr marL="0" indent="0">
              <a:buNone/>
            </a:pPr>
            <a:endParaRPr lang="en-US" sz="1200" kern="1200" baseline="0" dirty="0" smtClean="0">
              <a:solidFill>
                <a:schemeClr val="tx1"/>
              </a:solidFill>
              <a:latin typeface="+mn-lt"/>
              <a:ea typeface="+mn-ea"/>
              <a:cs typeface="+mn-cs"/>
            </a:endParaRPr>
          </a:p>
          <a:p>
            <a:pPr marL="0" indent="0">
              <a:buNone/>
            </a:pPr>
            <a:r>
              <a:rPr lang="en-US" sz="1200" kern="1200" baseline="0" dirty="0" smtClean="0">
                <a:solidFill>
                  <a:schemeClr val="tx1"/>
                </a:solidFill>
                <a:latin typeface="+mn-lt"/>
                <a:ea typeface="+mn-ea"/>
                <a:cs typeface="+mn-cs"/>
              </a:rPr>
              <a:t>3.1.4 Example of </a:t>
            </a:r>
            <a:r>
              <a:rPr lang="en-US" sz="1200" kern="1200" baseline="0" dirty="0" err="1" smtClean="0">
                <a:solidFill>
                  <a:schemeClr val="tx1"/>
                </a:solidFill>
                <a:latin typeface="+mn-lt"/>
                <a:ea typeface="+mn-ea"/>
                <a:cs typeface="+mn-cs"/>
              </a:rPr>
              <a:t>Hetronyms</a:t>
            </a:r>
            <a:r>
              <a:rPr lang="en-US" sz="1200" kern="1200" baseline="0" dirty="0" smtClean="0">
                <a:solidFill>
                  <a:schemeClr val="tx1"/>
                </a:solidFill>
                <a:latin typeface="+mn-lt"/>
                <a:ea typeface="+mn-ea"/>
                <a:cs typeface="+mn-cs"/>
              </a:rPr>
              <a:t> (written identically but pronounced differently , example desert , mean, (The words mean differently in different stress pattern)</a:t>
            </a:r>
          </a:p>
          <a:p>
            <a:pPr marL="0" indent="0">
              <a:buNone/>
            </a:pPr>
            <a:r>
              <a:rPr lang="en-US" sz="1200" kern="1200" baseline="0" dirty="0" smtClean="0">
                <a:solidFill>
                  <a:schemeClr val="tx1"/>
                </a:solidFill>
                <a:latin typeface="+mn-lt"/>
                <a:ea typeface="+mn-ea"/>
                <a:cs typeface="+mn-cs"/>
              </a:rPr>
              <a:t>Solution : Provide the pronunciation next to such words or linking the pronunciation, or else in the glossary, </a:t>
            </a:r>
          </a:p>
          <a:p>
            <a:pPr marL="0" indent="0">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dirty="0"/>
          </a:p>
        </p:txBody>
      </p:sp>
    </p:spTree>
    <p:extLst>
      <p:ext uri="{BB962C8B-B14F-4D97-AF65-F5344CB8AC3E}">
        <p14:creationId xmlns:p14="http://schemas.microsoft.com/office/powerpoint/2010/main" val="3833078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a:t>
            </a:r>
            <a:r>
              <a:rPr lang="en-US" baseline="0" dirty="0" smtClean="0"/>
              <a:t> </a:t>
            </a:r>
            <a:r>
              <a:rPr lang="en-US" dirty="0" smtClean="0"/>
              <a:t>This </a:t>
            </a:r>
            <a:r>
              <a:rPr lang="en-US" sz="1200" kern="1200" dirty="0" smtClean="0">
                <a:solidFill>
                  <a:schemeClr val="tx1"/>
                </a:solidFill>
                <a:latin typeface="+mn-lt"/>
                <a:ea typeface="+mn-ea"/>
                <a:cs typeface="+mn-cs"/>
              </a:rPr>
              <a:t>is to help users with disabilities by presenting content in a predictable order from Web page to Web page and by making the behavior of functional and interactive components predictable.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3.2.1 Example : A dropdown menu on a page allows users to choose between jump destinations. If the person uses the keyboard to move down to a choice and activates it (with a spacebar or enter key) it will jump to a new page. However, if the person moves down to a choice and either hits the escape or the tab key to move out of the </a:t>
            </a:r>
            <a:r>
              <a:rPr lang="en-US" sz="1200" kern="1200" dirty="0" err="1" smtClean="0">
                <a:solidFill>
                  <a:schemeClr val="tx1"/>
                </a:solidFill>
                <a:latin typeface="+mn-lt"/>
                <a:ea typeface="+mn-ea"/>
                <a:cs typeface="+mn-cs"/>
              </a:rPr>
              <a:t>pulldown</a:t>
            </a:r>
            <a:r>
              <a:rPr lang="en-US" sz="1200" kern="1200" dirty="0" smtClean="0">
                <a:solidFill>
                  <a:schemeClr val="tx1"/>
                </a:solidFill>
                <a:latin typeface="+mn-lt"/>
                <a:ea typeface="+mn-ea"/>
                <a:cs typeface="+mn-cs"/>
              </a:rPr>
              <a:t> menu – it does not jump to a new screen as the focus shifts out of the dropdown menu.</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3.2.2 Opening</a:t>
            </a:r>
            <a:r>
              <a:rPr lang="en-US" sz="1200" kern="1200" baseline="0" dirty="0" smtClean="0">
                <a:solidFill>
                  <a:schemeClr val="tx1"/>
                </a:solidFill>
                <a:latin typeface="+mn-lt"/>
                <a:ea typeface="+mn-ea"/>
                <a:cs typeface="+mn-cs"/>
              </a:rPr>
              <a:t> of windows with advertisements is the right example of failure. </a:t>
            </a:r>
            <a:r>
              <a:rPr lang="en-US" sz="1200" kern="1200" dirty="0" smtClean="0">
                <a:solidFill>
                  <a:schemeClr val="tx1"/>
                </a:solidFill>
                <a:latin typeface="+mn-lt"/>
                <a:ea typeface="+mn-ea"/>
                <a:cs typeface="+mn-cs"/>
              </a:rPr>
              <a:t>Example : Alert the</a:t>
            </a:r>
            <a:r>
              <a:rPr lang="en-US" sz="1200" kern="1200" baseline="0" dirty="0" smtClean="0">
                <a:solidFill>
                  <a:schemeClr val="tx1"/>
                </a:solidFill>
                <a:latin typeface="+mn-lt"/>
                <a:ea typeface="+mn-ea"/>
                <a:cs typeface="+mn-cs"/>
              </a:rPr>
              <a:t> user before opening a new window.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3.2.3 </a:t>
            </a:r>
            <a:r>
              <a:rPr lang="en-US" sz="1200" kern="1200" dirty="0" smtClean="0">
                <a:solidFill>
                  <a:schemeClr val="tx1"/>
                </a:solidFill>
                <a:latin typeface="+mn-lt"/>
                <a:ea typeface="+mn-ea"/>
                <a:cs typeface="+mn-cs"/>
              </a:rPr>
              <a:t>Ensuring that repeated components occur in the same order on each page of a site helps users become comfortable that they will able to predict where they can find things on each page. This helps users with </a:t>
            </a:r>
            <a:r>
              <a:rPr lang="en-US" sz="1200" b="1" kern="1200" dirty="0" smtClean="0">
                <a:solidFill>
                  <a:schemeClr val="tx1"/>
                </a:solidFill>
                <a:latin typeface="+mn-lt"/>
                <a:ea typeface="+mn-ea"/>
                <a:cs typeface="+mn-cs"/>
              </a:rPr>
              <a:t>cognitive limitations</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low vision</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intellectual disabilities</a:t>
            </a:r>
            <a:r>
              <a:rPr lang="en-US" sz="1200" b="0" kern="1200" dirty="0" smtClean="0">
                <a:solidFill>
                  <a:schemeClr val="tx1"/>
                </a:solidFill>
                <a:latin typeface="+mn-lt"/>
                <a:ea typeface="+mn-ea"/>
                <a:cs typeface="+mn-cs"/>
              </a:rPr>
              <a:t>, and also those who are </a:t>
            </a:r>
            <a:r>
              <a:rPr lang="en-US" sz="1200" b="1" kern="1200" dirty="0" smtClean="0">
                <a:solidFill>
                  <a:schemeClr val="tx1"/>
                </a:solidFill>
                <a:latin typeface="+mn-lt"/>
                <a:ea typeface="+mn-ea"/>
                <a:cs typeface="+mn-cs"/>
              </a:rPr>
              <a:t>blind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Search button on the top-right corner, Skip Navigation or Skip to main content link is included as the first link on every page in a website so that keyboard users can easily locate it.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3.2.4 Failure : </a:t>
            </a:r>
            <a:r>
              <a:rPr lang="en-US" sz="1200" kern="1200" dirty="0" smtClean="0">
                <a:solidFill>
                  <a:schemeClr val="tx1"/>
                </a:solidFill>
                <a:latin typeface="+mn-lt"/>
                <a:ea typeface="+mn-ea"/>
                <a:cs typeface="+mn-cs"/>
              </a:rPr>
              <a:t>A submit "search" button on one Web page and a "find" button on another Web page both have a field to enter a term and list topics in the Web site related to the term submitted. In this case, the buttons have the same functionality but are not labeled consistently.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2927889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 </a:t>
            </a:r>
            <a:r>
              <a:rPr lang="en-US" sz="1200" kern="1200" dirty="0" smtClean="0">
                <a:solidFill>
                  <a:schemeClr val="tx1"/>
                </a:solidFill>
                <a:latin typeface="+mn-lt"/>
                <a:ea typeface="+mn-ea"/>
                <a:cs typeface="+mn-cs"/>
              </a:rPr>
              <a:t>Everyone makes mistakes. However, people with some disabilities have more difficulty creating error-free input. In addition, it may be harder for them to detect that they have made an error. Typical error indication methods may not be obvious to them because of a limited field of view, limited color perception, or use of assistive technology. This guideline seeks to reduce the number of serious or irreversible errors that are made, increase the likelihood that all errors will be noticed by the user, and help users understand what they should do to correct an error.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3.3.1 :</a:t>
            </a:r>
            <a:r>
              <a:rPr lang="en-US" sz="1200" kern="1200" baseline="0" dirty="0" smtClean="0">
                <a:solidFill>
                  <a:schemeClr val="tx1"/>
                </a:solidFill>
                <a:latin typeface="+mn-lt"/>
                <a:ea typeface="+mn-ea"/>
                <a:cs typeface="+mn-cs"/>
              </a:rPr>
              <a:t> This is to ensure that users are aware that an error has occurred and can determine what is wrong. Ways to achieve 1. Provide text descriptions to identify required fields that were not completed.</a:t>
            </a:r>
          </a:p>
          <a:p>
            <a:r>
              <a:rPr lang="en-US" sz="1200" kern="1200" baseline="0" dirty="0" smtClean="0">
                <a:solidFill>
                  <a:schemeClr val="tx1"/>
                </a:solidFill>
                <a:latin typeface="+mn-lt"/>
                <a:ea typeface="+mn-ea"/>
                <a:cs typeface="+mn-cs"/>
              </a:rPr>
              <a:t>2. Provide client-side validation and alert through scripting.</a:t>
            </a:r>
          </a:p>
          <a:p>
            <a:r>
              <a:rPr lang="en-US" sz="1200" kern="1200" baseline="0" dirty="0" smtClean="0">
                <a:solidFill>
                  <a:schemeClr val="tx1"/>
                </a:solidFill>
                <a:latin typeface="+mn-lt"/>
                <a:ea typeface="+mn-ea"/>
                <a:cs typeface="+mn-cs"/>
              </a:rPr>
              <a:t>Example : In the Guideline 3 Folder, While signing in </a:t>
            </a:r>
            <a:r>
              <a:rPr lang="en-US" sz="1200" kern="1200" baseline="0" dirty="0" err="1" smtClean="0">
                <a:solidFill>
                  <a:schemeClr val="tx1"/>
                </a:solidFill>
                <a:latin typeface="+mn-lt"/>
                <a:ea typeface="+mn-ea"/>
                <a:cs typeface="+mn-cs"/>
              </a:rPr>
              <a:t>gmail</a:t>
            </a:r>
            <a:r>
              <a:rPr lang="en-US" sz="1200" kern="1200" baseline="0" dirty="0" smtClean="0">
                <a:solidFill>
                  <a:schemeClr val="tx1"/>
                </a:solidFill>
                <a:latin typeface="+mn-lt"/>
                <a:ea typeface="+mn-ea"/>
                <a:cs typeface="+mn-cs"/>
              </a:rPr>
              <a:t> account, leave the email input box empty and then click on Sign in</a:t>
            </a: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webmail.ezzie.in</a:t>
            </a:r>
            <a:r>
              <a:rPr lang="en-US" sz="1200" kern="1200" baseline="0" dirty="0" smtClean="0">
                <a:solidFill>
                  <a:schemeClr val="tx1"/>
                </a:solidFill>
                <a:latin typeface="+mn-lt"/>
                <a:ea typeface="+mn-ea"/>
                <a:cs typeface="+mn-cs"/>
              </a:rPr>
              <a:t> fails this Guideline</a:t>
            </a:r>
          </a:p>
          <a:p>
            <a:endParaRPr lang="en-US" sz="1200" kern="1200" baseline="0" dirty="0" smtClean="0">
              <a:solidFill>
                <a:schemeClr val="tx1"/>
              </a:solidFill>
              <a:latin typeface="+mn-lt"/>
              <a:ea typeface="+mn-ea"/>
              <a:cs typeface="+mn-cs"/>
            </a:endParaRPr>
          </a:p>
          <a:p>
            <a:r>
              <a:rPr lang="en-US" dirty="0" smtClean="0"/>
              <a:t>3.3.2 : Example : </a:t>
            </a:r>
            <a:r>
              <a:rPr lang="en-US" sz="1200" b="1" kern="1200" dirty="0" smtClean="0">
                <a:solidFill>
                  <a:schemeClr val="tx1"/>
                </a:solidFill>
                <a:latin typeface="+mn-lt"/>
                <a:ea typeface="+mn-ea"/>
                <a:cs typeface="+mn-cs"/>
              </a:rPr>
              <a:t>Suggestions from a Limited Set of Values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An input field requires that a month name be entered. If the user enters "12," suggestions for correction may include</a:t>
            </a:r>
          </a:p>
          <a:p>
            <a:r>
              <a:rPr lang="en-US" sz="1200" b="0" kern="1200" dirty="0" smtClean="0">
                <a:solidFill>
                  <a:schemeClr val="tx1"/>
                </a:solidFill>
                <a:latin typeface="+mn-lt"/>
                <a:ea typeface="+mn-ea"/>
                <a:cs typeface="+mn-cs"/>
              </a:rPr>
              <a:t>A list of the acceptable values, e.g., "Choose one of: January, February, March, April, May, June, July, August, September, October, November, December."</a:t>
            </a:r>
          </a:p>
          <a:p>
            <a:r>
              <a:rPr lang="en-US" sz="1200" b="0" kern="1200" dirty="0" smtClean="0">
                <a:solidFill>
                  <a:schemeClr val="tx1"/>
                </a:solidFill>
                <a:latin typeface="+mn-lt"/>
                <a:ea typeface="+mn-ea"/>
                <a:cs typeface="+mn-cs"/>
              </a:rPr>
              <a:t>A description of the set of values, e.g., "Please provide the name of the month."</a:t>
            </a:r>
          </a:p>
          <a:p>
            <a:r>
              <a:rPr lang="en-US" sz="1200" b="0" kern="1200" dirty="0" smtClean="0">
                <a:solidFill>
                  <a:schemeClr val="tx1"/>
                </a:solidFill>
                <a:latin typeface="+mn-lt"/>
                <a:ea typeface="+mn-ea"/>
                <a:cs typeface="+mn-cs"/>
              </a:rPr>
              <a:t>The conversion of the input data interpreted as a different month format, e.g., "Do you mean 'December'?”</a:t>
            </a:r>
          </a:p>
          <a:p>
            <a:r>
              <a:rPr lang="en-US" sz="1200" b="0" kern="1200" dirty="0" smtClean="0">
                <a:solidFill>
                  <a:schemeClr val="tx1"/>
                </a:solidFill>
                <a:latin typeface="+mn-lt"/>
                <a:ea typeface="+mn-ea"/>
                <a:cs typeface="+mn-cs"/>
              </a:rPr>
              <a:t>Example :</a:t>
            </a:r>
            <a:r>
              <a:rPr lang="en-US" sz="1200" b="0" kern="1200" baseline="0" dirty="0" smtClean="0">
                <a:solidFill>
                  <a:schemeClr val="tx1"/>
                </a:solidFill>
                <a:latin typeface="+mn-lt"/>
                <a:ea typeface="+mn-ea"/>
                <a:cs typeface="+mn-cs"/>
              </a:rPr>
              <a:t> In the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3.3.3 This </a:t>
            </a:r>
            <a:r>
              <a:rPr lang="en-US" sz="1200" kern="1200" dirty="0" smtClean="0">
                <a:solidFill>
                  <a:schemeClr val="tx1"/>
                </a:solidFill>
                <a:latin typeface="+mn-lt"/>
                <a:ea typeface="+mn-ea"/>
                <a:cs typeface="+mn-cs"/>
              </a:rPr>
              <a:t>is to help users with disabilities avoid serious consequences as the result of a mistake when performing an action that cannot be reversed.</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 Booking an airline ticket which is non-refundable or any other financial transaction, Transferring money .. A confirmation should be made the process should be reversible. The user then confirm the order or make changes before the final submission.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3.3.4 Example in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3.3.5 </a:t>
            </a:r>
            <a:r>
              <a:rPr lang="en-US" sz="1200" kern="1200" dirty="0" smtClean="0">
                <a:solidFill>
                  <a:schemeClr val="tx1"/>
                </a:solidFill>
                <a:latin typeface="+mn-lt"/>
                <a:ea typeface="+mn-ea"/>
                <a:cs typeface="+mn-cs"/>
              </a:rPr>
              <a:t>Context-sensitive help only needs to be provided when the label is not sufficient to describe all functionality.</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Example : </a:t>
            </a:r>
            <a:r>
              <a:rPr lang="fr-FR" sz="1200" b="1" kern="1200" dirty="0" smtClean="0">
                <a:solidFill>
                  <a:schemeClr val="tx1"/>
                </a:solidFill>
                <a:latin typeface="+mn-lt"/>
                <a:ea typeface="+mn-ea"/>
                <a:cs typeface="+mn-cs"/>
              </a:rPr>
              <a:t>on-line job application</a:t>
            </a:r>
            <a:endParaRPr lang="fr-FR"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Some of the questions may be hard for new job seekers to understand. A help link next to each question provides instructions and explanations for each question.</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dirty="0"/>
          </a:p>
        </p:txBody>
      </p:sp>
    </p:spTree>
    <p:extLst>
      <p:ext uri="{BB962C8B-B14F-4D97-AF65-F5344CB8AC3E}">
        <p14:creationId xmlns:p14="http://schemas.microsoft.com/office/powerpoint/2010/main" val="986337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4.1.1</a:t>
            </a:r>
            <a:r>
              <a:rPr lang="en-US" baseline="0" dirty="0" smtClean="0"/>
              <a:t> Make sure the web pages are validated and parsed to avoid ambiguities that often result from code that does not validate against formal specifications</a:t>
            </a:r>
          </a:p>
          <a:p>
            <a:r>
              <a:rPr lang="en-US" sz="1200" kern="1200" dirty="0" smtClean="0">
                <a:solidFill>
                  <a:schemeClr val="tx1"/>
                </a:solidFill>
                <a:latin typeface="+mn-lt"/>
                <a:ea typeface="+mn-ea"/>
                <a:cs typeface="+mn-cs"/>
              </a:rPr>
              <a:t>Validation will usually eliminate ambiguities (and more) because an essential step in validation is to check for proper use of that technology's markup (in a markup language).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Example : !DOCTYPE declaration</a:t>
            </a:r>
            <a:r>
              <a:rPr lang="en-US" sz="1200" kern="1200" baseline="0" dirty="0" smtClean="0">
                <a:solidFill>
                  <a:schemeClr val="tx1"/>
                </a:solidFill>
                <a:latin typeface="+mn-lt"/>
                <a:ea typeface="+mn-ea"/>
                <a:cs typeface="+mn-cs"/>
              </a:rPr>
              <a:t> in HTML files, DTD or any XML Schema for XML files, there is an apache ant utility to validate a batch of XML files. HTML tidy can be used to fix common errors found in </a:t>
            </a:r>
            <a:r>
              <a:rPr lang="en-US" sz="1200" kern="1200" baseline="0" smtClean="0">
                <a:solidFill>
                  <a:schemeClr val="tx1"/>
                </a:solidFill>
                <a:latin typeface="+mn-lt"/>
                <a:ea typeface="+mn-ea"/>
                <a:cs typeface="+mn-cs"/>
              </a:rPr>
              <a:t>HTML files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141101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Guideline</a:t>
            </a:r>
            <a:r>
              <a:rPr lang="en-US" baseline="0" dirty="0" smtClean="0"/>
              <a:t> – Lets go by the dictionary meaning, Guideline means a policy or procedure which is put forward to determine the course of action</a:t>
            </a:r>
            <a:endParaRPr lang="en-US" dirty="0" smtClean="0"/>
          </a:p>
          <a:p>
            <a:pPr>
              <a:lnSpc>
                <a:spcPct val="80000"/>
              </a:lnSpc>
            </a:pPr>
            <a:endParaRPr lang="en-US" dirty="0" smtClean="0"/>
          </a:p>
          <a:p>
            <a:pPr>
              <a:lnSpc>
                <a:spcPct val="80000"/>
              </a:lnSpc>
            </a:pPr>
            <a:r>
              <a:rPr lang="en-US" dirty="0" smtClean="0"/>
              <a:t>We</a:t>
            </a:r>
            <a:r>
              <a:rPr lang="en-US" baseline="0" dirty="0" smtClean="0"/>
              <a:t> have guidelines available in every organization, be it a school, office, hospitals… anywhere. Why do we have guidelines. We have guidelines, so that the actions of each of one of us are more predictable and are of high quality.</a:t>
            </a:r>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200" kern="1200" dirty="0" smtClean="0">
                <a:solidFill>
                  <a:schemeClr val="tx1"/>
                </a:solidFill>
                <a:latin typeface="+mn-lt"/>
                <a:ea typeface="+mn-ea"/>
                <a:cs typeface="+mn-cs"/>
              </a:rPr>
              <a:t>The Web Accessibility Initiative (WAI) develops strategies, guidelines, and resources to help make the Web accessible to people with disabilities.</a:t>
            </a:r>
          </a:p>
          <a:p>
            <a:pPr>
              <a:lnSpc>
                <a:spcPct val="80000"/>
              </a:lnSpc>
            </a:pPr>
            <a:endParaRPr lang="en-US" sz="1200" kern="1200" dirty="0" smtClean="0">
              <a:solidFill>
                <a:schemeClr val="tx1"/>
              </a:solidFill>
              <a:latin typeface="+mn-lt"/>
              <a:ea typeface="+mn-ea"/>
              <a:cs typeface="+mn-cs"/>
            </a:endParaRPr>
          </a:p>
          <a:p>
            <a:pPr>
              <a:lnSpc>
                <a:spcPct val="80000"/>
              </a:lnSpc>
            </a:pPr>
            <a:r>
              <a:rPr lang="en-US" sz="1200" kern="1200" dirty="0" smtClean="0">
                <a:solidFill>
                  <a:schemeClr val="tx1"/>
                </a:solidFill>
                <a:latin typeface="+mn-lt"/>
                <a:ea typeface="+mn-ea"/>
                <a:cs typeface="+mn-cs"/>
              </a:rPr>
              <a:t>The W3C</a:t>
            </a:r>
            <a:r>
              <a:rPr lang="en-US" sz="1200" kern="1200" dirty="0" smtClean="0">
                <a:solidFill>
                  <a:schemeClr val="tx1"/>
                </a:solidFill>
                <a:latin typeface="+mn-lt"/>
                <a:ea typeface="+mn-ea"/>
                <a:cs typeface="+mn-cs"/>
                <a:hlinkClick r:id="rId3"/>
              </a:rPr>
              <a:t>Web Accessibility Initiative (WAI) brings together people from industry, disability organizations, government, and research labs from around the world to </a:t>
            </a:r>
            <a:r>
              <a:rPr lang="en-US" sz="1200" kern="1200" dirty="0" smtClean="0">
                <a:solidFill>
                  <a:schemeClr val="tx1"/>
                </a:solidFill>
                <a:latin typeface="+mn-lt"/>
                <a:ea typeface="+mn-ea"/>
                <a:cs typeface="+mn-cs"/>
                <a:hlinkClick r:id="rId4"/>
              </a:rPr>
              <a:t>develop guidelines and </a:t>
            </a:r>
            <a:r>
              <a:rPr lang="en-US" sz="1200" kern="1200" dirty="0" smtClean="0">
                <a:solidFill>
                  <a:schemeClr val="tx1"/>
                </a:solidFill>
                <a:latin typeface="+mn-lt"/>
                <a:ea typeface="+mn-ea"/>
                <a:cs typeface="+mn-cs"/>
                <a:hlinkClick r:id="rId5"/>
              </a:rPr>
              <a:t>resources to help make the Web accessible to people with disabilities including auditory, cognitive, neurological, physical, speech, and visual disabilities.</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disability</a:t>
            </a:r>
            <a:r>
              <a:rPr lang="en-US" baseline="0" dirty="0" smtClean="0"/>
              <a:t> – dyslexia</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58299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guidelines and Success Criteria are organized around the following four principles, which lay the foundation necessary for anyone to access and use Web content. Anyone who wants to use the Web must have content that is: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403111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perceive the information being presented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264441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operate the interface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182777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understand the information as well as the operation of the user interface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83524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w3.org/TR/WCAG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LNcZ7kK-7pg" TargetMode="External"/><Relationship Id="rId4" Type="http://schemas.openxmlformats.org/officeDocument/2006/relationships/hyperlink" Target="http://www.youtube.com/watch?v=qu0GYkuCrRg"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hyperlink" Target="http://www.mono-1.com/monoface/main.html" TargetMode="External"/><Relationship Id="rId4" Type="http://schemas.openxmlformats.org/officeDocument/2006/relationships/hyperlink" Target="http://trace.wisc.edu/peat/"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3.xml"/><Relationship Id="rId1" Type="http://schemas.openxmlformats.org/officeDocument/2006/relationships/tags" Target="../tags/tag4.xml"/><Relationship Id="rId2"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4.xml"/><Relationship Id="rId6" Type="http://schemas.openxmlformats.org/officeDocument/2006/relationships/hyperlink" Target="http://www.w3.org/WAI/WCAG20/quickref/" TargetMode="External"/><Relationship Id="rId1" Type="http://schemas.openxmlformats.org/officeDocument/2006/relationships/tags" Target="../tags/tag7.xml"/><Relationship Id="rId2"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Accessibility Workshop</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iAccessible.org</a:t>
            </a:r>
          </a:p>
          <a:p>
            <a:r>
              <a:rPr lang="en-US" sz="2400" dirty="0" smtClean="0">
                <a:latin typeface="+mn-lt"/>
              </a:rPr>
              <a:t>19</a:t>
            </a:r>
            <a:r>
              <a:rPr lang="en-US" sz="2400" baseline="30000" dirty="0" smtClean="0">
                <a:latin typeface="+mn-lt"/>
              </a:rPr>
              <a:t>th</a:t>
            </a:r>
            <a:r>
              <a:rPr lang="en-US" sz="2400" dirty="0" smtClean="0">
                <a:latin typeface="+mn-lt"/>
              </a:rPr>
              <a:t> and 20</a:t>
            </a:r>
            <a:r>
              <a:rPr lang="en-US" sz="2400" baseline="30000" dirty="0" smtClean="0">
                <a:latin typeface="+mn-lt"/>
              </a:rPr>
              <a:t>th</a:t>
            </a:r>
            <a:r>
              <a:rPr lang="en-US" sz="2400" dirty="0" smtClean="0">
                <a:latin typeface="+mn-lt"/>
              </a:rPr>
              <a:t> November</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p>
        </p:txBody>
      </p:sp>
      <p:sp>
        <p:nvSpPr>
          <p:cNvPr id="3" name="Content Placeholder 2"/>
          <p:cNvSpPr>
            <a:spLocks noGrp="1"/>
          </p:cNvSpPr>
          <p:nvPr>
            <p:ph idx="1"/>
          </p:nvPr>
        </p:nvSpPr>
        <p:spPr/>
        <p:txBody>
          <a:bodyPr/>
          <a:lstStyle/>
          <a:p>
            <a:r>
              <a:rPr lang="en-US" dirty="0"/>
              <a:t>Content must be robust enough that it can be interpreted reliably by a wide variety of user agents, including assistive technologies</a:t>
            </a:r>
            <a:r>
              <a:rPr lang="en-US" dirty="0" smtClean="0"/>
              <a:t>.</a:t>
            </a:r>
          </a:p>
          <a:p>
            <a:r>
              <a:rPr lang="en-US" dirty="0" smtClean="0"/>
              <a:t>As </a:t>
            </a:r>
            <a:r>
              <a:rPr lang="en-US" dirty="0"/>
              <a:t>technologies and user agents evolve, the content should remain </a:t>
            </a:r>
            <a:r>
              <a:rPr lang="en-US" dirty="0" smtClean="0"/>
              <a:t>accessible.</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10</a:t>
            </a:fld>
            <a:endParaRPr lang="en-US" dirty="0"/>
          </a:p>
        </p:txBody>
      </p:sp>
    </p:spTree>
    <p:extLst>
      <p:ext uri="{BB962C8B-B14F-4D97-AF65-F5344CB8AC3E}">
        <p14:creationId xmlns:p14="http://schemas.microsoft.com/office/powerpoint/2010/main" val="4276265890"/>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Principles Shape Guidelines</a:t>
            </a:r>
          </a:p>
        </p:txBody>
      </p:sp>
      <p:sp>
        <p:nvSpPr>
          <p:cNvPr id="4" name="AutoShape 10"/>
          <p:cNvSpPr>
            <a:spLocks noGrp="1" noChangeArrowheads="1"/>
          </p:cNvSpPr>
          <p:nvPr>
            <p:ph idx="1"/>
          </p:nvPr>
        </p:nvSpPr>
        <p:spPr bwMode="auto">
          <a:xfrm>
            <a:off x="3733800" y="3048000"/>
            <a:ext cx="1524000" cy="2057400"/>
          </a:xfrm>
          <a:prstGeom prst="downArrow">
            <a:avLst>
              <a:gd name="adj1" fmla="val 37500"/>
              <a:gd name="adj2" fmla="val 73644"/>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 name="Text Box 11"/>
          <p:cNvSpPr txBox="1">
            <a:spLocks noChangeArrowheads="1"/>
          </p:cNvSpPr>
          <p:nvPr/>
        </p:nvSpPr>
        <p:spPr bwMode="auto">
          <a:xfrm>
            <a:off x="2895600" y="2286000"/>
            <a:ext cx="32766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spcBef>
                <a:spcPct val="50000"/>
              </a:spcBef>
              <a:spcAft>
                <a:spcPct val="20000"/>
              </a:spcAft>
            </a:pPr>
            <a:r>
              <a:rPr lang="en-US" sz="3200" dirty="0" smtClean="0">
                <a:latin typeface="Arial" charset="0"/>
              </a:rPr>
              <a:t>Principles</a:t>
            </a:r>
            <a:endParaRPr lang="en-US" sz="3200" dirty="0">
              <a:latin typeface="Arial" charset="0"/>
            </a:endParaRPr>
          </a:p>
        </p:txBody>
      </p:sp>
      <p:sp>
        <p:nvSpPr>
          <p:cNvPr id="6" name="Text Box 11"/>
          <p:cNvSpPr txBox="1">
            <a:spLocks noChangeArrowheads="1"/>
          </p:cNvSpPr>
          <p:nvPr/>
        </p:nvSpPr>
        <p:spPr bwMode="auto">
          <a:xfrm>
            <a:off x="2971800" y="5181600"/>
            <a:ext cx="32766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spcBef>
                <a:spcPct val="50000"/>
              </a:spcBef>
              <a:spcAft>
                <a:spcPct val="20000"/>
              </a:spcAft>
            </a:pPr>
            <a:r>
              <a:rPr lang="en-US" sz="3200" dirty="0" smtClean="0">
                <a:latin typeface="Arial" charset="0"/>
              </a:rPr>
              <a:t>Guidelines</a:t>
            </a:r>
            <a:endParaRPr lang="en-US" sz="3200" dirty="0">
              <a:latin typeface="Arial"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11</a:t>
            </a:fld>
            <a:endParaRPr lang="en-US" dirty="0"/>
          </a:p>
        </p:txBody>
      </p:sp>
    </p:spTree>
    <p:extLst>
      <p:ext uri="{BB962C8B-B14F-4D97-AF65-F5344CB8AC3E}">
        <p14:creationId xmlns:p14="http://schemas.microsoft.com/office/powerpoint/2010/main" val="121383995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 Success Criteria</a:t>
            </a:r>
          </a:p>
        </p:txBody>
      </p:sp>
      <p:sp>
        <p:nvSpPr>
          <p:cNvPr id="3" name="Content Placeholder 2"/>
          <p:cNvSpPr>
            <a:spLocks noGrp="1"/>
          </p:cNvSpPr>
          <p:nvPr>
            <p:ph idx="1"/>
          </p:nvPr>
        </p:nvSpPr>
        <p:spPr/>
        <p:txBody>
          <a:bodyPr/>
          <a:lstStyle/>
          <a:p>
            <a:pPr>
              <a:lnSpc>
                <a:spcPct val="80000"/>
              </a:lnSpc>
            </a:pPr>
            <a:r>
              <a:rPr lang="en-US" dirty="0"/>
              <a:t>Success criteria under each guideline help test conformance to the guideline.</a:t>
            </a:r>
          </a:p>
          <a:p>
            <a:pPr>
              <a:lnSpc>
                <a:spcPct val="80000"/>
              </a:lnSpc>
            </a:pPr>
            <a:r>
              <a:rPr lang="en-US" dirty="0"/>
              <a:t>3 levels of conformance – A (lowest), AA, and AAA (highest).</a:t>
            </a:r>
          </a:p>
          <a:p>
            <a:pPr marL="0" indent="0">
              <a:buNone/>
            </a:pP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12</a:t>
            </a:fld>
            <a:endParaRPr lang="en-US" dirty="0"/>
          </a:p>
        </p:txBody>
      </p:sp>
    </p:spTree>
    <p:extLst>
      <p:ext uri="{BB962C8B-B14F-4D97-AF65-F5344CB8AC3E}">
        <p14:creationId xmlns:p14="http://schemas.microsoft.com/office/powerpoint/2010/main" val="181849494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can find the guidelines at</a:t>
            </a:r>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a:p>
            <a:pPr algn="ctr">
              <a:buFontTx/>
              <a:buNone/>
            </a:pPr>
            <a:r>
              <a:rPr lang="en-US" dirty="0">
                <a:solidFill>
                  <a:srgbClr val="008000"/>
                </a:solidFill>
                <a:hlinkClick r:id="rId3"/>
              </a:rPr>
              <a:t>http://www.w3.org/TR/WCAG20/</a:t>
            </a:r>
            <a:endParaRPr lang="en-US" dirty="0">
              <a:solidFill>
                <a:srgbClr val="008000"/>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pPr/>
              <a:t>13</a:t>
            </a:fld>
            <a:endParaRPr lang="en-US" dirty="0"/>
          </a:p>
        </p:txBody>
      </p:sp>
    </p:spTree>
    <p:extLst>
      <p:ext uri="{BB962C8B-B14F-4D97-AF65-F5344CB8AC3E}">
        <p14:creationId xmlns:p14="http://schemas.microsoft.com/office/powerpoint/2010/main" val="302411207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1.1: Text alternatives for non-text content</a:t>
            </a:r>
          </a:p>
        </p:txBody>
      </p:sp>
      <p:sp>
        <p:nvSpPr>
          <p:cNvPr id="4" name="Content Placeholder 3"/>
          <p:cNvSpPr>
            <a:spLocks noGrp="1"/>
          </p:cNvSpPr>
          <p:nvPr>
            <p:ph idx="1"/>
          </p:nvPr>
        </p:nvSpPr>
        <p:spPr/>
        <p:txBody>
          <a:bodyPr>
            <a:normAutofit/>
          </a:bodyPr>
          <a:lstStyle/>
          <a:p>
            <a:r>
              <a:rPr lang="en-US" dirty="0"/>
              <a:t>Non-text content (images, controls </a:t>
            </a:r>
            <a:r>
              <a:rPr lang="en-US" dirty="0" err="1"/>
              <a:t>etc</a:t>
            </a:r>
            <a:r>
              <a:rPr lang="en-US" dirty="0"/>
              <a:t>) must have a text alternative that can be programmatically determined which provides an equivalent to the non-text content</a:t>
            </a:r>
            <a:r>
              <a:rPr lang="en-US" dirty="0" smtClean="0"/>
              <a:t>. (A</a:t>
            </a:r>
            <a:r>
              <a:rPr lang="en-US" dirty="0" smtClean="0"/>
              <a:t>)</a:t>
            </a:r>
          </a:p>
          <a:p>
            <a:pPr lvl="1"/>
            <a:r>
              <a:rPr lang="en-US" dirty="0" smtClean="0"/>
              <a:t>Use Alt Attribute</a:t>
            </a:r>
          </a:p>
          <a:p>
            <a:pPr lvl="1"/>
            <a:r>
              <a:rPr lang="en-US" dirty="0" smtClean="0"/>
              <a:t>Use </a:t>
            </a:r>
            <a:r>
              <a:rPr lang="en-US" dirty="0" smtClean="0"/>
              <a:t>relevant Alt Attribute Value</a:t>
            </a:r>
          </a:p>
          <a:p>
            <a:pPr lvl="1"/>
            <a:r>
              <a:rPr lang="en-US" dirty="0" smtClean="0"/>
              <a:t>Empty Alt Attribute</a:t>
            </a:r>
          </a:p>
          <a:p>
            <a:pPr lvl="1"/>
            <a:r>
              <a:rPr lang="en-US" dirty="0" smtClean="0"/>
              <a:t>No CSS </a:t>
            </a:r>
            <a:r>
              <a:rPr lang="en-US" smtClean="0"/>
              <a:t>with images</a:t>
            </a:r>
            <a:endParaRPr lang="en-US" dirty="0"/>
          </a:p>
          <a:p>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14</a:t>
            </a:fld>
            <a:endParaRPr lang="en-US" dirty="0"/>
          </a:p>
        </p:txBody>
      </p:sp>
    </p:spTree>
    <p:extLst>
      <p:ext uri="{BB962C8B-B14F-4D97-AF65-F5344CB8AC3E}">
        <p14:creationId xmlns:p14="http://schemas.microsoft.com/office/powerpoint/2010/main" val="37572892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 1.1 Continued…</a:t>
            </a:r>
            <a:endParaRPr lang="en-US" dirty="0"/>
          </a:p>
        </p:txBody>
      </p:sp>
      <p:sp>
        <p:nvSpPr>
          <p:cNvPr id="3" name="Content Placeholder 2"/>
          <p:cNvSpPr>
            <a:spLocks noGrp="1"/>
          </p:cNvSpPr>
          <p:nvPr>
            <p:ph idx="1"/>
          </p:nvPr>
        </p:nvSpPr>
        <p:spPr/>
        <p:txBody>
          <a:bodyPr/>
          <a:lstStyle/>
          <a:p>
            <a:r>
              <a:rPr lang="en-US" dirty="0"/>
              <a:t>Controls -- an appropriate </a:t>
            </a:r>
            <a:r>
              <a:rPr lang="en-US" dirty="0" err="1" smtClean="0"/>
              <a:t>labelling</a:t>
            </a:r>
            <a:r>
              <a:rPr lang="en-US" dirty="0" smtClean="0"/>
              <a:t> for </a:t>
            </a:r>
            <a:r>
              <a:rPr lang="en-US" dirty="0"/>
              <a:t>the control</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15</a:t>
            </a:fld>
            <a:endParaRPr lang="en-US" dirty="0"/>
          </a:p>
        </p:txBody>
      </p:sp>
    </p:spTree>
    <p:extLst>
      <p:ext uri="{BB962C8B-B14F-4D97-AF65-F5344CB8AC3E}">
        <p14:creationId xmlns:p14="http://schemas.microsoft.com/office/powerpoint/2010/main" val="233994923"/>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 1.1 Continued…</a:t>
            </a:r>
          </a:p>
        </p:txBody>
      </p:sp>
      <p:sp>
        <p:nvSpPr>
          <p:cNvPr id="3" name="Content Placeholder 2"/>
          <p:cNvSpPr>
            <a:spLocks noGrp="1"/>
          </p:cNvSpPr>
          <p:nvPr>
            <p:ph idx="1"/>
          </p:nvPr>
        </p:nvSpPr>
        <p:spPr>
          <a:xfrm>
            <a:off x="762000" y="1596413"/>
            <a:ext cx="8077200" cy="4804387"/>
          </a:xfrm>
        </p:spPr>
        <p:txBody>
          <a:bodyPr>
            <a:normAutofit lnSpcReduction="10000"/>
          </a:bodyPr>
          <a:lstStyle/>
          <a:p>
            <a:r>
              <a:rPr lang="en-US" dirty="0"/>
              <a:t>CAPTCHA -- an alternative available for a different kind of sensory perception</a:t>
            </a:r>
            <a:r>
              <a:rPr lang="en-US" dirty="0" smtClean="0"/>
              <a:t>.</a:t>
            </a:r>
          </a:p>
          <a:p>
            <a:r>
              <a:rPr lang="en-US" dirty="0" smtClean="0"/>
              <a:t>Alternatives to CAPTCHA</a:t>
            </a:r>
          </a:p>
          <a:p>
            <a:pPr lvl="1"/>
            <a:r>
              <a:rPr lang="en-US" dirty="0" smtClean="0"/>
              <a:t>Math Puzzle</a:t>
            </a:r>
          </a:p>
          <a:p>
            <a:pPr lvl="2"/>
            <a:r>
              <a:rPr lang="en-US" dirty="0" smtClean="0"/>
              <a:t>What is 2 + 4 = ?</a:t>
            </a:r>
          </a:p>
          <a:p>
            <a:pPr lvl="1"/>
            <a:r>
              <a:rPr lang="en-US" dirty="0" smtClean="0"/>
              <a:t>Trivia Puzzle</a:t>
            </a:r>
          </a:p>
          <a:p>
            <a:pPr lvl="2"/>
            <a:r>
              <a:rPr lang="en-US" dirty="0" smtClean="0"/>
              <a:t>What is the color of sky?</a:t>
            </a:r>
          </a:p>
          <a:p>
            <a:pPr lvl="1"/>
            <a:r>
              <a:rPr lang="en-US" dirty="0" smtClean="0"/>
              <a:t>SMS Verification</a:t>
            </a:r>
          </a:p>
          <a:p>
            <a:pPr lvl="2"/>
            <a:r>
              <a:rPr lang="en-US" dirty="0" smtClean="0"/>
              <a:t>Send an SMS for verification similar to Google or Facebook </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16</a:t>
            </a:fld>
            <a:endParaRPr lang="en-US" dirty="0"/>
          </a:p>
        </p:txBody>
      </p:sp>
    </p:spTree>
    <p:extLst>
      <p:ext uri="{BB962C8B-B14F-4D97-AF65-F5344CB8AC3E}">
        <p14:creationId xmlns:p14="http://schemas.microsoft.com/office/powerpoint/2010/main" val="3623508722"/>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r>
              <a:rPr lang="en-US" dirty="0" smtClean="0"/>
              <a:t>Usage of alt attribute for images.</a:t>
            </a:r>
          </a:p>
          <a:p>
            <a:r>
              <a:rPr lang="en-US" dirty="0" smtClean="0"/>
              <a:t>CAPTCHA</a:t>
            </a:r>
          </a:p>
          <a:p>
            <a:endParaRPr lang="en-US" dirty="0" smtClean="0"/>
          </a:p>
          <a:p>
            <a:endParaRPr lang="en-US" dirty="0"/>
          </a:p>
        </p:txBody>
      </p:sp>
      <p:pic>
        <p:nvPicPr>
          <p:cNvPr id="5" name="Picture 4" descr="captc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62200"/>
            <a:ext cx="4105275" cy="16668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3D6E5A2-EC83-451F-A719-9AC1370DD5CF}" type="slidenum">
              <a:rPr lang="en-US" smtClean="0"/>
              <a:pPr/>
              <a:t>17</a:t>
            </a:fld>
            <a:endParaRPr lang="en-US" dirty="0"/>
          </a:p>
        </p:txBody>
      </p:sp>
    </p:spTree>
    <p:extLst>
      <p:ext uri="{BB962C8B-B14F-4D97-AF65-F5344CB8AC3E}">
        <p14:creationId xmlns:p14="http://schemas.microsoft.com/office/powerpoint/2010/main" val="127626886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Guideline 1.2 Synchronous Alternatives for Multi-media</a:t>
            </a:r>
            <a:endParaRPr lang="en-US" dirty="0"/>
          </a:p>
        </p:txBody>
      </p:sp>
      <p:sp>
        <p:nvSpPr>
          <p:cNvPr id="3" name="Content Placeholder 2"/>
          <p:cNvSpPr>
            <a:spLocks noGrp="1"/>
          </p:cNvSpPr>
          <p:nvPr>
            <p:ph idx="1"/>
          </p:nvPr>
        </p:nvSpPr>
        <p:spPr/>
        <p:txBody>
          <a:bodyPr/>
          <a:lstStyle/>
          <a:p>
            <a:r>
              <a:rPr lang="en-US" dirty="0"/>
              <a:t>Captions</a:t>
            </a:r>
          </a:p>
          <a:p>
            <a:r>
              <a:rPr lang="en-US" dirty="0"/>
              <a:t>Audio Descriptions</a:t>
            </a:r>
          </a:p>
          <a:p>
            <a:r>
              <a:rPr lang="en-US" dirty="0" smtClean="0"/>
              <a:t>Sign </a:t>
            </a:r>
            <a:r>
              <a:rPr lang="en-US" dirty="0"/>
              <a:t>Language </a:t>
            </a:r>
            <a:r>
              <a:rPr lang="en-US" dirty="0" smtClean="0"/>
              <a:t>(Level AAA)</a:t>
            </a:r>
            <a:endParaRPr lang="en-US" dirty="0"/>
          </a:p>
          <a:p>
            <a:r>
              <a:rPr lang="en-US" dirty="0"/>
              <a:t>Extended Audio Description </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18</a:t>
            </a:fld>
            <a:endParaRPr lang="en-US" dirty="0"/>
          </a:p>
        </p:txBody>
      </p:sp>
    </p:spTree>
    <p:extLst>
      <p:ext uri="{BB962C8B-B14F-4D97-AF65-F5344CB8AC3E}">
        <p14:creationId xmlns:p14="http://schemas.microsoft.com/office/powerpoint/2010/main" val="5389302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pl-PL" dirty="0" smtClean="0">
                <a:hlinkClick r:id="rId3"/>
              </a:rPr>
              <a:t>Captions : http</a:t>
            </a:r>
            <a:r>
              <a:rPr lang="pl-PL" dirty="0">
                <a:hlinkClick r:id="rId3"/>
              </a:rPr>
              <a:t>://www.youtube.com/watch?v=LNcZ7kK-</a:t>
            </a:r>
            <a:r>
              <a:rPr lang="pl-PL" dirty="0" smtClean="0">
                <a:hlinkClick r:id="rId3"/>
              </a:rPr>
              <a:t>7pg</a:t>
            </a:r>
            <a:endParaRPr lang="pl-PL" dirty="0" smtClean="0"/>
          </a:p>
          <a:p>
            <a:r>
              <a:rPr lang="pl-PL" dirty="0" smtClean="0"/>
              <a:t>Audio </a:t>
            </a:r>
            <a:r>
              <a:rPr lang="pl-PL" dirty="0" err="1" smtClean="0"/>
              <a:t>Description</a:t>
            </a:r>
            <a:r>
              <a:rPr lang="pl-PL" dirty="0" smtClean="0"/>
              <a:t> : </a:t>
            </a:r>
            <a:r>
              <a:rPr lang="pl-PL" dirty="0" smtClean="0">
                <a:hlinkClick r:id="rId4"/>
              </a:rPr>
              <a:t>http</a:t>
            </a:r>
            <a:r>
              <a:rPr lang="pl-PL" dirty="0">
                <a:hlinkClick r:id="rId4"/>
              </a:rPr>
              <a:t>://www.youtube.com/watch?v=</a:t>
            </a:r>
            <a:r>
              <a:rPr lang="pl-PL" dirty="0" smtClean="0">
                <a:hlinkClick r:id="rId4"/>
              </a:rPr>
              <a:t>qu0GYkuCrRg</a:t>
            </a:r>
            <a:endParaRPr lang="pl-PL" dirty="0" smtClean="0"/>
          </a:p>
          <a:p>
            <a:r>
              <a:rPr lang="pl-PL" dirty="0" err="1" smtClean="0"/>
              <a:t>Sign</a:t>
            </a:r>
            <a:r>
              <a:rPr lang="pl-PL" dirty="0"/>
              <a:t> Language : http://</a:t>
            </a:r>
            <a:r>
              <a:rPr lang="pl-PL" dirty="0" err="1"/>
              <a:t>www.youtube.com</a:t>
            </a:r>
            <a:r>
              <a:rPr lang="pl-PL" dirty="0"/>
              <a:t>/</a:t>
            </a:r>
            <a:r>
              <a:rPr lang="pl-PL" dirty="0" err="1"/>
              <a:t>watch?v</a:t>
            </a:r>
            <a:r>
              <a:rPr lang="pl-PL" dirty="0"/>
              <a:t>=UN-</a:t>
            </a:r>
            <a:r>
              <a:rPr lang="pl-PL" dirty="0" err="1"/>
              <a:t>zwLbVmLI</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19</a:t>
            </a:fld>
            <a:endParaRPr lang="en-US" dirty="0"/>
          </a:p>
        </p:txBody>
      </p:sp>
    </p:spTree>
    <p:extLst>
      <p:ext uri="{BB962C8B-B14F-4D97-AF65-F5344CB8AC3E}">
        <p14:creationId xmlns:p14="http://schemas.microsoft.com/office/powerpoint/2010/main" val="2753026490"/>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en-US" sz="4800" dirty="0">
                <a:solidFill>
                  <a:srgbClr val="000000"/>
                </a:solidFill>
                <a:effectLst>
                  <a:outerShdw blurRad="38100" dist="38100" dir="2700000" algn="tl">
                    <a:srgbClr val="DDDDDD"/>
                  </a:outerShdw>
                </a:effectLst>
                <a:latin typeface="Trebuchet MS" charset="0"/>
              </a:rPr>
              <a:t>Web Content Accessibility Guidelines (WCAG) 2.0</a:t>
            </a:r>
            <a:r>
              <a:rPr lang="en-US" sz="4800" dirty="0">
                <a:solidFill>
                  <a:schemeClr val="accent1"/>
                </a:solidFill>
                <a:effectLst>
                  <a:outerShdw blurRad="38100" dist="38100" dir="2700000" algn="tl">
                    <a:srgbClr val="DDDDDD"/>
                  </a:outerShdw>
                </a:effectLst>
                <a:latin typeface="Trebuchet MS" charset="0"/>
              </a:rPr>
              <a:t> </a:t>
            </a:r>
            <a:endParaRPr lang="en-US" sz="48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2" name="Slide Number Placeholder 1"/>
          <p:cNvSpPr>
            <a:spLocks noGrp="1"/>
          </p:cNvSpPr>
          <p:nvPr>
            <p:ph type="sldNum" sz="quarter" idx="12"/>
          </p:nvPr>
        </p:nvSpPr>
        <p:spPr/>
        <p:txBody>
          <a:bodyPr/>
          <a:lstStyle/>
          <a:p>
            <a:fld id="{33D6E5A2-EC83-451F-A719-9AC1370DD5CF}" type="slidenum">
              <a:rPr lang="en-US" smtClean="0"/>
              <a:pPr/>
              <a:t>2</a:t>
            </a:fld>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077200" cy="1143000"/>
          </a:xfrm>
        </p:spPr>
        <p:txBody>
          <a:bodyPr>
            <a:noAutofit/>
          </a:bodyPr>
          <a:lstStyle/>
          <a:p>
            <a:r>
              <a:rPr lang="en-US" sz="3200" dirty="0"/>
              <a:t>Guideline 1.3 Adaptable: Create content that can be presented in different ways (for example simpler layout) without losing information or structure.</a:t>
            </a:r>
            <a:br>
              <a:rPr lang="en-US" sz="3200" dirty="0"/>
            </a:br>
            <a:endParaRPr lang="en-US" sz="3200" dirty="0"/>
          </a:p>
        </p:txBody>
      </p:sp>
      <p:sp>
        <p:nvSpPr>
          <p:cNvPr id="3" name="Content Placeholder 2"/>
          <p:cNvSpPr>
            <a:spLocks noGrp="1"/>
          </p:cNvSpPr>
          <p:nvPr>
            <p:ph idx="1"/>
          </p:nvPr>
        </p:nvSpPr>
        <p:spPr>
          <a:xfrm>
            <a:off x="762000" y="2286000"/>
            <a:ext cx="8077200" cy="4297363"/>
          </a:xfrm>
        </p:spPr>
        <p:txBody>
          <a:bodyPr>
            <a:normAutofit fontScale="92500" lnSpcReduction="20000"/>
          </a:bodyPr>
          <a:lstStyle/>
          <a:p>
            <a:pPr>
              <a:spcAft>
                <a:spcPct val="0"/>
              </a:spcAft>
              <a:buFontTx/>
              <a:buChar char="•"/>
            </a:pPr>
            <a:r>
              <a:rPr lang="en-US" dirty="0">
                <a:latin typeface="Verdana" charset="0"/>
              </a:rPr>
              <a:t>Information and Relationships conveyed through presentation are Programmatically </a:t>
            </a:r>
            <a:r>
              <a:rPr lang="en-US" dirty="0" smtClean="0">
                <a:latin typeface="Verdana" charset="0"/>
              </a:rPr>
              <a:t>determined </a:t>
            </a:r>
            <a:r>
              <a:rPr lang="en-US" dirty="0">
                <a:latin typeface="Verdana" charset="0"/>
              </a:rPr>
              <a:t>or available in text</a:t>
            </a:r>
          </a:p>
          <a:p>
            <a:pPr>
              <a:spcAft>
                <a:spcPct val="0"/>
              </a:spcAft>
              <a:buFontTx/>
              <a:buChar char="•"/>
            </a:pPr>
            <a:r>
              <a:rPr lang="en-US" dirty="0">
                <a:latin typeface="Verdana" charset="0"/>
              </a:rPr>
              <a:t>When sequential information is presented, understanding the sequence is not dependent on visual cues. </a:t>
            </a:r>
          </a:p>
          <a:p>
            <a:pPr>
              <a:spcAft>
                <a:spcPct val="0"/>
              </a:spcAft>
              <a:buFontTx/>
              <a:buChar char="•"/>
            </a:pPr>
            <a:r>
              <a:rPr lang="en-US" dirty="0">
                <a:latin typeface="Verdana" charset="0"/>
              </a:rPr>
              <a:t>Size, shape and location are not the only ways that meaning is conveyed</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20</a:t>
            </a:fld>
            <a:endParaRPr lang="en-US" dirty="0"/>
          </a:p>
        </p:txBody>
      </p:sp>
    </p:spTree>
    <p:extLst>
      <p:ext uri="{BB962C8B-B14F-4D97-AF65-F5344CB8AC3E}">
        <p14:creationId xmlns:p14="http://schemas.microsoft.com/office/powerpoint/2010/main" val="3113408634"/>
      </p:ext>
    </p:extLst>
  </p:cSld>
  <p:clrMapOvr>
    <a:masterClrMapping/>
  </p:clrMapOvr>
  <p:transition xmlns:p14="http://schemas.microsoft.com/office/powerpoint/2010/mai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Guideline 1.4 : Make it easier for users to see and hear content including separating foreground from background. </a:t>
            </a:r>
          </a:p>
        </p:txBody>
      </p:sp>
      <p:sp>
        <p:nvSpPr>
          <p:cNvPr id="3" name="Content Placeholder 2"/>
          <p:cNvSpPr>
            <a:spLocks noGrp="1"/>
          </p:cNvSpPr>
          <p:nvPr>
            <p:ph idx="1"/>
          </p:nvPr>
        </p:nvSpPr>
        <p:spPr>
          <a:xfrm>
            <a:off x="762000" y="1905000"/>
            <a:ext cx="8077200" cy="4297363"/>
          </a:xfrm>
        </p:spPr>
        <p:txBody>
          <a:bodyPr>
            <a:normAutofit lnSpcReduction="10000"/>
          </a:bodyPr>
          <a:lstStyle/>
          <a:p>
            <a:pPr>
              <a:lnSpc>
                <a:spcPct val="90000"/>
              </a:lnSpc>
            </a:pPr>
            <a:r>
              <a:rPr lang="en-US" dirty="0"/>
              <a:t>Meaning should not depend exclusively on color</a:t>
            </a:r>
          </a:p>
          <a:p>
            <a:pPr>
              <a:lnSpc>
                <a:spcPct val="90000"/>
              </a:lnSpc>
            </a:pPr>
            <a:r>
              <a:rPr lang="en-US" dirty="0"/>
              <a:t>Audio can be controlled by a user</a:t>
            </a:r>
          </a:p>
          <a:p>
            <a:pPr>
              <a:lnSpc>
                <a:spcPct val="90000"/>
              </a:lnSpc>
            </a:pPr>
            <a:r>
              <a:rPr lang="en-US" dirty="0"/>
              <a:t>Text contrasts with its background at a 5:1 </a:t>
            </a:r>
            <a:r>
              <a:rPr lang="en-US" dirty="0" smtClean="0"/>
              <a:t>ratio </a:t>
            </a:r>
            <a:r>
              <a:rPr lang="en-US" dirty="0"/>
              <a:t>or 7:</a:t>
            </a:r>
            <a:r>
              <a:rPr lang="en-US" dirty="0" smtClean="0"/>
              <a:t>1</a:t>
            </a:r>
            <a:endParaRPr lang="en-US" dirty="0"/>
          </a:p>
          <a:p>
            <a:pPr>
              <a:lnSpc>
                <a:spcPct val="90000"/>
              </a:lnSpc>
            </a:pPr>
            <a:r>
              <a:rPr lang="en-US" dirty="0"/>
              <a:t>Text can be resized from -50% to 200</a:t>
            </a:r>
            <a:r>
              <a:rPr lang="en-US" dirty="0" smtClean="0"/>
              <a:t>% </a:t>
            </a:r>
            <a:r>
              <a:rPr lang="en-US" dirty="0"/>
              <a:t>without </a:t>
            </a:r>
            <a:r>
              <a:rPr lang="en-US" dirty="0" smtClean="0"/>
              <a:t>loosing content</a:t>
            </a:r>
            <a:endParaRPr lang="en-US" dirty="0"/>
          </a:p>
          <a:p>
            <a:pPr>
              <a:lnSpc>
                <a:spcPct val="90000"/>
              </a:lnSpc>
            </a:pPr>
            <a:r>
              <a:rPr lang="en-US" dirty="0"/>
              <a:t>Background audio does not distract from foreground audio</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21</a:t>
            </a:fld>
            <a:endParaRPr lang="en-US" dirty="0"/>
          </a:p>
        </p:txBody>
      </p:sp>
    </p:spTree>
    <p:extLst>
      <p:ext uri="{BB962C8B-B14F-4D97-AF65-F5344CB8AC3E}">
        <p14:creationId xmlns:p14="http://schemas.microsoft.com/office/powerpoint/2010/main" val="3996749331"/>
      </p:ext>
    </p:extLst>
  </p:cSld>
  <p:clrMapOvr>
    <a:masterClrMapping/>
  </p:clrMapOvr>
  <p:transition xmlns:p14="http://schemas.microsoft.com/office/powerpoint/2010/mai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 2.1 :Make </a:t>
            </a:r>
            <a:r>
              <a:rPr lang="en-US" dirty="0"/>
              <a:t>all functionality available from a keyboard. </a:t>
            </a:r>
          </a:p>
        </p:txBody>
      </p:sp>
      <p:pic>
        <p:nvPicPr>
          <p:cNvPr id="4" name="Picture 4" descr="american airlin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5326" b="5326"/>
          <a:stretch>
            <a:fillRect/>
          </a:stretch>
        </p:blipFill>
        <p:spPr bwMode="auto">
          <a:xfrm>
            <a:off x="609601" y="2584489"/>
            <a:ext cx="5486400" cy="32104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p:cNvSpPr>
            <a:spLocks noChangeArrowheads="1"/>
          </p:cNvSpPr>
          <p:nvPr/>
        </p:nvSpPr>
        <p:spPr bwMode="auto">
          <a:xfrm rot="21117706">
            <a:off x="3200400" y="3048000"/>
            <a:ext cx="3200400" cy="838200"/>
          </a:xfrm>
          <a:prstGeom prst="leftArrow">
            <a:avLst>
              <a:gd name="adj1" fmla="val 50000"/>
              <a:gd name="adj2" fmla="val 95455"/>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5"/>
          <p:cNvSpPr txBox="1">
            <a:spLocks noChangeArrowheads="1"/>
          </p:cNvSpPr>
          <p:nvPr/>
        </p:nvSpPr>
        <p:spPr bwMode="auto">
          <a:xfrm>
            <a:off x="6324600" y="2438400"/>
            <a:ext cx="25146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100000"/>
              </a:lnSpc>
              <a:spcBef>
                <a:spcPct val="20000"/>
              </a:spcBef>
            </a:pPr>
            <a:r>
              <a:rPr lang="en-US" sz="1800" dirty="0">
                <a:latin typeface="Arial" charset="0"/>
              </a:rPr>
              <a:t>	Mouse-over activated pop-up menu items that cannot be accessed through the keyboard. But a non-mouse user can access a page that lists information that is equivalent to that in the mouse-activated pop-up</a:t>
            </a:r>
          </a:p>
          <a:p>
            <a:pPr>
              <a:spcBef>
                <a:spcPct val="50000"/>
              </a:spcBef>
              <a:spcAft>
                <a:spcPct val="20000"/>
              </a:spcAft>
            </a:pPr>
            <a:endParaRPr lang="en-US" sz="1800" dirty="0">
              <a:latin typeface="Arial"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22</a:t>
            </a:fld>
            <a:endParaRPr lang="en-US" dirty="0"/>
          </a:p>
        </p:txBody>
      </p:sp>
    </p:spTree>
    <p:extLst>
      <p:ext uri="{BB962C8B-B14F-4D97-AF65-F5344CB8AC3E}">
        <p14:creationId xmlns:p14="http://schemas.microsoft.com/office/powerpoint/2010/main" val="1957541245"/>
      </p:ext>
    </p:extLst>
  </p:cSld>
  <p:clrMapOvr>
    <a:masterClrMapping/>
  </p:clrMapOvr>
  <p:transition xmlns:p14="http://schemas.microsoft.com/office/powerpoint/2010/mai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2.2: Provide users enough time to read and use </a:t>
            </a:r>
            <a:r>
              <a:rPr lang="en-US" dirty="0" smtClean="0"/>
              <a:t>content</a:t>
            </a:r>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dirty="0"/>
              <a:t>User controlled time limits on </a:t>
            </a:r>
            <a:r>
              <a:rPr lang="en-US" dirty="0" smtClean="0"/>
              <a:t>presentation</a:t>
            </a:r>
            <a:endParaRPr lang="en-US" dirty="0"/>
          </a:p>
          <a:p>
            <a:pPr>
              <a:lnSpc>
                <a:spcPct val="90000"/>
              </a:lnSpc>
            </a:pPr>
            <a:r>
              <a:rPr lang="en-US" dirty="0" smtClean="0"/>
              <a:t>Blinking doesn</a:t>
            </a:r>
            <a:r>
              <a:rPr lang="en-US" dirty="0" smtClean="0">
                <a:latin typeface="Arial"/>
              </a:rPr>
              <a:t>’</a:t>
            </a:r>
            <a:r>
              <a:rPr lang="en-US" dirty="0" smtClean="0"/>
              <a:t>t </a:t>
            </a:r>
            <a:r>
              <a:rPr lang="en-US" dirty="0"/>
              <a:t>interfere with reading </a:t>
            </a:r>
            <a:r>
              <a:rPr lang="en-US" dirty="0" smtClean="0"/>
              <a:t>content</a:t>
            </a:r>
          </a:p>
          <a:p>
            <a:pPr>
              <a:lnSpc>
                <a:spcPct val="90000"/>
              </a:lnSpc>
            </a:pPr>
            <a:r>
              <a:rPr lang="en-US" dirty="0">
                <a:latin typeface="Calibri" charset="0"/>
              </a:rPr>
              <a:t>Timing is not essential to understanding meaning </a:t>
            </a:r>
            <a:endParaRPr lang="en-US" dirty="0" smtClean="0">
              <a:latin typeface="Calibri" charset="0"/>
            </a:endParaRPr>
          </a:p>
          <a:p>
            <a:pPr>
              <a:lnSpc>
                <a:spcPct val="90000"/>
              </a:lnSpc>
            </a:pPr>
            <a:r>
              <a:rPr lang="en-US" dirty="0" smtClean="0"/>
              <a:t>Moving </a:t>
            </a:r>
            <a:r>
              <a:rPr lang="en-US" dirty="0"/>
              <a:t>content can be paused and restarted</a:t>
            </a:r>
          </a:p>
          <a:p>
            <a:pPr>
              <a:lnSpc>
                <a:spcPct val="90000"/>
              </a:lnSpc>
            </a:pPr>
            <a:r>
              <a:rPr lang="en-US" dirty="0"/>
              <a:t>Auto-refresh and other interruptions can be suppressed by a user</a:t>
            </a:r>
          </a:p>
          <a:p>
            <a:pPr>
              <a:lnSpc>
                <a:spcPct val="90000"/>
              </a:lnSpc>
            </a:pPr>
            <a:r>
              <a:rPr lang="en-US" dirty="0"/>
              <a:t>Re-authentication after time-out does not lose data</a:t>
            </a:r>
            <a:endParaRPr lang="en-US" sz="2800"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23</a:t>
            </a:fld>
            <a:endParaRPr lang="en-US" dirty="0"/>
          </a:p>
        </p:txBody>
      </p:sp>
    </p:spTree>
    <p:extLst>
      <p:ext uri="{BB962C8B-B14F-4D97-AF65-F5344CB8AC3E}">
        <p14:creationId xmlns:p14="http://schemas.microsoft.com/office/powerpoint/2010/main" val="92107992"/>
      </p:ext>
    </p:extLst>
  </p:cSld>
  <p:clrMapOvr>
    <a:masterClrMapping/>
  </p:clrMapOvr>
  <p:transition xmlns:p14="http://schemas.microsoft.com/office/powerpoint/2010/mai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2.3: Do not create content that is known to cause </a:t>
            </a:r>
            <a:r>
              <a:rPr lang="en-US" dirty="0" smtClean="0"/>
              <a:t>seizures</a:t>
            </a:r>
            <a:endParaRPr lang="en-US" dirty="0"/>
          </a:p>
        </p:txBody>
      </p:sp>
      <p:sp>
        <p:nvSpPr>
          <p:cNvPr id="3" name="Content Placeholder 2"/>
          <p:cNvSpPr>
            <a:spLocks noGrp="1"/>
          </p:cNvSpPr>
          <p:nvPr>
            <p:ph idx="1"/>
          </p:nvPr>
        </p:nvSpPr>
        <p:spPr/>
        <p:txBody>
          <a:bodyPr>
            <a:normAutofit lnSpcReduction="10000"/>
          </a:bodyPr>
          <a:lstStyle/>
          <a:p>
            <a:pPr>
              <a:buFontTx/>
              <a:buNone/>
            </a:pPr>
            <a:r>
              <a:rPr lang="en-US" dirty="0"/>
              <a:t>Some content that flashes more than 3</a:t>
            </a:r>
          </a:p>
          <a:p>
            <a:pPr>
              <a:buFontTx/>
              <a:buNone/>
            </a:pPr>
            <a:r>
              <a:rPr lang="en-US" dirty="0"/>
              <a:t>times in one second may cause seizures.</a:t>
            </a:r>
          </a:p>
          <a:p>
            <a:r>
              <a:rPr lang="en-US" dirty="0" smtClean="0"/>
              <a:t>Example : </a:t>
            </a:r>
            <a:r>
              <a:rPr lang="en-US" dirty="0" smtClean="0">
                <a:hlinkClick r:id="rId3"/>
              </a:rPr>
              <a:t>www.mono-1.com/monoface/main.html</a:t>
            </a:r>
            <a:endParaRPr lang="en-US" dirty="0" smtClean="0"/>
          </a:p>
          <a:p>
            <a:endParaRPr lang="en-US" dirty="0"/>
          </a:p>
          <a:p>
            <a:pPr>
              <a:buFontTx/>
              <a:buNone/>
            </a:pPr>
            <a:r>
              <a:rPr lang="en-US" dirty="0"/>
              <a:t>Free download Photosensitivity Epilepsy</a:t>
            </a:r>
          </a:p>
          <a:p>
            <a:pPr>
              <a:buFontTx/>
              <a:buNone/>
            </a:pPr>
            <a:r>
              <a:rPr lang="en-US" dirty="0"/>
              <a:t>Analysis Tool at </a:t>
            </a:r>
          </a:p>
          <a:p>
            <a:pPr>
              <a:buFontTx/>
              <a:buNone/>
            </a:pPr>
            <a:r>
              <a:rPr lang="en-US" dirty="0">
                <a:hlinkClick r:id="rId4"/>
              </a:rPr>
              <a:t>http://trace.wisc.edu/peat/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24</a:t>
            </a:fld>
            <a:endParaRPr lang="en-US" dirty="0"/>
          </a:p>
        </p:txBody>
      </p:sp>
    </p:spTree>
    <p:extLst>
      <p:ext uri="{BB962C8B-B14F-4D97-AF65-F5344CB8AC3E}">
        <p14:creationId xmlns:p14="http://schemas.microsoft.com/office/powerpoint/2010/main" val="3955229751"/>
      </p:ext>
    </p:extLst>
  </p:cSld>
  <p:clrMapOvr>
    <a:masterClrMapping/>
  </p:clrMapOvr>
  <p:transition xmlns:p14="http://schemas.microsoft.com/office/powerpoint/2010/mai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Guideline 2.4: Help users with disabilities navigate, find content and determine where they are</a:t>
            </a:r>
          </a:p>
        </p:txBody>
      </p:sp>
      <p:sp>
        <p:nvSpPr>
          <p:cNvPr id="3" name="Content Placeholder 2"/>
          <p:cNvSpPr>
            <a:spLocks noGrp="1"/>
          </p:cNvSpPr>
          <p:nvPr>
            <p:ph idx="1"/>
          </p:nvPr>
        </p:nvSpPr>
        <p:spPr>
          <a:xfrm>
            <a:off x="762000" y="1752600"/>
            <a:ext cx="8077200" cy="4297363"/>
          </a:xfrm>
        </p:spPr>
        <p:txBody>
          <a:bodyPr/>
          <a:lstStyle/>
          <a:p>
            <a:pPr>
              <a:lnSpc>
                <a:spcPct val="90000"/>
              </a:lnSpc>
            </a:pPr>
            <a:r>
              <a:rPr lang="en-US" dirty="0"/>
              <a:t>Provide a way to bypass content repeated on multiple pages</a:t>
            </a:r>
          </a:p>
          <a:p>
            <a:pPr>
              <a:lnSpc>
                <a:spcPct val="90000"/>
              </a:lnSpc>
            </a:pPr>
            <a:r>
              <a:rPr lang="en-US" dirty="0"/>
              <a:t>Pages should have descriptive titles</a:t>
            </a:r>
          </a:p>
          <a:p>
            <a:pPr>
              <a:lnSpc>
                <a:spcPct val="90000"/>
              </a:lnSpc>
            </a:pPr>
            <a:r>
              <a:rPr lang="en-US" dirty="0"/>
              <a:t>Sequential navigation should show relationships and information through presentation</a:t>
            </a:r>
          </a:p>
          <a:p>
            <a:pPr>
              <a:lnSpc>
                <a:spcPct val="90000"/>
              </a:lnSpc>
            </a:pPr>
            <a:r>
              <a:rPr lang="en-US" dirty="0"/>
              <a:t>The purpose of a link is understood by text and </a:t>
            </a:r>
            <a:r>
              <a:rPr lang="en-US" dirty="0" smtClean="0"/>
              <a:t>context.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25</a:t>
            </a:fld>
            <a:endParaRPr lang="en-US" dirty="0"/>
          </a:p>
        </p:txBody>
      </p:sp>
    </p:spTree>
    <p:extLst>
      <p:ext uri="{BB962C8B-B14F-4D97-AF65-F5344CB8AC3E}">
        <p14:creationId xmlns:p14="http://schemas.microsoft.com/office/powerpoint/2010/main" val="4072318638"/>
      </p:ext>
    </p:extLst>
  </p:cSld>
  <p:clrMapOvr>
    <a:masterClrMapping/>
  </p:clrMapOvr>
  <p:transition xmlns:p14="http://schemas.microsoft.com/office/powerpoint/2010/mai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Calibri" charset="0"/>
              </a:rPr>
              <a:t>Guideline</a:t>
            </a:r>
            <a:r>
              <a:rPr lang="nl-NL" dirty="0">
                <a:latin typeface="Calibri" charset="0"/>
              </a:rPr>
              <a:t> 2.4 </a:t>
            </a:r>
            <a:r>
              <a:rPr lang="nl-NL" dirty="0" err="1">
                <a:latin typeface="Calibri" charset="0"/>
              </a:rPr>
              <a:t>continued</a:t>
            </a:r>
            <a:endParaRPr lang="en-US" dirty="0"/>
          </a:p>
        </p:txBody>
      </p:sp>
      <p:sp>
        <p:nvSpPr>
          <p:cNvPr id="3" name="Content Placeholder 2"/>
          <p:cNvSpPr>
            <a:spLocks noGrp="1"/>
          </p:cNvSpPr>
          <p:nvPr>
            <p:ph idx="1"/>
          </p:nvPr>
        </p:nvSpPr>
        <p:spPr/>
        <p:txBody>
          <a:bodyPr/>
          <a:lstStyle/>
          <a:p>
            <a:r>
              <a:rPr lang="en-US" dirty="0">
                <a:latin typeface="Calibri" charset="0"/>
              </a:rPr>
              <a:t>Multiple ways to navigate to content in a website</a:t>
            </a:r>
          </a:p>
          <a:p>
            <a:r>
              <a:rPr lang="en-US" dirty="0">
                <a:latin typeface="Calibri" charset="0"/>
              </a:rPr>
              <a:t>Headings and labels are descriptive and meaningful</a:t>
            </a:r>
          </a:p>
          <a:p>
            <a:r>
              <a:rPr lang="en-US" dirty="0" smtClean="0">
                <a:latin typeface="Calibri" charset="0"/>
              </a:rPr>
              <a:t>The </a:t>
            </a:r>
            <a:r>
              <a:rPr lang="en-US" dirty="0">
                <a:latin typeface="Calibri" charset="0"/>
              </a:rPr>
              <a:t>website indicates where a user is in the site</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26</a:t>
            </a:fld>
            <a:endParaRPr lang="en-US" dirty="0"/>
          </a:p>
        </p:txBody>
      </p:sp>
    </p:spTree>
    <p:extLst>
      <p:ext uri="{BB962C8B-B14F-4D97-AF65-F5344CB8AC3E}">
        <p14:creationId xmlns:p14="http://schemas.microsoft.com/office/powerpoint/2010/main" val="3902084748"/>
      </p:ext>
    </p:extLst>
  </p:cSld>
  <p:clrMapOvr>
    <a:masterClrMapping/>
  </p:clrMapOvr>
  <p:transition xmlns:p14="http://schemas.microsoft.com/office/powerpoint/2010/mai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3.1: Make text content readable and understandable</a:t>
            </a:r>
          </a:p>
        </p:txBody>
      </p:sp>
      <p:sp>
        <p:nvSpPr>
          <p:cNvPr id="3" name="Content Placeholder 2"/>
          <p:cNvSpPr>
            <a:spLocks noGrp="1"/>
          </p:cNvSpPr>
          <p:nvPr>
            <p:ph idx="1"/>
          </p:nvPr>
        </p:nvSpPr>
        <p:spPr/>
        <p:txBody>
          <a:bodyPr>
            <a:normAutofit fontScale="85000" lnSpcReduction="10000"/>
          </a:bodyPr>
          <a:lstStyle/>
          <a:p>
            <a:r>
              <a:rPr lang="en-US" dirty="0">
                <a:latin typeface="Calibri" charset="0"/>
              </a:rPr>
              <a:t>The human language of the page is understood by assistive technologies</a:t>
            </a:r>
          </a:p>
          <a:p>
            <a:r>
              <a:rPr lang="en-US" dirty="0">
                <a:latin typeface="Calibri" charset="0"/>
              </a:rPr>
              <a:t>Definitions of unusual words, phrases, idioms, jargon and abbreviations are available</a:t>
            </a:r>
          </a:p>
          <a:p>
            <a:r>
              <a:rPr lang="en-US" dirty="0">
                <a:latin typeface="Calibri" charset="0"/>
              </a:rPr>
              <a:t>When content is written above the lower secondary reading level provide a spoken version, visual representations and/or summaries</a:t>
            </a:r>
          </a:p>
          <a:p>
            <a:r>
              <a:rPr lang="en-US" dirty="0">
                <a:latin typeface="Calibri" charset="0"/>
              </a:rPr>
              <a:t>A way to identify pronunciation is available when meaning is ambiguous without pronunciation </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27</a:t>
            </a:fld>
            <a:endParaRPr lang="en-US" dirty="0"/>
          </a:p>
        </p:txBody>
      </p:sp>
    </p:spTree>
    <p:extLst>
      <p:ext uri="{BB962C8B-B14F-4D97-AF65-F5344CB8AC3E}">
        <p14:creationId xmlns:p14="http://schemas.microsoft.com/office/powerpoint/2010/main" val="2741974137"/>
      </p:ext>
    </p:extLst>
  </p:cSld>
  <p:clrMapOvr>
    <a:masterClrMapping/>
  </p:clrMapOvr>
  <p:transition xmlns:p14="http://schemas.microsoft.com/office/powerpoint/2010/mai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rPr>
              <a:t>Guideline 3.2: Make web pages appear and operate in predictable ways</a:t>
            </a:r>
            <a:endParaRPr lang="en-US" dirty="0"/>
          </a:p>
        </p:txBody>
      </p:sp>
      <p:sp>
        <p:nvSpPr>
          <p:cNvPr id="3" name="Content Placeholder 2"/>
          <p:cNvSpPr>
            <a:spLocks noGrp="1"/>
          </p:cNvSpPr>
          <p:nvPr>
            <p:ph idx="1"/>
          </p:nvPr>
        </p:nvSpPr>
        <p:spPr>
          <a:xfrm>
            <a:off x="762000" y="1905000"/>
            <a:ext cx="8077200" cy="4297363"/>
          </a:xfrm>
        </p:spPr>
        <p:txBody>
          <a:bodyPr>
            <a:normAutofit lnSpcReduction="10000"/>
          </a:bodyPr>
          <a:lstStyle/>
          <a:p>
            <a:pPr>
              <a:lnSpc>
                <a:spcPct val="90000"/>
              </a:lnSpc>
            </a:pPr>
            <a:r>
              <a:rPr lang="en-US" dirty="0">
                <a:latin typeface="Calibri" charset="0"/>
              </a:rPr>
              <a:t>Focusing on a component by itself should not activate a change in context</a:t>
            </a:r>
          </a:p>
          <a:p>
            <a:pPr>
              <a:lnSpc>
                <a:spcPct val="90000"/>
              </a:lnSpc>
            </a:pPr>
            <a:r>
              <a:rPr lang="en-US" dirty="0">
                <a:latin typeface="Calibri" charset="0"/>
              </a:rPr>
              <a:t>Context should not change without alerting the user </a:t>
            </a:r>
            <a:r>
              <a:rPr lang="en-US" dirty="0" smtClean="0">
                <a:latin typeface="Calibri" charset="0"/>
              </a:rPr>
              <a:t>/</a:t>
            </a:r>
            <a:r>
              <a:rPr lang="en-US" dirty="0">
                <a:latin typeface="Calibri" charset="0"/>
              </a:rPr>
              <a:t>without being requested by the </a:t>
            </a:r>
            <a:r>
              <a:rPr lang="en-US" dirty="0" smtClean="0">
                <a:latin typeface="Calibri" charset="0"/>
              </a:rPr>
              <a:t>user</a:t>
            </a:r>
            <a:endParaRPr lang="en-US" dirty="0">
              <a:latin typeface="Calibri" charset="0"/>
            </a:endParaRPr>
          </a:p>
          <a:p>
            <a:pPr>
              <a:lnSpc>
                <a:spcPct val="90000"/>
              </a:lnSpc>
            </a:pPr>
            <a:r>
              <a:rPr lang="en-US" dirty="0">
                <a:latin typeface="Calibri" charset="0"/>
              </a:rPr>
              <a:t>Repeated navigation should be presented in the same relative order</a:t>
            </a:r>
          </a:p>
          <a:p>
            <a:pPr>
              <a:lnSpc>
                <a:spcPct val="90000"/>
              </a:lnSpc>
            </a:pPr>
            <a:r>
              <a:rPr lang="en-US" dirty="0">
                <a:latin typeface="Calibri" charset="0"/>
              </a:rPr>
              <a:t>Components with the same function should be labeled consistently</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28</a:t>
            </a:fld>
            <a:endParaRPr lang="en-US" dirty="0"/>
          </a:p>
        </p:txBody>
      </p:sp>
    </p:spTree>
    <p:extLst>
      <p:ext uri="{BB962C8B-B14F-4D97-AF65-F5344CB8AC3E}">
        <p14:creationId xmlns:p14="http://schemas.microsoft.com/office/powerpoint/2010/main" val="1933979643"/>
      </p:ext>
    </p:extLst>
  </p:cSld>
  <p:clrMapOvr>
    <a:masterClrMapping/>
  </p:clrMapOvr>
  <p:transition xmlns:p14="http://schemas.microsoft.com/office/powerpoint/2010/mai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3.3: Help users avoid and correct mistakes</a:t>
            </a:r>
          </a:p>
        </p:txBody>
      </p:sp>
      <p:sp>
        <p:nvSpPr>
          <p:cNvPr id="3" name="Content Placeholder 2"/>
          <p:cNvSpPr>
            <a:spLocks noGrp="1"/>
          </p:cNvSpPr>
          <p:nvPr>
            <p:ph idx="1"/>
          </p:nvPr>
        </p:nvSpPr>
        <p:spPr/>
        <p:txBody>
          <a:bodyPr/>
          <a:lstStyle/>
          <a:p>
            <a:pPr>
              <a:lnSpc>
                <a:spcPct val="90000"/>
              </a:lnSpc>
            </a:pPr>
            <a:r>
              <a:rPr lang="en-US" dirty="0">
                <a:latin typeface="Calibri" charset="0"/>
              </a:rPr>
              <a:t>Errors are detected, identified and described to users </a:t>
            </a:r>
          </a:p>
          <a:p>
            <a:pPr>
              <a:lnSpc>
                <a:spcPct val="90000"/>
              </a:lnSpc>
            </a:pPr>
            <a:r>
              <a:rPr lang="en-US" dirty="0">
                <a:latin typeface="Calibri" charset="0"/>
              </a:rPr>
              <a:t>Suggestions to correct an error are provided</a:t>
            </a:r>
          </a:p>
          <a:p>
            <a:pPr>
              <a:lnSpc>
                <a:spcPct val="90000"/>
              </a:lnSpc>
            </a:pPr>
            <a:r>
              <a:rPr lang="en-US" dirty="0">
                <a:latin typeface="Calibri" charset="0"/>
              </a:rPr>
              <a:t>Error prevention includes reversibility, checking information or confirmation</a:t>
            </a:r>
          </a:p>
          <a:p>
            <a:pPr>
              <a:lnSpc>
                <a:spcPct val="90000"/>
              </a:lnSpc>
            </a:pPr>
            <a:r>
              <a:rPr lang="en-US" dirty="0">
                <a:latin typeface="Calibri" charset="0"/>
              </a:rPr>
              <a:t>Labels and instructions are provided</a:t>
            </a:r>
          </a:p>
          <a:p>
            <a:pPr>
              <a:lnSpc>
                <a:spcPct val="90000"/>
              </a:lnSpc>
            </a:pPr>
            <a:r>
              <a:rPr lang="en-US" dirty="0">
                <a:latin typeface="Calibri" charset="0"/>
              </a:rPr>
              <a:t>Forms that require text input have contextual help</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29</a:t>
            </a:fld>
            <a:endParaRPr lang="en-US" dirty="0"/>
          </a:p>
        </p:txBody>
      </p:sp>
    </p:spTree>
    <p:extLst>
      <p:ext uri="{BB962C8B-B14F-4D97-AF65-F5344CB8AC3E}">
        <p14:creationId xmlns:p14="http://schemas.microsoft.com/office/powerpoint/2010/main" val="1286227482"/>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Presentation Objectives</a:t>
            </a:r>
            <a:endParaRPr lang="en-US" dirty="0"/>
          </a:p>
        </p:txBody>
      </p:sp>
      <p:sp>
        <p:nvSpPr>
          <p:cNvPr id="5" name="Content Placeholder 4"/>
          <p:cNvSpPr>
            <a:spLocks noGrp="1"/>
          </p:cNvSpPr>
          <p:nvPr>
            <p:ph idx="1"/>
            <p:custDataLst>
              <p:tags r:id="rId3"/>
            </p:custDataLst>
          </p:nvPr>
        </p:nvSpPr>
        <p:spPr/>
        <p:txBody>
          <a:bodyPr>
            <a:normAutofit/>
          </a:bodyPr>
          <a:lstStyle/>
          <a:p>
            <a:pPr>
              <a:spcAft>
                <a:spcPct val="20000"/>
              </a:spcAft>
            </a:pPr>
            <a:r>
              <a:rPr lang="en-US" dirty="0">
                <a:latin typeface="Arial" charset="0"/>
                <a:cs typeface="Times New Roman" charset="0"/>
              </a:rPr>
              <a:t>Familiarize you with the Web Content Accessibility Guidelines (WCAG 2.0</a:t>
            </a:r>
            <a:r>
              <a:rPr lang="en-US" dirty="0" smtClean="0">
                <a:latin typeface="Arial" charset="0"/>
                <a:cs typeface="Times New Roman" charset="0"/>
              </a:rPr>
              <a:t>)</a:t>
            </a:r>
            <a:endParaRPr lang="en-US" dirty="0">
              <a:latin typeface="Arial" charset="0"/>
              <a:cs typeface="Times New Roman"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3</a:t>
            </a:fld>
            <a:endParaRPr lang="en-US" dirty="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rPr>
              <a:t>Guideline 4.1: Content can be interpreted reliably by assistive technologies</a:t>
            </a:r>
            <a:endParaRPr lang="en-US" dirty="0"/>
          </a:p>
        </p:txBody>
      </p:sp>
      <p:sp>
        <p:nvSpPr>
          <p:cNvPr id="3" name="Content Placeholder 2"/>
          <p:cNvSpPr>
            <a:spLocks noGrp="1"/>
          </p:cNvSpPr>
          <p:nvPr>
            <p:ph idx="1"/>
          </p:nvPr>
        </p:nvSpPr>
        <p:spPr>
          <a:xfrm>
            <a:off x="762000" y="1981200"/>
            <a:ext cx="8077200" cy="4297363"/>
          </a:xfrm>
        </p:spPr>
        <p:txBody>
          <a:bodyPr/>
          <a:lstStyle/>
          <a:p>
            <a:r>
              <a:rPr lang="en-US" dirty="0">
                <a:latin typeface="Calibri" charset="0"/>
              </a:rPr>
              <a:t>Mark-up languages should be complete, include start and end tags and make sure the language is nested to specifications</a:t>
            </a:r>
          </a:p>
          <a:p>
            <a:r>
              <a:rPr lang="en-US" dirty="0">
                <a:latin typeface="Calibri" charset="0"/>
              </a:rPr>
              <a:t>When interface components are customized provide complete label and attribute elements so that assistive technologies understand the functions</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30</a:t>
            </a:fld>
            <a:endParaRPr lang="en-US" dirty="0"/>
          </a:p>
        </p:txBody>
      </p:sp>
    </p:spTree>
    <p:extLst>
      <p:ext uri="{BB962C8B-B14F-4D97-AF65-F5344CB8AC3E}">
        <p14:creationId xmlns:p14="http://schemas.microsoft.com/office/powerpoint/2010/main" val="1969966085"/>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a:t>Web Accessibility Initiative (WAI</a:t>
            </a:r>
            <a:r>
              <a:rPr lang="en-US" dirty="0" smtClean="0"/>
              <a:t>)</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a:t>World Wide Web Consortium (W3C) Program</a:t>
            </a:r>
          </a:p>
          <a:p>
            <a:pPr>
              <a:buFontTx/>
              <a:buNone/>
            </a:pPr>
            <a:endParaRPr lang="en-US" dirty="0"/>
          </a:p>
          <a:p>
            <a:r>
              <a:rPr lang="en-US" dirty="0"/>
              <a:t>W3C Accessibility information found at </a:t>
            </a:r>
            <a:r>
              <a:rPr lang="en-US" dirty="0">
                <a:hlinkClick r:id="rId6"/>
              </a:rPr>
              <a:t>http://www.w3.org/WAI/</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4</a:t>
            </a:fld>
            <a:endParaRPr lang="en-US" dirty="0"/>
          </a:p>
        </p:txBody>
      </p:sp>
    </p:spTree>
    <p:custDataLst>
      <p:tags r:id="rId1"/>
    </p:custDataLst>
    <p:extLst>
      <p:ext uri="{BB962C8B-B14F-4D97-AF65-F5344CB8AC3E}">
        <p14:creationId xmlns:p14="http://schemas.microsoft.com/office/powerpoint/2010/main" val="424856029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Purpose of WCAG 2.0</a:t>
            </a:r>
          </a:p>
        </p:txBody>
      </p:sp>
      <p:sp>
        <p:nvSpPr>
          <p:cNvPr id="3" name="Content Placeholder 2"/>
          <p:cNvSpPr>
            <a:spLocks noGrp="1"/>
          </p:cNvSpPr>
          <p:nvPr>
            <p:ph idx="1"/>
          </p:nvPr>
        </p:nvSpPr>
        <p:spPr/>
        <p:txBody>
          <a:bodyPr>
            <a:normAutofit fontScale="92500" lnSpcReduction="20000"/>
          </a:bodyPr>
          <a:lstStyle/>
          <a:p>
            <a:pPr>
              <a:lnSpc>
                <a:spcPct val="90000"/>
              </a:lnSpc>
              <a:buFontTx/>
              <a:buNone/>
            </a:pPr>
            <a:r>
              <a:rPr lang="en-US" dirty="0"/>
              <a:t>Make web content more accessible for people with</a:t>
            </a:r>
          </a:p>
          <a:p>
            <a:pPr>
              <a:lnSpc>
                <a:spcPct val="90000"/>
              </a:lnSpc>
              <a:buFontTx/>
              <a:buNone/>
            </a:pPr>
            <a:endParaRPr lang="en-US" dirty="0"/>
          </a:p>
          <a:p>
            <a:pPr>
              <a:lnSpc>
                <a:spcPct val="90000"/>
              </a:lnSpc>
            </a:pPr>
            <a:r>
              <a:rPr lang="en-US" dirty="0"/>
              <a:t>blindness and low vision </a:t>
            </a:r>
          </a:p>
          <a:p>
            <a:pPr>
              <a:lnSpc>
                <a:spcPct val="90000"/>
              </a:lnSpc>
            </a:pPr>
            <a:r>
              <a:rPr lang="en-US" dirty="0"/>
              <a:t>deafness and hearing loss</a:t>
            </a:r>
          </a:p>
          <a:p>
            <a:pPr>
              <a:lnSpc>
                <a:spcPct val="90000"/>
              </a:lnSpc>
            </a:pPr>
            <a:r>
              <a:rPr lang="en-US" dirty="0"/>
              <a:t>learning disabilities</a:t>
            </a:r>
          </a:p>
          <a:p>
            <a:pPr>
              <a:lnSpc>
                <a:spcPct val="90000"/>
              </a:lnSpc>
            </a:pPr>
            <a:r>
              <a:rPr lang="en-US" dirty="0"/>
              <a:t>cognitive limitations </a:t>
            </a:r>
          </a:p>
          <a:p>
            <a:pPr>
              <a:lnSpc>
                <a:spcPct val="90000"/>
              </a:lnSpc>
            </a:pPr>
            <a:r>
              <a:rPr lang="en-US" dirty="0"/>
              <a:t>limited movement</a:t>
            </a:r>
          </a:p>
          <a:p>
            <a:pPr>
              <a:lnSpc>
                <a:spcPct val="90000"/>
              </a:lnSpc>
            </a:pPr>
            <a:r>
              <a:rPr lang="en-US" dirty="0"/>
              <a:t>speech difficulties</a:t>
            </a:r>
          </a:p>
          <a:p>
            <a:pPr>
              <a:lnSpc>
                <a:spcPct val="90000"/>
              </a:lnSpc>
            </a:pPr>
            <a:r>
              <a:rPr lang="en-US" dirty="0"/>
              <a:t>photosensitivity </a:t>
            </a:r>
            <a:endParaRPr lang="en-US" dirty="0">
              <a:latin typeface="Arial" charset="0"/>
              <a:cs typeface="Times New Roman" charset="0"/>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pPr/>
              <a:t>5</a:t>
            </a:fld>
            <a:endParaRPr lang="en-US" dirty="0"/>
          </a:p>
        </p:txBody>
      </p:sp>
    </p:spTree>
    <p:extLst>
      <p:ext uri="{BB962C8B-B14F-4D97-AF65-F5344CB8AC3E}">
        <p14:creationId xmlns:p14="http://schemas.microsoft.com/office/powerpoint/2010/main" val="63251746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a:t>
            </a:r>
            <a:endParaRPr lang="en-US" dirty="0"/>
          </a:p>
        </p:txBody>
      </p:sp>
      <p:sp>
        <p:nvSpPr>
          <p:cNvPr id="3" name="Content Placeholder 2"/>
          <p:cNvSpPr>
            <a:spLocks noGrp="1"/>
          </p:cNvSpPr>
          <p:nvPr>
            <p:ph idx="1"/>
          </p:nvPr>
        </p:nvSpPr>
        <p:spPr/>
        <p:txBody>
          <a:bodyPr>
            <a:normAutofit/>
          </a:bodyPr>
          <a:lstStyle/>
          <a:p>
            <a:r>
              <a:rPr lang="en-US" b="1" dirty="0"/>
              <a:t>P</a:t>
            </a:r>
            <a:r>
              <a:rPr lang="en-US" dirty="0"/>
              <a:t>erceivable</a:t>
            </a:r>
          </a:p>
          <a:p>
            <a:r>
              <a:rPr lang="en-US" b="1" dirty="0"/>
              <a:t>O</a:t>
            </a:r>
            <a:r>
              <a:rPr lang="en-US" dirty="0"/>
              <a:t>perable</a:t>
            </a:r>
          </a:p>
          <a:p>
            <a:r>
              <a:rPr lang="en-US" b="1" dirty="0"/>
              <a:t>U</a:t>
            </a:r>
            <a:r>
              <a:rPr lang="en-US" dirty="0"/>
              <a:t>nderstandable</a:t>
            </a:r>
          </a:p>
          <a:p>
            <a:r>
              <a:rPr lang="en-US" b="1" dirty="0"/>
              <a:t>R</a:t>
            </a:r>
            <a:r>
              <a:rPr lang="en-US" dirty="0"/>
              <a:t>obust</a:t>
            </a:r>
          </a:p>
          <a:p>
            <a:pPr marL="0" indent="0" algn="ctr">
              <a:buNone/>
            </a:pP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extLst>
      <p:ext uri="{BB962C8B-B14F-4D97-AF65-F5344CB8AC3E}">
        <p14:creationId xmlns:p14="http://schemas.microsoft.com/office/powerpoint/2010/main" val="121383995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Perceivable</a:t>
            </a:r>
          </a:p>
        </p:txBody>
      </p:sp>
      <p:sp>
        <p:nvSpPr>
          <p:cNvPr id="3" name="Content Placeholder 2"/>
          <p:cNvSpPr>
            <a:spLocks noGrp="1"/>
          </p:cNvSpPr>
          <p:nvPr>
            <p:ph idx="1"/>
          </p:nvPr>
        </p:nvSpPr>
        <p:spPr/>
        <p:txBody>
          <a:bodyPr/>
          <a:lstStyle/>
          <a:p>
            <a:r>
              <a:rPr lang="en-US" dirty="0"/>
              <a:t>Information and user interface components must be presentable to users in ways they can perceive</a:t>
            </a:r>
            <a:r>
              <a:rPr lang="en-US" dirty="0" smtClean="0"/>
              <a:t>.</a:t>
            </a:r>
          </a:p>
          <a:p>
            <a:r>
              <a:rPr lang="en-US" dirty="0" smtClean="0"/>
              <a:t>It </a:t>
            </a:r>
            <a:r>
              <a:rPr lang="en-US" dirty="0"/>
              <a:t>can't be invisible to all of their </a:t>
            </a:r>
            <a:r>
              <a:rPr lang="en-US" dirty="0" smtClean="0"/>
              <a:t>senses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7</a:t>
            </a:fld>
            <a:endParaRPr lang="en-US" dirty="0"/>
          </a:p>
        </p:txBody>
      </p:sp>
    </p:spTree>
    <p:extLst>
      <p:ext uri="{BB962C8B-B14F-4D97-AF65-F5344CB8AC3E}">
        <p14:creationId xmlns:p14="http://schemas.microsoft.com/office/powerpoint/2010/main" val="427178648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a:t>
            </a:r>
          </a:p>
        </p:txBody>
      </p:sp>
      <p:sp>
        <p:nvSpPr>
          <p:cNvPr id="3" name="Content Placeholder 2"/>
          <p:cNvSpPr>
            <a:spLocks noGrp="1"/>
          </p:cNvSpPr>
          <p:nvPr>
            <p:ph idx="1"/>
          </p:nvPr>
        </p:nvSpPr>
        <p:spPr/>
        <p:txBody>
          <a:bodyPr/>
          <a:lstStyle/>
          <a:p>
            <a:r>
              <a:rPr lang="en-US" dirty="0"/>
              <a:t>User interface components and navigation must be operable</a:t>
            </a:r>
            <a:r>
              <a:rPr lang="en-US" dirty="0" smtClean="0"/>
              <a:t>.</a:t>
            </a:r>
          </a:p>
          <a:p>
            <a:r>
              <a:rPr lang="en-US" dirty="0" smtClean="0"/>
              <a:t>The </a:t>
            </a:r>
            <a:r>
              <a:rPr lang="en-US" dirty="0"/>
              <a:t>interface cannot require interaction that a user cannot </a:t>
            </a:r>
            <a:r>
              <a:rPr lang="en-US" dirty="0" smtClean="0"/>
              <a:t>perform.</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8</a:t>
            </a:fld>
            <a:endParaRPr lang="en-US" dirty="0"/>
          </a:p>
        </p:txBody>
      </p:sp>
    </p:spTree>
    <p:extLst>
      <p:ext uri="{BB962C8B-B14F-4D97-AF65-F5344CB8AC3E}">
        <p14:creationId xmlns:p14="http://schemas.microsoft.com/office/powerpoint/2010/main" val="209879118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Understandable</a:t>
            </a:r>
            <a:endParaRPr lang="en-US" dirty="0"/>
          </a:p>
        </p:txBody>
      </p:sp>
      <p:sp>
        <p:nvSpPr>
          <p:cNvPr id="3" name="Content Placeholder 2"/>
          <p:cNvSpPr>
            <a:spLocks noGrp="1"/>
          </p:cNvSpPr>
          <p:nvPr>
            <p:ph idx="1"/>
          </p:nvPr>
        </p:nvSpPr>
        <p:spPr/>
        <p:txBody>
          <a:bodyPr/>
          <a:lstStyle/>
          <a:p>
            <a:r>
              <a:rPr lang="en-US" dirty="0"/>
              <a:t>Information and the operation of user interface must be understandable</a:t>
            </a:r>
            <a:r>
              <a:rPr lang="en-US" dirty="0" smtClean="0"/>
              <a:t>.</a:t>
            </a:r>
          </a:p>
          <a:p>
            <a:r>
              <a:rPr lang="en-US" dirty="0" smtClean="0"/>
              <a:t>The </a:t>
            </a:r>
            <a:r>
              <a:rPr lang="en-US" dirty="0"/>
              <a:t>content or operation cannot be beyond their </a:t>
            </a:r>
            <a:r>
              <a:rPr lang="en-US" dirty="0" smtClean="0"/>
              <a:t>understanding</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9</a:t>
            </a:fld>
            <a:endParaRPr lang="en-US" dirty="0"/>
          </a:p>
        </p:txBody>
      </p:sp>
    </p:spTree>
    <p:extLst>
      <p:ext uri="{BB962C8B-B14F-4D97-AF65-F5344CB8AC3E}">
        <p14:creationId xmlns:p14="http://schemas.microsoft.com/office/powerpoint/2010/main" val="128984092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4218</Words>
  <Application>Microsoft Macintosh PowerPoint</Application>
  <PresentationFormat>On-screen Show (4:3)</PresentationFormat>
  <Paragraphs>364</Paragraphs>
  <Slides>30</Slides>
  <Notes>28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Training</vt:lpstr>
      <vt:lpstr>Accessibility Workshop</vt:lpstr>
      <vt:lpstr>PowerPoint Presentation</vt:lpstr>
      <vt:lpstr>Presentation Objectives</vt:lpstr>
      <vt:lpstr>Web Accessibility Initiative (WAI)</vt:lpstr>
      <vt:lpstr>Purpose of WCAG 2.0</vt:lpstr>
      <vt:lpstr>Principles</vt:lpstr>
      <vt:lpstr>Perceivable</vt:lpstr>
      <vt:lpstr>Operable</vt:lpstr>
      <vt:lpstr>Understandable</vt:lpstr>
      <vt:lpstr>Robust</vt:lpstr>
      <vt:lpstr>Principles Shape Guidelines</vt:lpstr>
      <vt:lpstr>Guideline Success Criteria</vt:lpstr>
      <vt:lpstr>You can find the guidelines at</vt:lpstr>
      <vt:lpstr>Guideline 1.1: Text alternatives for non-text content</vt:lpstr>
      <vt:lpstr>Guideline 1.1 Continued…</vt:lpstr>
      <vt:lpstr>Guideline 1.1 Continued…</vt:lpstr>
      <vt:lpstr>Examples</vt:lpstr>
      <vt:lpstr>Guideline 1.2 Synchronous Alternatives for Multi-media</vt:lpstr>
      <vt:lpstr>Examples</vt:lpstr>
      <vt:lpstr>Guideline 1.3 Adaptable: Create content that can be presented in different ways (for example simpler layout) without losing information or structure. </vt:lpstr>
      <vt:lpstr>Guideline 1.4 : Make it easier for users to see and hear content including separating foreground from background. </vt:lpstr>
      <vt:lpstr>Guideline 2.1 :Make all functionality available from a keyboard. </vt:lpstr>
      <vt:lpstr>Guideline 2.2: Provide users enough time to read and use content</vt:lpstr>
      <vt:lpstr>Guideline 2.3: Do not create content that is known to cause seizures</vt:lpstr>
      <vt:lpstr>Guideline 2.4: Help users with disabilities navigate, find content and determine where they are</vt:lpstr>
      <vt:lpstr>Guideline 2.4 continued</vt:lpstr>
      <vt:lpstr>Guideline 3.1: Make text content readable and understandable</vt:lpstr>
      <vt:lpstr>Guideline 3.2: Make web pages appear and operate in predictable ways</vt:lpstr>
      <vt:lpstr>Guideline 3.3: Help users avoid and correct mistakes</vt:lpstr>
      <vt:lpstr>Guideline 4.1: Content can be interpreted reliably by assistive technologies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2013-11-14T08:08:34Z</dcterms:modified>
</cp:coreProperties>
</file>