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handoutMasterIdLst>
    <p:handoutMasterId r:id="rId9"/>
  </p:handoutMasterIdLst>
  <p:sldIdLst>
    <p:sldId id="259" r:id="rId2"/>
    <p:sldId id="307" r:id="rId3"/>
    <p:sldId id="308" r:id="rId4"/>
    <p:sldId id="309" r:id="rId5"/>
    <p:sldId id="310" r:id="rId6"/>
    <p:sldId id="31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307"/>
            <p14:sldId id="308"/>
            <p14:sldId id="309"/>
            <p14:sldId id="310"/>
            <p14:sldId id="311"/>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60061" autoAdjust="0"/>
  </p:normalViewPr>
  <p:slideViewPr>
    <p:cSldViewPr>
      <p:cViewPr>
        <p:scale>
          <a:sx n="47" d="100"/>
          <a:sy n="47" d="100"/>
        </p:scale>
        <p:origin x="-2142" y="-72"/>
      </p:cViewPr>
      <p:guideLst>
        <p:guide orient="horz" pos="2160"/>
        <p:guide pos="2880"/>
      </p:guideLst>
    </p:cSldViewPr>
  </p:slideViewPr>
  <p:notesTextViewPr>
    <p:cViewPr>
      <p:scale>
        <a:sx n="100" d="100"/>
        <a:sy n="100" d="100"/>
      </p:scale>
      <p:origin x="0" y="135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11/17/2013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30983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3988943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extLst>
      <p:ext uri="{BB962C8B-B14F-4D97-AF65-F5344CB8AC3E}">
        <p14:creationId xmlns:p14="http://schemas.microsoft.com/office/powerpoint/2010/main" val="419403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users enough</a:t>
            </a:r>
            <a:r>
              <a:rPr lang="en-US" baseline="0" dirty="0" smtClean="0"/>
              <a:t> time to read and use content.</a:t>
            </a:r>
          </a:p>
          <a:p>
            <a:endParaRPr lang="en-US" baseline="0" dirty="0" smtClean="0"/>
          </a:p>
          <a:p>
            <a:r>
              <a:rPr lang="en-US" baseline="0" dirty="0" smtClean="0"/>
              <a:t>Many users who have disabilities need more time to complete tasks than the majority of users.</a:t>
            </a:r>
          </a:p>
          <a:p>
            <a:endParaRPr lang="en-US" baseline="0" dirty="0" smtClean="0"/>
          </a:p>
          <a:p>
            <a:r>
              <a:rPr lang="en-US" baseline="0" dirty="0" smtClean="0"/>
              <a:t>Auto refresh : if not necessary should be allowed to turn off </a:t>
            </a:r>
          </a:p>
          <a:p>
            <a:endParaRPr lang="en-US" baseline="0" dirty="0" smtClean="0"/>
          </a:p>
          <a:p>
            <a:r>
              <a:rPr lang="en-US" baseline="0" dirty="0" smtClean="0"/>
              <a:t>2.2.1 This is to ensure that users with disabilities are given adequate time to interact with web content whenever possible. </a:t>
            </a:r>
          </a:p>
          <a:p>
            <a:r>
              <a:rPr lang="en-US" baseline="0" dirty="0" smtClean="0"/>
              <a:t>Example : While purchasing tickets, only 2 minutes are allowed to finish the transaction, before the time is getting expired, the user should be warned before the action.</a:t>
            </a:r>
          </a:p>
          <a:p>
            <a:endParaRPr lang="en-US" baseline="0" dirty="0" smtClean="0"/>
          </a:p>
          <a:p>
            <a:r>
              <a:rPr lang="en-US" baseline="0" dirty="0" smtClean="0"/>
              <a:t>Example : </a:t>
            </a:r>
            <a:r>
              <a:rPr lang="en-US" sz="1200" kern="1200" dirty="0" smtClean="0">
                <a:solidFill>
                  <a:schemeClr val="tx1"/>
                </a:solidFill>
                <a:latin typeface="+mn-lt"/>
                <a:ea typeface="+mn-ea"/>
                <a:cs typeface="+mn-cs"/>
              </a:rPr>
              <a:t>A Web site uses a client side time limit to help protect users who may step away from their computer. After a period of inactivity the Web page asks if the user needs more time. If it doesn't get a response – it times out.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Web page includes an animation which includes text that appears and disappears throughout. In some cases, the text is scrolling across the screen and in others, it is only displayed for a short time before it fades into the background. The page includes a pause button so that users who have trouble reading the text before it disappears can read it.</a:t>
            </a:r>
          </a:p>
          <a:p>
            <a:endParaRPr lang="en-US" sz="1200" kern="1200" baseline="0" dirty="0" smtClean="0">
              <a:solidFill>
                <a:schemeClr val="tx1"/>
              </a:solidFill>
              <a:latin typeface="+mn-lt"/>
              <a:ea typeface="+mn-ea"/>
              <a:cs typeface="+mn-cs"/>
            </a:endParaRPr>
          </a:p>
          <a:p>
            <a:r>
              <a:rPr lang="en-US" baseline="0" dirty="0" smtClean="0"/>
              <a:t>2.2.2 </a:t>
            </a:r>
            <a:r>
              <a:rPr lang="en-US" sz="1200" kern="1200" dirty="0" smtClean="0">
                <a:solidFill>
                  <a:schemeClr val="tx1"/>
                </a:solidFill>
                <a:latin typeface="+mn-lt"/>
                <a:ea typeface="+mn-ea"/>
                <a:cs typeface="+mn-cs"/>
              </a:rPr>
              <a:t>"Blinking" refers to content that causes a distraction problem. Blinking can be allowed for a short time as long as it stops (or can be stopped)</a:t>
            </a:r>
          </a:p>
          <a:p>
            <a:r>
              <a:rPr lang="en-US" sz="1200" kern="1200" dirty="0" smtClean="0">
                <a:solidFill>
                  <a:schemeClr val="tx1"/>
                </a:solidFill>
                <a:latin typeface="+mn-lt"/>
                <a:ea typeface="+mn-ea"/>
                <a:cs typeface="+mn-cs"/>
              </a:rPr>
              <a:t>A site requires that all users view a 15 second advertisement before they can access free content available from their site. Because viewing the advertisement is a requirement for all users and because it is not presented in parallel with other content, no mechanism to pause, stop or hide it needs to be provided.</a:t>
            </a:r>
            <a:endParaRPr lang="en-US" baseline="0" dirty="0" smtClean="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extLst>
      <p:ext uri="{BB962C8B-B14F-4D97-AF65-F5344CB8AC3E}">
        <p14:creationId xmlns:p14="http://schemas.microsoft.com/office/powerpoint/2010/main" val="233935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419020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2.4.1 </a:t>
            </a:r>
            <a:r>
              <a:rPr lang="en-US" dirty="0" err="1" smtClean="0"/>
              <a:t>ByPass</a:t>
            </a:r>
            <a:r>
              <a:rPr lang="en-US" baseline="0" dirty="0" smtClean="0"/>
              <a:t> content : </a:t>
            </a:r>
            <a:r>
              <a:rPr lang="en-US" sz="1200" i="1" kern="1200" dirty="0" smtClean="0">
                <a:solidFill>
                  <a:schemeClr val="tx1"/>
                </a:solidFill>
                <a:latin typeface="+mn-lt"/>
                <a:ea typeface="+mn-ea"/>
                <a:cs typeface="+mn-cs"/>
              </a:rPr>
              <a:t>Example 1: An online newspaper</a:t>
            </a:r>
          </a:p>
          <a:p>
            <a:r>
              <a:rPr lang="en-US" sz="1200" i="0" kern="1200" dirty="0" smtClean="0">
                <a:solidFill>
                  <a:schemeClr val="tx1"/>
                </a:solidFill>
                <a:latin typeface="+mn-lt"/>
                <a:ea typeface="+mn-ea"/>
                <a:cs typeface="+mn-cs"/>
              </a:rPr>
              <a:t>An on-line newspaper contains many sections of information: a search function, a corporate banner, sidebars, minor stories, how to contact the newspaper, etc. The lead story is located in the middle of the page. The first link that the user reaches when tabbing through the page is titled "Skip to Lead Story". Activating the link moves visual focus to the story. Pressing tab again takes the user to the first link in the main story.</a:t>
            </a:r>
          </a:p>
          <a:p>
            <a:r>
              <a:rPr lang="en-US" sz="1200" i="1" kern="1200" dirty="0" smtClean="0">
                <a:solidFill>
                  <a:schemeClr val="tx1"/>
                </a:solidFill>
                <a:latin typeface="+mn-lt"/>
                <a:ea typeface="+mn-ea"/>
                <a:cs typeface="+mn-cs"/>
              </a:rPr>
              <a:t>Example 2: A "Skip to main content" link</a:t>
            </a:r>
          </a:p>
          <a:p>
            <a:r>
              <a:rPr lang="en-US" sz="1200" i="0" kern="1200" dirty="0" smtClean="0">
                <a:solidFill>
                  <a:schemeClr val="tx1"/>
                </a:solidFill>
                <a:latin typeface="+mn-lt"/>
                <a:ea typeface="+mn-ea"/>
                <a:cs typeface="+mn-cs"/>
              </a:rPr>
              <a:t>A Web page includes a variety of navigation techniques on each page: a bread crumb trail, a search tool, a site map, and a list of related resources. The first link on the page is titled "Skip to Main Content". A user activates the link to skip over the navigation tools. </a:t>
            </a:r>
          </a:p>
          <a:p>
            <a:r>
              <a:rPr lang="en-US" sz="1200" i="0" kern="1200" dirty="0" smtClean="0">
                <a:solidFill>
                  <a:schemeClr val="tx1"/>
                </a:solidFill>
                <a:latin typeface="+mn-lt"/>
                <a:ea typeface="+mn-ea"/>
                <a:cs typeface="+mn-cs"/>
              </a:rPr>
              <a:t>A very</a:t>
            </a:r>
            <a:r>
              <a:rPr lang="en-US" sz="1200" i="0" kern="1200" baseline="0" dirty="0" smtClean="0">
                <a:solidFill>
                  <a:schemeClr val="tx1"/>
                </a:solidFill>
                <a:latin typeface="+mn-lt"/>
                <a:ea typeface="+mn-ea"/>
                <a:cs typeface="+mn-cs"/>
              </a:rPr>
              <a:t> good example of accessible site : </a:t>
            </a:r>
            <a:r>
              <a:rPr lang="en-US" sz="1200" i="0" kern="1200" dirty="0" err="1" smtClean="0">
                <a:solidFill>
                  <a:schemeClr val="tx1"/>
                </a:solidFill>
                <a:latin typeface="+mn-lt"/>
                <a:ea typeface="+mn-ea"/>
                <a:cs typeface="+mn-cs"/>
              </a:rPr>
              <a:t>www.passport.gov.in</a:t>
            </a:r>
            <a:r>
              <a:rPr lang="en-US" sz="1200" i="0" kern="1200" baseline="0" dirty="0" smtClean="0">
                <a:solidFill>
                  <a:schemeClr val="tx1"/>
                </a:solidFill>
                <a:latin typeface="+mn-lt"/>
                <a:ea typeface="+mn-ea"/>
                <a:cs typeface="+mn-cs"/>
              </a:rPr>
              <a:t>  and </a:t>
            </a:r>
            <a:r>
              <a:rPr lang="en-US" sz="1200" i="0" kern="1200" baseline="0" dirty="0" err="1" smtClean="0">
                <a:solidFill>
                  <a:schemeClr val="tx1"/>
                </a:solidFill>
                <a:latin typeface="+mn-lt"/>
                <a:ea typeface="+mn-ea"/>
                <a:cs typeface="+mn-cs"/>
              </a:rPr>
              <a:t>www.usa.gov</a:t>
            </a:r>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Example in the Guidelines 2 : 2.4.1</a:t>
            </a:r>
          </a:p>
          <a:p>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2.4.2 </a:t>
            </a:r>
            <a:r>
              <a:rPr lang="en-US" sz="1200" kern="1200" dirty="0" smtClean="0">
                <a:solidFill>
                  <a:schemeClr val="tx1"/>
                </a:solidFill>
                <a:latin typeface="+mn-lt"/>
                <a:ea typeface="+mn-ea"/>
                <a:cs typeface="+mn-cs"/>
              </a:rPr>
              <a:t>Titles identify the current location without requiring users to read or interpret page content. When titles appear in site maps or lists of search results, users can more quickly identify the content they need. Example : A banking application lets a user inspect his bank accounts, view past statements, and perform transactions. The Web application dynamically generates titles for each Web page, e.g., "Bank XYZ, accounts for John Smith" "Bank XYZ, December 2005 statement for Account 1234-5678".</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2.4.3 Example : A form contains two, side-by-side sections of information. One section contains information about an applicant; the other section contains information about the applicant's spouse. All the interactive elements in the applicant section receive focus before any of the elements in the spouse section. The elements in each section receive focus in the reading order of that section.</a:t>
            </a:r>
          </a:p>
          <a:p>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2.4.4 </a:t>
            </a:r>
            <a:r>
              <a:rPr lang="en-US" sz="1200" kern="1200" dirty="0" smtClean="0">
                <a:solidFill>
                  <a:schemeClr val="tx1"/>
                </a:solidFill>
                <a:latin typeface="+mn-lt"/>
                <a:ea typeface="+mn-ea"/>
                <a:cs typeface="+mn-cs"/>
              </a:rPr>
              <a:t>The objective of this technique is to describe the purpose of a link in the text of the link. The description lets a user distinguish this link from links in the Web page that lead to other destinations and helps the user determine whether to follow the link. The URI of the destination is generally not sufficiently descriptive.</a:t>
            </a:r>
          </a:p>
          <a:p>
            <a:r>
              <a:rPr lang="en-US" sz="1200" i="0" kern="1200" dirty="0" smtClean="0">
                <a:solidFill>
                  <a:schemeClr val="tx1"/>
                </a:solidFill>
                <a:latin typeface="+mn-lt"/>
                <a:ea typeface="+mn-ea"/>
                <a:cs typeface="+mn-cs"/>
              </a:rPr>
              <a:t>Example : In the Guidelines</a:t>
            </a:r>
            <a:r>
              <a:rPr lang="en-US" sz="1200" i="0" kern="1200" baseline="0" dirty="0" smtClean="0">
                <a:solidFill>
                  <a:schemeClr val="tx1"/>
                </a:solidFill>
                <a:latin typeface="+mn-lt"/>
                <a:ea typeface="+mn-ea"/>
                <a:cs typeface="+mn-cs"/>
              </a:rPr>
              <a:t> 2</a:t>
            </a:r>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Failure Example</a:t>
            </a:r>
            <a:r>
              <a:rPr lang="en-US" sz="1200" i="0" kern="1200" baseline="0" dirty="0" smtClean="0">
                <a:solidFill>
                  <a:schemeClr val="tx1"/>
                </a:solidFill>
                <a:latin typeface="+mn-lt"/>
                <a:ea typeface="+mn-ea"/>
                <a:cs typeface="+mn-cs"/>
              </a:rPr>
              <a:t> on website </a:t>
            </a:r>
            <a:r>
              <a:rPr lang="en-US" sz="1200" i="0" kern="1200" baseline="0" dirty="0" err="1" smtClean="0">
                <a:solidFill>
                  <a:schemeClr val="tx1"/>
                </a:solidFill>
                <a:latin typeface="+mn-lt"/>
                <a:ea typeface="+mn-ea"/>
                <a:cs typeface="+mn-cs"/>
              </a:rPr>
              <a:t>www.ndtv.com</a:t>
            </a:r>
            <a:r>
              <a:rPr lang="en-US" sz="1200" i="0" kern="1200" baseline="0" dirty="0" smtClean="0">
                <a:solidFill>
                  <a:schemeClr val="tx1"/>
                </a:solidFill>
                <a:latin typeface="+mn-lt"/>
                <a:ea typeface="+mn-ea"/>
                <a:cs typeface="+mn-cs"/>
              </a:rPr>
              <a:t> : Search for more text and under food section : More is ambiguous</a:t>
            </a:r>
            <a:endParaRPr lang="en-US" sz="120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3379108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2.4.5 : </a:t>
            </a:r>
            <a:r>
              <a:rPr lang="en-US" sz="1200" kern="1200" dirty="0" smtClean="0">
                <a:solidFill>
                  <a:schemeClr val="tx1"/>
                </a:solidFill>
                <a:latin typeface="+mn-lt"/>
                <a:ea typeface="+mn-ea"/>
                <a:cs typeface="+mn-cs"/>
              </a:rPr>
              <a:t>More than one way is available to locate a Web page within a set of Web.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----Providing an opportunity to navigate sites in more than one manner can help people find information faster. Users with visual impairments may find it easier to navigate to the correct part of the site by using a search, rather than scrolling through a large navigation bar using a screen magnifier or screen reader. A person with cognitive disabilities may prefer a table of contents or site map that provides an overview of the site rather than reading and traversing through several Web pages. Some users may prefer to explore the site in a sequential manner, moving from Web page to Web page in order to best understand the concepts and layout.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Cognitive Disability - a person with a cognitive disability has greater difficulty with one or more types of mental tasks than the average person.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Ways to Achieve – 1. Table</a:t>
            </a:r>
            <a:r>
              <a:rPr lang="en-US" sz="1200" kern="1200" baseline="0" dirty="0" smtClean="0">
                <a:solidFill>
                  <a:schemeClr val="tx1"/>
                </a:solidFill>
                <a:latin typeface="+mn-lt"/>
                <a:ea typeface="+mn-ea"/>
                <a:cs typeface="+mn-cs"/>
              </a:rPr>
              <a:t> of Contents</a:t>
            </a:r>
          </a:p>
          <a:p>
            <a:r>
              <a:rPr lang="en-US" sz="1200" kern="1200" baseline="0" dirty="0" smtClean="0">
                <a:solidFill>
                  <a:schemeClr val="tx1"/>
                </a:solidFill>
                <a:latin typeface="+mn-lt"/>
                <a:ea typeface="+mn-ea"/>
                <a:cs typeface="+mn-cs"/>
              </a:rPr>
              <a:t>2. Search Button</a:t>
            </a:r>
          </a:p>
          <a:p>
            <a:r>
              <a:rPr lang="en-US" sz="1200" kern="1200" baseline="0" dirty="0" smtClean="0">
                <a:solidFill>
                  <a:schemeClr val="tx1"/>
                </a:solidFill>
                <a:latin typeface="+mn-lt"/>
                <a:ea typeface="+mn-ea"/>
                <a:cs typeface="+mn-cs"/>
              </a:rPr>
              <a:t>3. Site Map</a:t>
            </a:r>
          </a:p>
          <a:p>
            <a:r>
              <a:rPr lang="en-US" sz="1200" kern="1200" baseline="0" dirty="0" smtClean="0">
                <a:solidFill>
                  <a:schemeClr val="tx1"/>
                </a:solidFill>
                <a:latin typeface="+mn-lt"/>
                <a:ea typeface="+mn-ea"/>
                <a:cs typeface="+mn-cs"/>
              </a:rPr>
              <a:t>4. Create bookmarks in PDF documents.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2.4.6 : </a:t>
            </a:r>
            <a:r>
              <a:rPr lang="en-US" sz="1200" kern="1200" dirty="0" smtClean="0">
                <a:solidFill>
                  <a:schemeClr val="tx1"/>
                </a:solidFill>
                <a:latin typeface="+mn-lt"/>
                <a:ea typeface="+mn-ea"/>
                <a:cs typeface="+mn-cs"/>
              </a:rPr>
              <a:t>Descriptive headings are especially helpful for users who have disabilities that make reading slow and for people with limited short-term memory. These people benefit when section titles make it possible to predict what each section contains. It also help users with low vision who can see only a few words at a time. If headings or labels are provided, they must meet 1.3.1, Info and Relationships.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Descriptive headings help users find specific content and orient themselves within the Web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Example : </a:t>
            </a:r>
            <a:r>
              <a:rPr lang="en-US" sz="1200" kern="1200" dirty="0" smtClean="0">
                <a:solidFill>
                  <a:schemeClr val="tx1"/>
                </a:solidFill>
                <a:latin typeface="+mn-lt"/>
                <a:ea typeface="+mn-ea"/>
                <a:cs typeface="+mn-cs"/>
              </a:rPr>
              <a:t>The home page of a news site lists the headlines for the top stories of the hour. Under each heading are the first 35 words of the story and a link to the full article. Each headline gives a clear idea of the article's subject.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2.4.7 : It i</a:t>
            </a:r>
            <a:r>
              <a:rPr lang="en-US" sz="1200" kern="1200" dirty="0" smtClean="0">
                <a:solidFill>
                  <a:schemeClr val="tx1"/>
                </a:solidFill>
                <a:latin typeface="+mn-lt"/>
                <a:ea typeface="+mn-ea"/>
                <a:cs typeface="+mn-cs"/>
              </a:rPr>
              <a:t>s helpful for people with a short attention span who may become confused when following a long series of navigation steps to a Web page. It is also helpful when a user follows a link directly to a page deep within a set of Web pages and needs to navigate that Web site to understand the content of that page or to find more related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Example : Websites can use breadcrumb trail to visualize how contents are structured and how to navigate back to web pages.</a:t>
            </a:r>
          </a:p>
          <a:p>
            <a:r>
              <a:rPr lang="en-US" sz="1200" kern="1200" baseline="0" dirty="0" smtClean="0">
                <a:solidFill>
                  <a:schemeClr val="tx1"/>
                </a:solidFill>
                <a:latin typeface="+mn-lt"/>
                <a:ea typeface="+mn-ea"/>
                <a:cs typeface="+mn-cs"/>
              </a:rPr>
              <a:t>Success : </a:t>
            </a:r>
            <a:r>
              <a:rPr lang="en-US" sz="1200" kern="1200" baseline="0" dirty="0" err="1" smtClean="0">
                <a:solidFill>
                  <a:schemeClr val="tx1"/>
                </a:solidFill>
                <a:latin typeface="+mn-lt"/>
                <a:ea typeface="+mn-ea"/>
                <a:cs typeface="+mn-cs"/>
              </a:rPr>
              <a:t>www.newegg.com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Failure : </a:t>
            </a:r>
            <a:r>
              <a:rPr lang="en-US" sz="1200" kern="1200" baseline="0" dirty="0" err="1" smtClean="0">
                <a:solidFill>
                  <a:schemeClr val="tx1"/>
                </a:solidFill>
                <a:latin typeface="+mn-lt"/>
                <a:ea typeface="+mn-ea"/>
                <a:cs typeface="+mn-cs"/>
              </a:rPr>
              <a:t>www.amzon.com</a:t>
            </a:r>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714612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hdr="0" ft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mono-1.com/monoface/main.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trace.wisc.edu/pea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fontScale="90000"/>
          </a:bodyPr>
          <a:lstStyle/>
          <a:p>
            <a:r>
              <a:rPr lang="en-US" dirty="0" smtClean="0"/>
              <a:t>Guideline 2 for    </a:t>
            </a:r>
            <a:br>
              <a:rPr lang="en-US" dirty="0" smtClean="0"/>
            </a:br>
            <a:r>
              <a:rPr lang="en-US" dirty="0" smtClean="0"/>
              <a:t>operable</a:t>
            </a:r>
            <a:br>
              <a:rPr lang="en-US" dirty="0" smtClean="0"/>
            </a:br>
            <a:r>
              <a:rPr lang="en-US" dirty="0" smtClean="0"/>
              <a:t/>
            </a:r>
            <a:br>
              <a:rPr lang="en-US" dirty="0" smtClean="0"/>
            </a:br>
            <a:endParaRPr lang="en-US" dirty="0"/>
          </a:p>
        </p:txBody>
      </p:sp>
      <p:sp>
        <p:nvSpPr>
          <p:cNvPr id="3" name="Subtitle 2"/>
          <p:cNvSpPr>
            <a:spLocks noGrp="1"/>
          </p:cNvSpPr>
          <p:nvPr>
            <p:ph type="subTitle" idx="1"/>
            <p:custDataLst>
              <p:tags r:id="rId3"/>
            </p:custDataLst>
          </p:nvPr>
        </p:nvSpPr>
        <p:spPr>
          <a:xfrm>
            <a:off x="3962400" y="5105400"/>
            <a:ext cx="4772528" cy="990600"/>
          </a:xfrm>
        </p:spPr>
        <p:txBody>
          <a:bodyPr>
            <a:normAutofit/>
          </a:bodyPr>
          <a:lstStyle/>
          <a:p>
            <a:r>
              <a:rPr lang="en-US" sz="2400" dirty="0" smtClean="0">
                <a:latin typeface="+mn-lt"/>
              </a:rPr>
              <a:t>iAccessible.org</a:t>
            </a: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 2.1 :Make </a:t>
            </a:r>
            <a:r>
              <a:rPr lang="en-US" dirty="0"/>
              <a:t>all functionality available from a keyboard. </a:t>
            </a:r>
          </a:p>
        </p:txBody>
      </p:sp>
      <p:pic>
        <p:nvPicPr>
          <p:cNvPr id="4" name="Picture 4" descr="american airlines"/>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609601" y="2584489"/>
            <a:ext cx="5486400" cy="321049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p:cNvSpPr>
            <a:spLocks noChangeArrowheads="1"/>
          </p:cNvSpPr>
          <p:nvPr/>
        </p:nvSpPr>
        <p:spPr bwMode="auto">
          <a:xfrm rot="21117706">
            <a:off x="3200400" y="3048000"/>
            <a:ext cx="3200400" cy="838200"/>
          </a:xfrm>
          <a:prstGeom prst="leftArrow">
            <a:avLst>
              <a:gd name="adj1" fmla="val 50000"/>
              <a:gd name="adj2" fmla="val 95455"/>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Text Box 5"/>
          <p:cNvSpPr txBox="1">
            <a:spLocks noChangeArrowheads="1"/>
          </p:cNvSpPr>
          <p:nvPr/>
        </p:nvSpPr>
        <p:spPr bwMode="auto">
          <a:xfrm>
            <a:off x="6324600" y="2438400"/>
            <a:ext cx="25146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lgn="l">
              <a:spcBef>
                <a:spcPct val="0"/>
              </a:spcBef>
              <a:spcAft>
                <a:spcPct val="0"/>
              </a:spcAft>
              <a:defRPr sz="2400">
                <a:solidFill>
                  <a:schemeClr val="tx1"/>
                </a:solidFill>
                <a:latin typeface="Times New Roman" charset="0"/>
                <a:ea typeface="ＭＳ Ｐゴシック" charset="0"/>
              </a:defRPr>
            </a:lvl1pPr>
            <a:lvl2pPr algn="l">
              <a:spcBef>
                <a:spcPct val="0"/>
              </a:spcBef>
              <a:spcAft>
                <a:spcPct val="0"/>
              </a:spcAft>
              <a:defRPr sz="2400">
                <a:solidFill>
                  <a:schemeClr val="tx1"/>
                </a:solidFill>
                <a:latin typeface="Times New Roman" charset="0"/>
                <a:ea typeface="ＭＳ Ｐゴシック" charset="0"/>
              </a:defRPr>
            </a:lvl2pPr>
            <a:lvl3pPr algn="l">
              <a:spcBef>
                <a:spcPct val="0"/>
              </a:spcBef>
              <a:spcAft>
                <a:spcPct val="0"/>
              </a:spcAft>
              <a:defRPr sz="2400">
                <a:solidFill>
                  <a:schemeClr val="tx1"/>
                </a:solidFill>
                <a:latin typeface="Times New Roman" charset="0"/>
                <a:ea typeface="ＭＳ Ｐゴシック" charset="0"/>
              </a:defRPr>
            </a:lvl3pPr>
            <a:lvl4pPr algn="l">
              <a:spcBef>
                <a:spcPct val="0"/>
              </a:spcBef>
              <a:spcAft>
                <a:spcPct val="0"/>
              </a:spcAft>
              <a:defRPr sz="2400">
                <a:solidFill>
                  <a:schemeClr val="tx1"/>
                </a:solidFill>
                <a:latin typeface="Times New Roman" charset="0"/>
                <a:ea typeface="ＭＳ Ｐゴシック" charset="0"/>
              </a:defRPr>
            </a:lvl4pPr>
            <a:lvl5pPr algn="l">
              <a:spcBef>
                <a:spcPct val="0"/>
              </a:spcBef>
              <a:spcAft>
                <a:spcPct val="0"/>
              </a:spcAft>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100000"/>
              </a:lnSpc>
              <a:spcBef>
                <a:spcPct val="20000"/>
              </a:spcBef>
            </a:pPr>
            <a:r>
              <a:rPr lang="en-US" sz="1800" dirty="0">
                <a:latin typeface="Arial" charset="0"/>
              </a:rPr>
              <a:t>	Mouse-over activated pop-up menu items that cannot be accessed through the keyboard. But a non-mouse user can access a page that lists information that is equivalent to that in the mouse-activated pop-up</a:t>
            </a:r>
          </a:p>
          <a:p>
            <a:pPr>
              <a:spcBef>
                <a:spcPct val="50000"/>
              </a:spcBef>
              <a:spcAft>
                <a:spcPct val="20000"/>
              </a:spcAft>
            </a:pPr>
            <a:endParaRPr lang="en-US" sz="1800" dirty="0">
              <a:latin typeface="Arial" charset="0"/>
            </a:endParaRPr>
          </a:p>
        </p:txBody>
      </p:sp>
      <p:sp>
        <p:nvSpPr>
          <p:cNvPr id="3" name="Slide Number Placeholder 2"/>
          <p:cNvSpPr>
            <a:spLocks noGrp="1"/>
          </p:cNvSpPr>
          <p:nvPr>
            <p:ph type="sldNum" sz="quarter" idx="12"/>
          </p:nvPr>
        </p:nvSpPr>
        <p:spPr/>
        <p:txBody>
          <a:bodyPr/>
          <a:lstStyle/>
          <a:p>
            <a:fld id="{33D6E5A2-EC83-451F-A719-9AC1370DD5CF}" type="slidenum">
              <a:rPr lang="en-US" smtClean="0"/>
              <a:pPr/>
              <a:t>2</a:t>
            </a:fld>
            <a:endParaRPr lang="en-US" dirty="0"/>
          </a:p>
        </p:txBody>
      </p:sp>
    </p:spTree>
    <p:extLst>
      <p:ext uri="{BB962C8B-B14F-4D97-AF65-F5344CB8AC3E}">
        <p14:creationId xmlns:p14="http://schemas.microsoft.com/office/powerpoint/2010/main" val="1957541245"/>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2.2: Provide users enough time to read and use </a:t>
            </a:r>
            <a:r>
              <a:rPr lang="en-US" dirty="0" smtClean="0"/>
              <a:t>content</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t>User controlled time limits on </a:t>
            </a:r>
            <a:r>
              <a:rPr lang="en-US" dirty="0" smtClean="0"/>
              <a:t>presentation</a:t>
            </a:r>
            <a:endParaRPr lang="en-US" dirty="0"/>
          </a:p>
          <a:p>
            <a:pPr>
              <a:lnSpc>
                <a:spcPct val="90000"/>
              </a:lnSpc>
            </a:pPr>
            <a:r>
              <a:rPr lang="en-US" dirty="0" smtClean="0"/>
              <a:t>Blinking doesn</a:t>
            </a:r>
            <a:r>
              <a:rPr lang="en-US" dirty="0" smtClean="0">
                <a:latin typeface="Arial"/>
              </a:rPr>
              <a:t>’</a:t>
            </a:r>
            <a:r>
              <a:rPr lang="en-US" dirty="0" smtClean="0"/>
              <a:t>t </a:t>
            </a:r>
            <a:r>
              <a:rPr lang="en-US" dirty="0"/>
              <a:t>interfere with reading </a:t>
            </a:r>
            <a:r>
              <a:rPr lang="en-US" dirty="0"/>
              <a:t>content, Moving content can be paused and </a:t>
            </a:r>
            <a:r>
              <a:rPr lang="en-US" dirty="0" smtClean="0"/>
              <a:t>restarted</a:t>
            </a:r>
            <a:endParaRPr lang="en-US" dirty="0" smtClean="0"/>
          </a:p>
          <a:p>
            <a:pPr>
              <a:lnSpc>
                <a:spcPct val="90000"/>
              </a:lnSpc>
            </a:pPr>
            <a:r>
              <a:rPr lang="en-US" dirty="0" smtClean="0"/>
              <a:t>Auto-refresh </a:t>
            </a:r>
            <a:r>
              <a:rPr lang="en-US" dirty="0"/>
              <a:t>and other interruptions can be suppressed by a user</a:t>
            </a:r>
          </a:p>
          <a:p>
            <a:pPr>
              <a:lnSpc>
                <a:spcPct val="90000"/>
              </a:lnSpc>
            </a:pPr>
            <a:r>
              <a:rPr lang="en-US" dirty="0"/>
              <a:t>Re-authentication after time-out does not lose </a:t>
            </a:r>
            <a:r>
              <a:rPr lang="en-US" dirty="0" smtClean="0"/>
              <a:t>data (AAA)</a:t>
            </a:r>
            <a:endParaRPr lang="en-US" sz="2800"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a:t>
            </a:fld>
            <a:endParaRPr lang="en-US" dirty="0"/>
          </a:p>
        </p:txBody>
      </p:sp>
    </p:spTree>
    <p:extLst>
      <p:ext uri="{BB962C8B-B14F-4D97-AF65-F5344CB8AC3E}">
        <p14:creationId xmlns:p14="http://schemas.microsoft.com/office/powerpoint/2010/main" val="92107992"/>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2.3: Do not create content that is known to cause </a:t>
            </a:r>
            <a:r>
              <a:rPr lang="en-US" dirty="0" smtClean="0"/>
              <a:t>seizures</a:t>
            </a:r>
            <a:endParaRPr lang="en-US" dirty="0"/>
          </a:p>
        </p:txBody>
      </p:sp>
      <p:sp>
        <p:nvSpPr>
          <p:cNvPr id="3" name="Content Placeholder 2"/>
          <p:cNvSpPr>
            <a:spLocks noGrp="1"/>
          </p:cNvSpPr>
          <p:nvPr>
            <p:ph idx="1"/>
          </p:nvPr>
        </p:nvSpPr>
        <p:spPr/>
        <p:txBody>
          <a:bodyPr>
            <a:normAutofit lnSpcReduction="10000"/>
          </a:bodyPr>
          <a:lstStyle/>
          <a:p>
            <a:pPr>
              <a:buFontTx/>
              <a:buNone/>
            </a:pPr>
            <a:r>
              <a:rPr lang="en-US" dirty="0"/>
              <a:t>Some content that flashes more than 3</a:t>
            </a:r>
          </a:p>
          <a:p>
            <a:pPr>
              <a:buFontTx/>
              <a:buNone/>
            </a:pPr>
            <a:r>
              <a:rPr lang="en-US" dirty="0"/>
              <a:t>times in one second may cause seizures.</a:t>
            </a:r>
          </a:p>
          <a:p>
            <a:r>
              <a:rPr lang="en-US" dirty="0" smtClean="0"/>
              <a:t>Example : </a:t>
            </a:r>
            <a:r>
              <a:rPr lang="en-US" dirty="0" smtClean="0">
                <a:hlinkClick r:id="rId3"/>
              </a:rPr>
              <a:t>www.mono-1.com/monoface/main.html</a:t>
            </a:r>
            <a:endParaRPr lang="en-US" dirty="0" smtClean="0"/>
          </a:p>
          <a:p>
            <a:endParaRPr lang="en-US" dirty="0"/>
          </a:p>
          <a:p>
            <a:pPr>
              <a:buFontTx/>
              <a:buNone/>
            </a:pPr>
            <a:r>
              <a:rPr lang="en-US" dirty="0"/>
              <a:t>Free download Photosensitivity Epilepsy</a:t>
            </a:r>
          </a:p>
          <a:p>
            <a:pPr>
              <a:buFontTx/>
              <a:buNone/>
            </a:pPr>
            <a:r>
              <a:rPr lang="en-US" dirty="0"/>
              <a:t>Analysis Tool at </a:t>
            </a:r>
          </a:p>
          <a:p>
            <a:pPr>
              <a:buFontTx/>
              <a:buNone/>
            </a:pPr>
            <a:r>
              <a:rPr lang="en-US" dirty="0">
                <a:hlinkClick r:id="rId4"/>
              </a:rPr>
              <a:t>http://trace.wisc.edu/peat/</a:t>
            </a:r>
            <a:endParaRPr lang="en-US"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a:t>
            </a:fld>
            <a:endParaRPr lang="en-US" dirty="0"/>
          </a:p>
        </p:txBody>
      </p:sp>
    </p:spTree>
    <p:extLst>
      <p:ext uri="{BB962C8B-B14F-4D97-AF65-F5344CB8AC3E}">
        <p14:creationId xmlns:p14="http://schemas.microsoft.com/office/powerpoint/2010/main" val="3955229751"/>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Guideline 2.4: Help users with disabilities navigate, find content and determine where they are</a:t>
            </a:r>
          </a:p>
        </p:txBody>
      </p:sp>
      <p:sp>
        <p:nvSpPr>
          <p:cNvPr id="3" name="Content Placeholder 2"/>
          <p:cNvSpPr>
            <a:spLocks noGrp="1"/>
          </p:cNvSpPr>
          <p:nvPr>
            <p:ph idx="1"/>
          </p:nvPr>
        </p:nvSpPr>
        <p:spPr>
          <a:xfrm>
            <a:off x="762000" y="1752600"/>
            <a:ext cx="8077200" cy="4297363"/>
          </a:xfrm>
        </p:spPr>
        <p:txBody>
          <a:bodyPr/>
          <a:lstStyle/>
          <a:p>
            <a:pPr>
              <a:lnSpc>
                <a:spcPct val="90000"/>
              </a:lnSpc>
            </a:pPr>
            <a:r>
              <a:rPr lang="en-US" dirty="0"/>
              <a:t>Provide a way to bypass content repeated on multiple pages</a:t>
            </a:r>
          </a:p>
          <a:p>
            <a:pPr>
              <a:lnSpc>
                <a:spcPct val="90000"/>
              </a:lnSpc>
            </a:pPr>
            <a:r>
              <a:rPr lang="en-US" dirty="0"/>
              <a:t>Pages should have descriptive titles</a:t>
            </a:r>
          </a:p>
          <a:p>
            <a:pPr>
              <a:lnSpc>
                <a:spcPct val="90000"/>
              </a:lnSpc>
            </a:pPr>
            <a:r>
              <a:rPr lang="en-US" dirty="0"/>
              <a:t>Sequential navigation should show relationships and information through presentation</a:t>
            </a:r>
          </a:p>
          <a:p>
            <a:pPr>
              <a:lnSpc>
                <a:spcPct val="90000"/>
              </a:lnSpc>
            </a:pPr>
            <a:r>
              <a:rPr lang="en-US" dirty="0"/>
              <a:t>The purpose of a link is understood by text and </a:t>
            </a:r>
            <a:r>
              <a:rPr lang="en-US" dirty="0" smtClean="0"/>
              <a:t>context.</a:t>
            </a:r>
            <a:endParaRPr lang="en-US"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5</a:t>
            </a:fld>
            <a:endParaRPr lang="en-US" dirty="0"/>
          </a:p>
        </p:txBody>
      </p:sp>
    </p:spTree>
    <p:extLst>
      <p:ext uri="{BB962C8B-B14F-4D97-AF65-F5344CB8AC3E}">
        <p14:creationId xmlns:p14="http://schemas.microsoft.com/office/powerpoint/2010/main" val="4072318638"/>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Calibri" charset="0"/>
              </a:rPr>
              <a:t>Guideline</a:t>
            </a:r>
            <a:r>
              <a:rPr lang="nl-NL" dirty="0">
                <a:latin typeface="Calibri" charset="0"/>
              </a:rPr>
              <a:t> 2.4 </a:t>
            </a:r>
            <a:r>
              <a:rPr lang="nl-NL" dirty="0" err="1">
                <a:latin typeface="Calibri" charset="0"/>
              </a:rPr>
              <a:t>continued</a:t>
            </a:r>
            <a:endParaRPr lang="en-US" dirty="0"/>
          </a:p>
        </p:txBody>
      </p:sp>
      <p:sp>
        <p:nvSpPr>
          <p:cNvPr id="3" name="Content Placeholder 2"/>
          <p:cNvSpPr>
            <a:spLocks noGrp="1"/>
          </p:cNvSpPr>
          <p:nvPr>
            <p:ph idx="1"/>
          </p:nvPr>
        </p:nvSpPr>
        <p:spPr/>
        <p:txBody>
          <a:bodyPr/>
          <a:lstStyle/>
          <a:p>
            <a:r>
              <a:rPr lang="en-US" dirty="0">
                <a:latin typeface="Calibri" charset="0"/>
              </a:rPr>
              <a:t>Multiple ways to navigate to content in a website</a:t>
            </a:r>
          </a:p>
          <a:p>
            <a:r>
              <a:rPr lang="en-US" dirty="0">
                <a:latin typeface="Calibri" charset="0"/>
              </a:rPr>
              <a:t>Headings and labels are descriptive and meaningful</a:t>
            </a:r>
          </a:p>
          <a:p>
            <a:r>
              <a:rPr lang="en-US" dirty="0" smtClean="0">
                <a:latin typeface="Calibri" charset="0"/>
              </a:rPr>
              <a:t>The </a:t>
            </a:r>
            <a:r>
              <a:rPr lang="en-US" dirty="0">
                <a:latin typeface="Calibri" charset="0"/>
              </a:rPr>
              <a:t>website indicates where a user is in the site</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6</a:t>
            </a:fld>
            <a:endParaRPr lang="en-US" dirty="0"/>
          </a:p>
        </p:txBody>
      </p:sp>
    </p:spTree>
    <p:extLst>
      <p:ext uri="{BB962C8B-B14F-4D97-AF65-F5344CB8AC3E}">
        <p14:creationId xmlns:p14="http://schemas.microsoft.com/office/powerpoint/2010/main" val="3902084748"/>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1109</Words>
  <Application>Microsoft Office PowerPoint</Application>
  <PresentationFormat>On-screen Show (4:3)</PresentationFormat>
  <Paragraphs>103</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Training</vt:lpstr>
      <vt:lpstr>Guideline 2 for     operable  </vt:lpstr>
      <vt:lpstr>Guideline 2.1 :Make all functionality available from a keyboard. </vt:lpstr>
      <vt:lpstr>Guideline 2.2: Provide users enough time to read and use content</vt:lpstr>
      <vt:lpstr>Guideline 2.3: Do not create content that is known to cause seizures</vt:lpstr>
      <vt:lpstr>Guideline 2.4: Help users with disabilities navigate, find content and determine where they are</vt:lpstr>
      <vt:lpstr>Guideline 2.4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2013-11-04T17:30:04Z</dcterms:created>
  <dcterms:modified xsi:type="dcterms:W3CDTF">2013-11-17T20:49:10Z</dcterms:modified>
</cp:coreProperties>
</file>