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swald Bold" charset="1" panose="00000800000000000000"/>
      <p:regular r:id="rId15"/>
    </p:embeddedFont>
    <p:embeddedFont>
      <p:font typeface="Montserrat Classic Bold" charset="1" panose="00000800000000000000"/>
      <p:regular r:id="rId16"/>
    </p:embeddedFont>
    <p:embeddedFont>
      <p:font typeface="DM Sans" charset="1" panose="00000000000000000000"/>
      <p:regular r:id="rId17"/>
    </p:embeddedFont>
    <p:embeddedFont>
      <p:font typeface="DM Sans Bold" charset="1" panose="00000000000000000000"/>
      <p:regular r:id="rId18"/>
    </p:embeddedFont>
    <p:embeddedFont>
      <p:font typeface="Canva Sans" charset="1" panose="020B0503030501040103"/>
      <p:regular r:id="rId19"/>
    </p:embeddedFont>
    <p:embeddedFont>
      <p:font typeface="Montserrat Light" charset="1" panose="00000400000000000000"/>
      <p:regular r:id="rId20"/>
    </p:embeddedFont>
    <p:embeddedFont>
      <p:font typeface="DM Sans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6.png" Type="http://schemas.openxmlformats.org/officeDocument/2006/relationships/image"/><Relationship Id="rId6" Target="../media/image28.jpeg" Type="http://schemas.openxmlformats.org/officeDocument/2006/relationships/image"/><Relationship Id="rId7" Target="../media/image2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5397548" y="3317648"/>
            <a:ext cx="7492905" cy="3787570"/>
          </a:xfrm>
          <a:prstGeom prst="rect">
            <a:avLst/>
          </a:prstGeom>
        </p:spPr>
        <p:txBody>
          <a:bodyPr anchor="t" rtlCol="false" tIns="0" lIns="0" bIns="0" rIns="0">
            <a:spAutoFit/>
          </a:bodyPr>
          <a:lstStyle/>
          <a:p>
            <a:pPr algn="ctr">
              <a:lnSpc>
                <a:spcPts val="15154"/>
              </a:lnSpc>
            </a:pPr>
            <a:r>
              <a:rPr lang="en-US" b="true" sz="10981" spc="1076">
                <a:solidFill>
                  <a:srgbClr val="231F20"/>
                </a:solidFill>
                <a:latin typeface="Oswald Bold"/>
                <a:ea typeface="Oswald Bold"/>
                <a:cs typeface="Oswald Bold"/>
                <a:sym typeface="Oswald Bold"/>
              </a:rPr>
              <a:t>MOTOR</a:t>
            </a:r>
          </a:p>
          <a:p>
            <a:pPr algn="ctr">
              <a:lnSpc>
                <a:spcPts val="15154"/>
              </a:lnSpc>
            </a:pPr>
            <a:r>
              <a:rPr lang="en-US" b="true" sz="10981" spc="1076">
                <a:solidFill>
                  <a:srgbClr val="231F20"/>
                </a:solidFill>
                <a:latin typeface="Oswald Bold"/>
                <a:ea typeface="Oswald Bold"/>
                <a:cs typeface="Oswald Bold"/>
                <a:sym typeface="Oswald Bold"/>
              </a:rPr>
              <a:t>DRIVERS</a:t>
            </a:r>
          </a:p>
        </p:txBody>
      </p:sp>
      <p:sp>
        <p:nvSpPr>
          <p:cNvPr name="TextBox 9" id="9"/>
          <p:cNvSpPr txBox="true"/>
          <p:nvPr/>
        </p:nvSpPr>
        <p:spPr>
          <a:xfrm rot="0">
            <a:off x="2719596" y="9255365"/>
            <a:ext cx="12848809" cy="441638"/>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BY - SUDHENSH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5578154"/>
            <a:chOff x="0" y="0"/>
            <a:chExt cx="368852" cy="1469144"/>
          </a:xfrm>
        </p:grpSpPr>
        <p:sp>
          <p:nvSpPr>
            <p:cNvPr name="Freeform 4" id="4"/>
            <p:cNvSpPr/>
            <p:nvPr/>
          </p:nvSpPr>
          <p:spPr>
            <a:xfrm flipH="false" flipV="false" rot="0">
              <a:off x="0" y="0"/>
              <a:ext cx="368852" cy="1469144"/>
            </a:xfrm>
            <a:custGeom>
              <a:avLst/>
              <a:gdLst/>
              <a:ahLst/>
              <a:cxnLst/>
              <a:rect r="r" b="b" t="t" l="l"/>
              <a:pathLst>
                <a:path h="1469144" w="368852">
                  <a:moveTo>
                    <a:pt x="0" y="0"/>
                  </a:moveTo>
                  <a:lnTo>
                    <a:pt x="368852" y="0"/>
                  </a:lnTo>
                  <a:lnTo>
                    <a:pt x="368852" y="1469144"/>
                  </a:lnTo>
                  <a:lnTo>
                    <a:pt x="0" y="1469144"/>
                  </a:lnTo>
                  <a:close/>
                </a:path>
              </a:pathLst>
            </a:custGeom>
            <a:solidFill>
              <a:srgbClr val="CCCCCC"/>
            </a:solidFill>
          </p:spPr>
        </p:sp>
        <p:sp>
          <p:nvSpPr>
            <p:cNvPr name="TextBox 5" id="5"/>
            <p:cNvSpPr txBox="true"/>
            <p:nvPr/>
          </p:nvSpPr>
          <p:spPr>
            <a:xfrm>
              <a:off x="0" y="-19050"/>
              <a:ext cx="368852" cy="1488194"/>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14" id="14"/>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WHAT?</a:t>
            </a:r>
          </a:p>
        </p:txBody>
      </p:sp>
      <p:sp>
        <p:nvSpPr>
          <p:cNvPr name="TextBox 15" id="15"/>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WHY?</a:t>
            </a:r>
          </a:p>
        </p:txBody>
      </p:sp>
      <p:sp>
        <p:nvSpPr>
          <p:cNvPr name="TextBox 16" id="16"/>
          <p:cNvSpPr txBox="true"/>
          <p:nvPr/>
        </p:nvSpPr>
        <p:spPr>
          <a:xfrm rot="0">
            <a:off x="6607430" y="5008512"/>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WORKING PRINCIPLE</a:t>
            </a:r>
          </a:p>
        </p:txBody>
      </p:sp>
      <p:sp>
        <p:nvSpPr>
          <p:cNvPr name="TextBox 17" id="17"/>
          <p:cNvSpPr txBox="true"/>
          <p:nvPr/>
        </p:nvSpPr>
        <p:spPr>
          <a:xfrm rot="0">
            <a:off x="6607430" y="6598008"/>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L298N  VS  L293D</a:t>
            </a:r>
          </a:p>
        </p:txBody>
      </p:sp>
      <p:sp>
        <p:nvSpPr>
          <p:cNvPr name="TextBox 18" id="18"/>
          <p:cNvSpPr txBox="true"/>
          <p:nvPr/>
        </p:nvSpPr>
        <p:spPr>
          <a:xfrm rot="0">
            <a:off x="6607430" y="5805631"/>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TYPES OF MOTOR DRIVERS</a:t>
            </a:r>
          </a:p>
        </p:txBody>
      </p:sp>
      <p:sp>
        <p:nvSpPr>
          <p:cNvPr name="TextBox 19" id="19"/>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3396305"/>
            <a:ext cx="9610044" cy="1948998"/>
            <a:chOff x="0" y="0"/>
            <a:chExt cx="3682024" cy="746746"/>
          </a:xfrm>
        </p:grpSpPr>
        <p:sp>
          <p:nvSpPr>
            <p:cNvPr name="Freeform 8" id="8"/>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9" id="9"/>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285113" y="6366819"/>
            <a:ext cx="9610044" cy="1948998"/>
            <a:chOff x="0" y="0"/>
            <a:chExt cx="3682024" cy="746746"/>
          </a:xfrm>
        </p:grpSpPr>
        <p:sp>
          <p:nvSpPr>
            <p:cNvPr name="Freeform 13" id="1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4" id="14"/>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471429" y="6751946"/>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125469" y="6958069"/>
            <a:ext cx="7132181" cy="768377"/>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Motors - High power</a:t>
            </a:r>
          </a:p>
          <a:p>
            <a:pPr algn="l" marL="0" indent="0" lvl="0">
              <a:lnSpc>
                <a:spcPts val="3050"/>
              </a:lnSpc>
              <a:spcBef>
                <a:spcPct val="0"/>
              </a:spcBef>
            </a:pPr>
            <a:r>
              <a:rPr lang="en-US" sz="2210" spc="216">
                <a:solidFill>
                  <a:srgbClr val="231F20"/>
                </a:solidFill>
                <a:latin typeface="DM Sans"/>
                <a:ea typeface="DM Sans"/>
                <a:cs typeface="DM Sans"/>
                <a:sym typeface="DM Sans"/>
              </a:rPr>
              <a:t>Control circuits - Low power</a:t>
            </a:r>
          </a:p>
        </p:txBody>
      </p:sp>
      <p:sp>
        <p:nvSpPr>
          <p:cNvPr name="Freeform 17" id="1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1752235" y="2574947"/>
            <a:ext cx="6095528" cy="6095528"/>
          </a:xfrm>
          <a:custGeom>
            <a:avLst/>
            <a:gdLst/>
            <a:ahLst/>
            <a:cxnLst/>
            <a:rect r="r" b="b" t="t" l="l"/>
            <a:pathLst>
              <a:path h="6095528" w="6095528">
                <a:moveTo>
                  <a:pt x="0" y="0"/>
                </a:moveTo>
                <a:lnTo>
                  <a:pt x="6095527" y="0"/>
                </a:lnTo>
                <a:lnTo>
                  <a:pt x="6095527" y="6095527"/>
                </a:lnTo>
                <a:lnTo>
                  <a:pt x="0" y="6095527"/>
                </a:lnTo>
                <a:lnTo>
                  <a:pt x="0" y="0"/>
                </a:lnTo>
                <a:close/>
              </a:path>
            </a:pathLst>
          </a:custGeom>
          <a:blipFill>
            <a:blip r:embed="rId10"/>
            <a:stretch>
              <a:fillRect l="0" t="0" r="0" b="0"/>
            </a:stretch>
          </a:blipFill>
        </p:spPr>
      </p:sp>
      <p:sp>
        <p:nvSpPr>
          <p:cNvPr name="TextBox 19" id="19"/>
          <p:cNvSpPr txBox="true"/>
          <p:nvPr/>
        </p:nvSpPr>
        <p:spPr>
          <a:xfrm rot="0">
            <a:off x="2142191" y="888605"/>
            <a:ext cx="7416941"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WHAT..?</a:t>
            </a:r>
          </a:p>
        </p:txBody>
      </p:sp>
      <p:sp>
        <p:nvSpPr>
          <p:cNvPr name="TextBox 20" id="20"/>
          <p:cNvSpPr txBox="true"/>
          <p:nvPr/>
        </p:nvSpPr>
        <p:spPr>
          <a:xfrm rot="0">
            <a:off x="3908899" y="3624745"/>
            <a:ext cx="7132181" cy="1668923"/>
          </a:xfrm>
          <a:prstGeom prst="rect">
            <a:avLst/>
          </a:prstGeom>
        </p:spPr>
        <p:txBody>
          <a:bodyPr anchor="t" rtlCol="false" tIns="0" lIns="0" bIns="0" rIns="0">
            <a:spAutoFit/>
          </a:bodyPr>
          <a:lstStyle/>
          <a:p>
            <a:pPr algn="l" marL="0" indent="0" lvl="0">
              <a:lnSpc>
                <a:spcPts val="3326"/>
              </a:lnSpc>
              <a:spcBef>
                <a:spcPct val="0"/>
              </a:spcBef>
            </a:pPr>
            <a:r>
              <a:rPr lang="en-US" sz="2410" spc="236">
                <a:solidFill>
                  <a:srgbClr val="231F20"/>
                </a:solidFill>
                <a:latin typeface="DM Sans"/>
                <a:ea typeface="DM Sans"/>
                <a:cs typeface="DM Sans"/>
                <a:sym typeface="DM Sans"/>
              </a:rPr>
              <a:t>As in the name, Motor drivers are used to control the working of motor(s). They act as an interface between motors and control circuits.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WHY..?</a:t>
            </a:r>
          </a:p>
        </p:txBody>
      </p:sp>
      <p:sp>
        <p:nvSpPr>
          <p:cNvPr name="TextBox 11" id="11"/>
          <p:cNvSpPr txBox="true"/>
          <p:nvPr/>
        </p:nvSpPr>
        <p:spPr>
          <a:xfrm rot="0">
            <a:off x="470590" y="3870899"/>
            <a:ext cx="5366193" cy="1635771"/>
          </a:xfrm>
          <a:prstGeom prst="rect">
            <a:avLst/>
          </a:prstGeom>
        </p:spPr>
        <p:txBody>
          <a:bodyPr anchor="t" rtlCol="false" tIns="0" lIns="0" bIns="0" rIns="0">
            <a:spAutoFit/>
          </a:bodyPr>
          <a:lstStyle/>
          <a:p>
            <a:pPr algn="ctr">
              <a:lnSpc>
                <a:spcPts val="4429"/>
              </a:lnSpc>
            </a:pPr>
            <a:r>
              <a:rPr lang="en-US" sz="3209" spc="314">
                <a:solidFill>
                  <a:srgbClr val="231F20"/>
                </a:solidFill>
                <a:latin typeface="DM Sans"/>
                <a:ea typeface="DM Sans"/>
                <a:cs typeface="DM Sans"/>
                <a:sym typeface="DM Sans"/>
              </a:rPr>
              <a:t>To control</a:t>
            </a:r>
          </a:p>
          <a:p>
            <a:pPr algn="ctr">
              <a:lnSpc>
                <a:spcPts val="4429"/>
              </a:lnSpc>
            </a:pPr>
            <a:r>
              <a:rPr lang="en-US" sz="3209" spc="314">
                <a:solidFill>
                  <a:srgbClr val="231F20"/>
                </a:solidFill>
                <a:latin typeface="DM Sans"/>
                <a:ea typeface="DM Sans"/>
                <a:cs typeface="DM Sans"/>
                <a:sym typeface="DM Sans"/>
              </a:rPr>
              <a:t>Motor</a:t>
            </a:r>
          </a:p>
          <a:p>
            <a:pPr algn="ctr" marL="0" indent="0" lvl="0">
              <a:lnSpc>
                <a:spcPts val="4429"/>
              </a:lnSpc>
              <a:spcBef>
                <a:spcPct val="0"/>
              </a:spcBef>
            </a:pPr>
            <a:r>
              <a:rPr lang="en-US" sz="3209" spc="314">
                <a:solidFill>
                  <a:srgbClr val="231F20"/>
                </a:solidFill>
                <a:latin typeface="DM Sans"/>
                <a:ea typeface="DM Sans"/>
                <a:cs typeface="DM Sans"/>
                <a:sym typeface="DM Sans"/>
              </a:rPr>
              <a:t>speed</a:t>
            </a:r>
          </a:p>
        </p:txBody>
      </p:sp>
      <p:sp>
        <p:nvSpPr>
          <p:cNvPr name="TextBox 12" id="12"/>
          <p:cNvSpPr txBox="true"/>
          <p:nvPr/>
        </p:nvSpPr>
        <p:spPr>
          <a:xfrm rot="0">
            <a:off x="4693037" y="3961480"/>
            <a:ext cx="9076330" cy="1473660"/>
          </a:xfrm>
          <a:prstGeom prst="rect">
            <a:avLst/>
          </a:prstGeom>
        </p:spPr>
        <p:txBody>
          <a:bodyPr anchor="t" rtlCol="false" tIns="0" lIns="0" bIns="0" rIns="0">
            <a:spAutoFit/>
          </a:bodyPr>
          <a:lstStyle/>
          <a:p>
            <a:pPr algn="ctr">
              <a:lnSpc>
                <a:spcPts val="4025"/>
              </a:lnSpc>
            </a:pPr>
            <a:r>
              <a:rPr lang="en-US" sz="2917" spc="285">
                <a:solidFill>
                  <a:srgbClr val="231F20"/>
                </a:solidFill>
                <a:latin typeface="DM Sans"/>
                <a:ea typeface="DM Sans"/>
                <a:cs typeface="DM Sans"/>
                <a:sym typeface="DM Sans"/>
              </a:rPr>
              <a:t>To control direction</a:t>
            </a:r>
          </a:p>
          <a:p>
            <a:pPr algn="ctr">
              <a:lnSpc>
                <a:spcPts val="4025"/>
              </a:lnSpc>
            </a:pPr>
            <a:r>
              <a:rPr lang="en-US" sz="2917" spc="285">
                <a:solidFill>
                  <a:srgbClr val="231F20"/>
                </a:solidFill>
                <a:latin typeface="DM Sans"/>
                <a:ea typeface="DM Sans"/>
                <a:cs typeface="DM Sans"/>
                <a:sym typeface="DM Sans"/>
              </a:rPr>
              <a:t>of rotation of</a:t>
            </a:r>
          </a:p>
          <a:p>
            <a:pPr algn="ctr" marL="0" indent="0" lvl="0">
              <a:lnSpc>
                <a:spcPts val="4025"/>
              </a:lnSpc>
              <a:spcBef>
                <a:spcPct val="0"/>
              </a:spcBef>
            </a:pPr>
            <a:r>
              <a:rPr lang="en-US" sz="2917" spc="285">
                <a:solidFill>
                  <a:srgbClr val="231F20"/>
                </a:solidFill>
                <a:latin typeface="DM Sans"/>
                <a:ea typeface="DM Sans"/>
                <a:cs typeface="DM Sans"/>
                <a:sym typeface="DM Sans"/>
              </a:rPr>
              <a:t>Motor</a:t>
            </a:r>
          </a:p>
        </p:txBody>
      </p:sp>
      <p:sp>
        <p:nvSpPr>
          <p:cNvPr name="TextBox 13" id="13"/>
          <p:cNvSpPr txBox="true"/>
          <p:nvPr/>
        </p:nvSpPr>
        <p:spPr>
          <a:xfrm rot="0">
            <a:off x="12980528" y="3708352"/>
            <a:ext cx="4947242" cy="1989441"/>
          </a:xfrm>
          <a:prstGeom prst="rect">
            <a:avLst/>
          </a:prstGeom>
        </p:spPr>
        <p:txBody>
          <a:bodyPr anchor="t" rtlCol="false" tIns="0" lIns="0" bIns="0" rIns="0">
            <a:spAutoFit/>
          </a:bodyPr>
          <a:lstStyle/>
          <a:p>
            <a:pPr algn="ctr">
              <a:lnSpc>
                <a:spcPts val="4083"/>
              </a:lnSpc>
            </a:pPr>
            <a:r>
              <a:rPr lang="en-US" sz="2959" spc="290">
                <a:solidFill>
                  <a:srgbClr val="231F20"/>
                </a:solidFill>
                <a:latin typeface="DM Sans"/>
                <a:ea typeface="DM Sans"/>
                <a:cs typeface="DM Sans"/>
                <a:sym typeface="DM Sans"/>
              </a:rPr>
              <a:t>To reduce the</a:t>
            </a:r>
          </a:p>
          <a:p>
            <a:pPr algn="ctr" marL="0" indent="0" lvl="0">
              <a:lnSpc>
                <a:spcPts val="4083"/>
              </a:lnSpc>
              <a:spcBef>
                <a:spcPct val="0"/>
              </a:spcBef>
            </a:pPr>
            <a:r>
              <a:rPr lang="en-US" sz="2959" spc="290">
                <a:solidFill>
                  <a:srgbClr val="231F20"/>
                </a:solidFill>
                <a:latin typeface="DM Sans"/>
                <a:ea typeface="DM Sans"/>
                <a:cs typeface="DM Sans"/>
                <a:sym typeface="DM Sans"/>
              </a:rPr>
              <a:t>risk of controller burn outs and increase efficiency</a:t>
            </a:r>
          </a:p>
        </p:txBody>
      </p:sp>
      <p:sp>
        <p:nvSpPr>
          <p:cNvPr name="Freeform 14" id="1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846499" y="1103062"/>
            <a:ext cx="6014640" cy="7620491"/>
          </a:xfrm>
          <a:custGeom>
            <a:avLst/>
            <a:gdLst/>
            <a:ahLst/>
            <a:cxnLst/>
            <a:rect r="r" b="b" t="t" l="l"/>
            <a:pathLst>
              <a:path h="7620491" w="6014640">
                <a:moveTo>
                  <a:pt x="0" y="0"/>
                </a:moveTo>
                <a:lnTo>
                  <a:pt x="6014640" y="0"/>
                </a:lnTo>
                <a:lnTo>
                  <a:pt x="6014640" y="7620491"/>
                </a:lnTo>
                <a:lnTo>
                  <a:pt x="0" y="7620491"/>
                </a:lnTo>
                <a:lnTo>
                  <a:pt x="0" y="0"/>
                </a:lnTo>
                <a:close/>
              </a:path>
            </a:pathLst>
          </a:custGeom>
          <a:blipFill>
            <a:blip r:embed="rId5"/>
            <a:stretch>
              <a:fillRect l="0" t="0" r="0" b="0"/>
            </a:stretch>
          </a:blipFill>
        </p:spPr>
      </p:sp>
      <p:sp>
        <p:nvSpPr>
          <p:cNvPr name="TextBox 6" id="6"/>
          <p:cNvSpPr txBox="true"/>
          <p:nvPr/>
        </p:nvSpPr>
        <p:spPr>
          <a:xfrm rot="0">
            <a:off x="2191002" y="1143000"/>
            <a:ext cx="7102480" cy="2242048"/>
          </a:xfrm>
          <a:prstGeom prst="rect">
            <a:avLst/>
          </a:prstGeom>
        </p:spPr>
        <p:txBody>
          <a:bodyPr anchor="t" rtlCol="false" tIns="0" lIns="0" bIns="0" rIns="0">
            <a:spAutoFit/>
          </a:bodyPr>
          <a:lstStyle/>
          <a:p>
            <a:pPr algn="l">
              <a:lnSpc>
                <a:spcPts val="8661"/>
              </a:lnSpc>
            </a:pPr>
            <a:r>
              <a:rPr lang="en-US" b="true" sz="8248" spc="808">
                <a:solidFill>
                  <a:srgbClr val="231F20"/>
                </a:solidFill>
                <a:latin typeface="Oswald Bold"/>
                <a:ea typeface="Oswald Bold"/>
                <a:cs typeface="Oswald Bold"/>
                <a:sym typeface="Oswald Bold"/>
              </a:rPr>
              <a:t>WORKING</a:t>
            </a:r>
          </a:p>
          <a:p>
            <a:pPr algn="l" marL="0" indent="0" lvl="0">
              <a:lnSpc>
                <a:spcPts val="8661"/>
              </a:lnSpc>
            </a:pPr>
            <a:r>
              <a:rPr lang="en-US" b="true" sz="8248" spc="808">
                <a:solidFill>
                  <a:srgbClr val="231F20"/>
                </a:solidFill>
                <a:latin typeface="Oswald Bold"/>
                <a:ea typeface="Oswald Bold"/>
                <a:cs typeface="Oswald Bold"/>
                <a:sym typeface="Oswald Bold"/>
              </a:rPr>
              <a:t>PRINCIPLE</a:t>
            </a:r>
          </a:p>
        </p:txBody>
      </p:sp>
      <p:sp>
        <p:nvSpPr>
          <p:cNvPr name="TextBox 7" id="7"/>
          <p:cNvSpPr txBox="true"/>
          <p:nvPr/>
        </p:nvSpPr>
        <p:spPr>
          <a:xfrm rot="0">
            <a:off x="2008951" y="3746998"/>
            <a:ext cx="7431006" cy="1396502"/>
          </a:xfrm>
          <a:prstGeom prst="rect">
            <a:avLst/>
          </a:prstGeom>
        </p:spPr>
        <p:txBody>
          <a:bodyPr anchor="t" rtlCol="false" tIns="0" lIns="0" bIns="0" rIns="0">
            <a:spAutoFit/>
          </a:bodyPr>
          <a:lstStyle/>
          <a:p>
            <a:pPr algn="l" marL="596274" indent="-298137" lvl="1">
              <a:lnSpc>
                <a:spcPts val="3811"/>
              </a:lnSpc>
              <a:buFont typeface="Arial"/>
              <a:buChar char="•"/>
            </a:pPr>
            <a:r>
              <a:rPr lang="en-US" sz="2761" spc="270">
                <a:solidFill>
                  <a:srgbClr val="231F20"/>
                </a:solidFill>
                <a:latin typeface="DM Sans"/>
                <a:ea typeface="DM Sans"/>
                <a:cs typeface="DM Sans"/>
                <a:sym typeface="DM Sans"/>
              </a:rPr>
              <a:t>Motor Drivers work on the concept of a switching circuit known as H-Bridge circuit.</a:t>
            </a:r>
          </a:p>
        </p:txBody>
      </p:sp>
      <p:sp>
        <p:nvSpPr>
          <p:cNvPr name="TextBox 8" id="8"/>
          <p:cNvSpPr txBox="true"/>
          <p:nvPr/>
        </p:nvSpPr>
        <p:spPr>
          <a:xfrm rot="0">
            <a:off x="2008951" y="6053340"/>
            <a:ext cx="7431006" cy="1396502"/>
          </a:xfrm>
          <a:prstGeom prst="rect">
            <a:avLst/>
          </a:prstGeom>
        </p:spPr>
        <p:txBody>
          <a:bodyPr anchor="t" rtlCol="false" tIns="0" lIns="0" bIns="0" rIns="0">
            <a:spAutoFit/>
          </a:bodyPr>
          <a:lstStyle/>
          <a:p>
            <a:pPr algn="l" marL="596274" indent="-298137" lvl="1">
              <a:lnSpc>
                <a:spcPts val="3811"/>
              </a:lnSpc>
              <a:buFont typeface="Arial"/>
              <a:buChar char="•"/>
            </a:pPr>
            <a:r>
              <a:rPr lang="en-US" sz="2761" spc="270">
                <a:solidFill>
                  <a:srgbClr val="231F20"/>
                </a:solidFill>
                <a:latin typeface="DM Sans"/>
                <a:ea typeface="DM Sans"/>
                <a:cs typeface="DM Sans"/>
                <a:sym typeface="DM Sans"/>
              </a:rPr>
              <a:t>An H-bridge is </a:t>
            </a:r>
            <a:r>
              <a:rPr lang="en-US" sz="2761" spc="270">
                <a:solidFill>
                  <a:srgbClr val="231F20"/>
                </a:solidFill>
                <a:latin typeface="DM Sans"/>
                <a:ea typeface="DM Sans"/>
                <a:cs typeface="DM Sans"/>
                <a:sym typeface="DM Sans"/>
              </a:rPr>
              <a:t>used to drive a load, such as a DC motor, in both directions</a:t>
            </a:r>
            <a:r>
              <a:rPr lang="en-US" sz="2761" spc="270">
                <a:solidFill>
                  <a:srgbClr val="231F20"/>
                </a:solidFill>
                <a:latin typeface="DM Sans"/>
                <a:ea typeface="DM Sans"/>
                <a:cs typeface="DM Sans"/>
                <a:sym typeface="DM Sans"/>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0" y="3029800"/>
            <a:ext cx="9950340" cy="5396023"/>
          </a:xfrm>
          <a:custGeom>
            <a:avLst/>
            <a:gdLst/>
            <a:ahLst/>
            <a:cxnLst/>
            <a:rect r="r" b="b" t="t" l="l"/>
            <a:pathLst>
              <a:path h="5396023" w="9950340">
                <a:moveTo>
                  <a:pt x="0" y="0"/>
                </a:moveTo>
                <a:lnTo>
                  <a:pt x="9950340" y="0"/>
                </a:lnTo>
                <a:lnTo>
                  <a:pt x="9950340" y="5396023"/>
                </a:lnTo>
                <a:lnTo>
                  <a:pt x="0" y="5396023"/>
                </a:lnTo>
                <a:lnTo>
                  <a:pt x="0" y="0"/>
                </a:lnTo>
                <a:close/>
              </a:path>
            </a:pathLst>
          </a:custGeom>
          <a:blipFill>
            <a:blip r:embed="rId4"/>
            <a:stretch>
              <a:fillRect l="0" t="-628" r="0" b="-628"/>
            </a:stretch>
          </a:blipFill>
        </p:spPr>
      </p:sp>
      <p:graphicFrame>
        <p:nvGraphicFramePr>
          <p:cNvPr name="Table 11" id="11"/>
          <p:cNvGraphicFramePr>
            <a:graphicFrameLocks noGrp="true"/>
          </p:cNvGraphicFramePr>
          <p:nvPr/>
        </p:nvGraphicFramePr>
        <p:xfrm>
          <a:off x="10500829" y="3029800"/>
          <a:ext cx="7787171" cy="6126704"/>
        </p:xfrm>
        <a:graphic>
          <a:graphicData uri="http://schemas.openxmlformats.org/drawingml/2006/table">
            <a:tbl>
              <a:tblPr/>
              <a:tblGrid>
                <a:gridCol w="1797205"/>
                <a:gridCol w="1797205"/>
                <a:gridCol w="4192762"/>
              </a:tblGrid>
              <a:tr h="1225341">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S1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S2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O/P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25341">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BREAK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25341">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CLOCK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25341">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ANTI-CLOCK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25341">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040"/>
                        </a:lnSpc>
                        <a:defRPr/>
                      </a:pPr>
                      <a:r>
                        <a:rPr lang="en-US" sz="3600" b="true">
                          <a:solidFill>
                            <a:srgbClr val="000000"/>
                          </a:solidFill>
                          <a:latin typeface="DM Sans Bold"/>
                          <a:ea typeface="DM Sans Bold"/>
                          <a:cs typeface="DM Sans Bold"/>
                          <a:sym typeface="DM Sans Bold"/>
                        </a:rPr>
                        <a:t>BREAK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2" id="12"/>
          <p:cNvSpPr txBox="true"/>
          <p:nvPr/>
        </p:nvSpPr>
        <p:spPr>
          <a:xfrm rot="0">
            <a:off x="3401484" y="509008"/>
            <a:ext cx="7942168" cy="1396186"/>
          </a:xfrm>
          <a:prstGeom prst="rect">
            <a:avLst/>
          </a:prstGeom>
        </p:spPr>
        <p:txBody>
          <a:bodyPr anchor="t" rtlCol="false" tIns="0" lIns="0" bIns="0" rIns="0">
            <a:spAutoFit/>
          </a:bodyPr>
          <a:lstStyle/>
          <a:p>
            <a:pPr algn="l">
              <a:lnSpc>
                <a:spcPts val="11349"/>
              </a:lnSpc>
            </a:pPr>
            <a:r>
              <a:rPr lang="en-US" b="true" sz="8224" spc="806">
                <a:solidFill>
                  <a:srgbClr val="FFFFFF"/>
                </a:solidFill>
                <a:latin typeface="Oswald Bold"/>
                <a:ea typeface="Oswald Bold"/>
                <a:cs typeface="Oswald Bold"/>
                <a:sym typeface="Oswald Bold"/>
              </a:rPr>
              <a:t>WORKING</a:t>
            </a:r>
          </a:p>
        </p:txBody>
      </p:sp>
      <p:sp>
        <p:nvSpPr>
          <p:cNvPr name="TextBox 13" id="13"/>
          <p:cNvSpPr txBox="true"/>
          <p:nvPr/>
        </p:nvSpPr>
        <p:spPr>
          <a:xfrm rot="0">
            <a:off x="559237" y="4705580"/>
            <a:ext cx="493990"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S1</a:t>
            </a:r>
          </a:p>
        </p:txBody>
      </p:sp>
      <p:sp>
        <p:nvSpPr>
          <p:cNvPr name="TextBox 14" id="14"/>
          <p:cNvSpPr txBox="true"/>
          <p:nvPr/>
        </p:nvSpPr>
        <p:spPr>
          <a:xfrm rot="0">
            <a:off x="2697841" y="4705580"/>
            <a:ext cx="50113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S2</a:t>
            </a:r>
          </a:p>
        </p:txBody>
      </p:sp>
      <p:sp>
        <p:nvSpPr>
          <p:cNvPr name="TextBox 15" id="15"/>
          <p:cNvSpPr txBox="true"/>
          <p:nvPr/>
        </p:nvSpPr>
        <p:spPr>
          <a:xfrm rot="-10800000">
            <a:off x="534710" y="6655182"/>
            <a:ext cx="493990" cy="580390"/>
          </a:xfrm>
          <a:prstGeom prst="rect">
            <a:avLst/>
          </a:prstGeom>
        </p:spPr>
        <p:txBody>
          <a:bodyPr anchor="t" rtlCol="false" tIns="0" lIns="0" bIns="0" rIns="0">
            <a:spAutoFit/>
          </a:bodyPr>
          <a:lstStyle/>
          <a:p>
            <a:pPr algn="ctr">
              <a:lnSpc>
                <a:spcPts val="4759"/>
              </a:lnSpc>
            </a:pPr>
          </a:p>
        </p:txBody>
      </p:sp>
      <p:sp>
        <p:nvSpPr>
          <p:cNvPr name="TextBox 16" id="16"/>
          <p:cNvSpPr txBox="true"/>
          <p:nvPr/>
        </p:nvSpPr>
        <p:spPr>
          <a:xfrm rot="0">
            <a:off x="396002" y="6380903"/>
            <a:ext cx="77140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S1b</a:t>
            </a:r>
          </a:p>
        </p:txBody>
      </p:sp>
      <p:sp>
        <p:nvSpPr>
          <p:cNvPr name="TextBox 17" id="17"/>
          <p:cNvSpPr txBox="true"/>
          <p:nvPr/>
        </p:nvSpPr>
        <p:spPr>
          <a:xfrm rot="0">
            <a:off x="2761642" y="6380903"/>
            <a:ext cx="778550"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S2b</a:t>
            </a:r>
          </a:p>
        </p:txBody>
      </p:sp>
      <p:sp>
        <p:nvSpPr>
          <p:cNvPr name="TextBox 18" id="18"/>
          <p:cNvSpPr txBox="true"/>
          <p:nvPr/>
        </p:nvSpPr>
        <p:spPr>
          <a:xfrm rot="0">
            <a:off x="804208" y="5404279"/>
            <a:ext cx="22526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t>
            </a:r>
          </a:p>
        </p:txBody>
      </p:sp>
      <p:sp>
        <p:nvSpPr>
          <p:cNvPr name="TextBox 19" id="19"/>
          <p:cNvSpPr txBox="true"/>
          <p:nvPr/>
        </p:nvSpPr>
        <p:spPr>
          <a:xfrm rot="0">
            <a:off x="1994696" y="5404279"/>
            <a:ext cx="16371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881354" y="3345537"/>
            <a:ext cx="8436291" cy="3348509"/>
            <a:chOff x="0" y="0"/>
            <a:chExt cx="2047782" cy="812800"/>
          </a:xfrm>
        </p:grpSpPr>
        <p:sp>
          <p:nvSpPr>
            <p:cNvPr name="Freeform 3" id="3"/>
            <p:cNvSpPr/>
            <p:nvPr/>
          </p:nvSpPr>
          <p:spPr>
            <a:xfrm flipH="false" flipV="false" rot="0">
              <a:off x="0" y="0"/>
              <a:ext cx="2047782" cy="812800"/>
            </a:xfrm>
            <a:custGeom>
              <a:avLst/>
              <a:gdLst/>
              <a:ahLst/>
              <a:cxnLst/>
              <a:rect r="r" b="b" t="t" l="l"/>
              <a:pathLst>
                <a:path h="812800" w="2047782">
                  <a:moveTo>
                    <a:pt x="2047782" y="0"/>
                  </a:moveTo>
                  <a:lnTo>
                    <a:pt x="0" y="0"/>
                  </a:lnTo>
                  <a:lnTo>
                    <a:pt x="0" y="624840"/>
                  </a:lnTo>
                  <a:lnTo>
                    <a:pt x="157480" y="624840"/>
                  </a:lnTo>
                  <a:lnTo>
                    <a:pt x="157480" y="812800"/>
                  </a:lnTo>
                  <a:lnTo>
                    <a:pt x="463550" y="624840"/>
                  </a:lnTo>
                  <a:lnTo>
                    <a:pt x="2047782" y="624840"/>
                  </a:lnTo>
                  <a:lnTo>
                    <a:pt x="2047782" y="0"/>
                  </a:lnTo>
                  <a:close/>
                </a:path>
              </a:pathLst>
            </a:custGeom>
            <a:solidFill>
              <a:srgbClr val="CCCCCC"/>
            </a:solidFill>
          </p:spPr>
        </p:sp>
        <p:sp>
          <p:nvSpPr>
            <p:cNvPr name="TextBox 4" id="4"/>
            <p:cNvSpPr txBox="true"/>
            <p:nvPr/>
          </p:nvSpPr>
          <p:spPr>
            <a:xfrm>
              <a:off x="0" y="-19050"/>
              <a:ext cx="2047782" cy="641350"/>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4194889" y="3588425"/>
            <a:ext cx="9594033" cy="2282651"/>
          </a:xfrm>
          <a:prstGeom prst="rect">
            <a:avLst/>
          </a:prstGeom>
        </p:spPr>
        <p:txBody>
          <a:bodyPr anchor="t" rtlCol="false" tIns="0" lIns="0" bIns="0" rIns="0">
            <a:spAutoFit/>
          </a:bodyPr>
          <a:lstStyle/>
          <a:p>
            <a:pPr algn="l" marL="707439" indent="-353720" lvl="1">
              <a:lnSpc>
                <a:spcPts val="4587"/>
              </a:lnSpc>
              <a:buAutoNum type="arabicPeriod" startAt="1"/>
            </a:pPr>
            <a:r>
              <a:rPr lang="en-US" sz="3276">
                <a:solidFill>
                  <a:srgbClr val="100F0D"/>
                </a:solidFill>
                <a:latin typeface="Montserrat Light"/>
                <a:ea typeface="Montserrat Light"/>
                <a:cs typeface="Montserrat Light"/>
                <a:sym typeface="Montserrat Light"/>
              </a:rPr>
              <a:t>Affordable</a:t>
            </a:r>
          </a:p>
          <a:p>
            <a:pPr algn="l" marL="707439" indent="-353720" lvl="1">
              <a:lnSpc>
                <a:spcPts val="4587"/>
              </a:lnSpc>
              <a:buAutoNum type="arabicPeriod" startAt="1"/>
            </a:pPr>
            <a:r>
              <a:rPr lang="en-US" sz="3276">
                <a:solidFill>
                  <a:srgbClr val="100F0D"/>
                </a:solidFill>
                <a:latin typeface="Montserrat Light"/>
                <a:ea typeface="Montserrat Light"/>
                <a:cs typeface="Montserrat Light"/>
                <a:sym typeface="Montserrat Light"/>
              </a:rPr>
              <a:t>40% - 70% efficiency</a:t>
            </a:r>
          </a:p>
          <a:p>
            <a:pPr algn="l" marL="707439" indent="-353720" lvl="1">
              <a:lnSpc>
                <a:spcPts val="4587"/>
              </a:lnSpc>
              <a:buAutoNum type="arabicPeriod" startAt="1"/>
            </a:pPr>
            <a:r>
              <a:rPr lang="en-US" sz="3276">
                <a:solidFill>
                  <a:srgbClr val="100F0D"/>
                </a:solidFill>
                <a:latin typeface="Montserrat Light"/>
                <a:ea typeface="Montserrat Light"/>
                <a:cs typeface="Montserrat Light"/>
                <a:sym typeface="Montserrat Light"/>
              </a:rPr>
              <a:t>used for DIY projects</a:t>
            </a:r>
          </a:p>
          <a:p>
            <a:pPr algn="l" marL="707439" indent="-353720" lvl="1">
              <a:lnSpc>
                <a:spcPts val="4587"/>
              </a:lnSpc>
              <a:buAutoNum type="arabicPeriod" startAt="1"/>
            </a:pPr>
            <a:r>
              <a:rPr lang="en-US" sz="3276">
                <a:solidFill>
                  <a:srgbClr val="100F0D"/>
                </a:solidFill>
                <a:latin typeface="Montserrat Light"/>
                <a:ea typeface="Montserrat Light"/>
                <a:cs typeface="Montserrat Light"/>
                <a:sym typeface="Montserrat Light"/>
              </a:rPr>
              <a:t>Ex. L298N</a:t>
            </a:r>
          </a:p>
        </p:txBody>
      </p:sp>
      <p:sp>
        <p:nvSpPr>
          <p:cNvPr name="Freeform 6" id="6"/>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361367" y="1207516"/>
            <a:ext cx="9537014" cy="159413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TYPES</a:t>
            </a:r>
          </a:p>
        </p:txBody>
      </p:sp>
      <p:grpSp>
        <p:nvGrpSpPr>
          <p:cNvPr name="Group 9" id="9"/>
          <p:cNvGrpSpPr/>
          <p:nvPr/>
        </p:nvGrpSpPr>
        <p:grpSpPr>
          <a:xfrm rot="0">
            <a:off x="16333169" y="8069439"/>
            <a:ext cx="2094695" cy="2377721"/>
            <a:chOff x="0" y="0"/>
            <a:chExt cx="551689" cy="626231"/>
          </a:xfrm>
        </p:grpSpPr>
        <p:sp>
          <p:nvSpPr>
            <p:cNvPr name="Freeform 10" id="10"/>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1" id="11"/>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224419" y="-1349021"/>
            <a:ext cx="2094695" cy="2377721"/>
            <a:chOff x="0" y="0"/>
            <a:chExt cx="551689" cy="626231"/>
          </a:xfrm>
        </p:grpSpPr>
        <p:sp>
          <p:nvSpPr>
            <p:cNvPr name="Freeform 13" id="13"/>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4" id="14"/>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4526864" y="3297912"/>
            <a:ext cx="5971483" cy="493767"/>
          </a:xfrm>
          <a:prstGeom prst="rect">
            <a:avLst/>
          </a:prstGeom>
        </p:spPr>
        <p:txBody>
          <a:bodyPr anchor="t" rtlCol="false" tIns="0" lIns="0" bIns="0" rIns="0">
            <a:spAutoFit/>
          </a:bodyPr>
          <a:lstStyle/>
          <a:p>
            <a:pPr algn="l">
              <a:lnSpc>
                <a:spcPts val="4124"/>
              </a:lnSpc>
            </a:pPr>
            <a:r>
              <a:rPr lang="en-US" sz="2945" b="true">
                <a:solidFill>
                  <a:srgbClr val="000000"/>
                </a:solidFill>
                <a:latin typeface="DM Sans Bold"/>
                <a:ea typeface="DM Sans Bold"/>
                <a:cs typeface="DM Sans Bold"/>
                <a:sym typeface="DM Sans Bold"/>
              </a:rPr>
              <a:t>BJT based</a:t>
            </a:r>
          </a:p>
        </p:txBody>
      </p:sp>
      <p:grpSp>
        <p:nvGrpSpPr>
          <p:cNvPr name="Group 16" id="16"/>
          <p:cNvGrpSpPr/>
          <p:nvPr/>
        </p:nvGrpSpPr>
        <p:grpSpPr>
          <a:xfrm rot="0">
            <a:off x="7825483" y="5996615"/>
            <a:ext cx="8222241" cy="3263549"/>
            <a:chOff x="0" y="0"/>
            <a:chExt cx="2047782" cy="812800"/>
          </a:xfrm>
        </p:grpSpPr>
        <p:sp>
          <p:nvSpPr>
            <p:cNvPr name="Freeform 17" id="17"/>
            <p:cNvSpPr/>
            <p:nvPr/>
          </p:nvSpPr>
          <p:spPr>
            <a:xfrm flipH="false" flipV="false" rot="0">
              <a:off x="0" y="0"/>
              <a:ext cx="2047782" cy="812800"/>
            </a:xfrm>
            <a:custGeom>
              <a:avLst/>
              <a:gdLst/>
              <a:ahLst/>
              <a:cxnLst/>
              <a:rect r="r" b="b" t="t" l="l"/>
              <a:pathLst>
                <a:path h="812800" w="2047782">
                  <a:moveTo>
                    <a:pt x="2047782" y="0"/>
                  </a:moveTo>
                  <a:lnTo>
                    <a:pt x="0" y="0"/>
                  </a:lnTo>
                  <a:lnTo>
                    <a:pt x="0" y="624840"/>
                  </a:lnTo>
                  <a:lnTo>
                    <a:pt x="157480" y="624840"/>
                  </a:lnTo>
                  <a:lnTo>
                    <a:pt x="157480" y="812800"/>
                  </a:lnTo>
                  <a:lnTo>
                    <a:pt x="463550" y="624840"/>
                  </a:lnTo>
                  <a:lnTo>
                    <a:pt x="2047782" y="624840"/>
                  </a:lnTo>
                  <a:lnTo>
                    <a:pt x="2047782" y="0"/>
                  </a:lnTo>
                  <a:close/>
                </a:path>
              </a:pathLst>
            </a:custGeom>
            <a:solidFill>
              <a:srgbClr val="CCCCCC"/>
            </a:solidFill>
          </p:spPr>
        </p:sp>
        <p:sp>
          <p:nvSpPr>
            <p:cNvPr name="TextBox 18" id="18"/>
            <p:cNvSpPr txBox="true"/>
            <p:nvPr/>
          </p:nvSpPr>
          <p:spPr>
            <a:xfrm>
              <a:off x="0" y="-19050"/>
              <a:ext cx="2047782" cy="641350"/>
            </a:xfrm>
            <a:prstGeom prst="rect">
              <a:avLst/>
            </a:prstGeom>
          </p:spPr>
          <p:txBody>
            <a:bodyPr anchor="ctr" rtlCol="false" tIns="50800" lIns="50800" bIns="50800" rIns="50800"/>
            <a:lstStyle/>
            <a:p>
              <a:pPr algn="ctr">
                <a:lnSpc>
                  <a:spcPts val="2859"/>
                </a:lnSpc>
              </a:pPr>
            </a:p>
          </p:txBody>
        </p:sp>
      </p:grpSp>
      <p:sp>
        <p:nvSpPr>
          <p:cNvPr name="TextBox 19" id="19"/>
          <p:cNvSpPr txBox="true"/>
          <p:nvPr/>
        </p:nvSpPr>
        <p:spPr>
          <a:xfrm rot="0">
            <a:off x="7825483" y="6502280"/>
            <a:ext cx="8222241" cy="1956277"/>
          </a:xfrm>
          <a:prstGeom prst="rect">
            <a:avLst/>
          </a:prstGeom>
        </p:spPr>
        <p:txBody>
          <a:bodyPr anchor="t" rtlCol="false" tIns="0" lIns="0" bIns="0" rIns="0">
            <a:spAutoFit/>
          </a:bodyPr>
          <a:lstStyle/>
          <a:p>
            <a:pPr algn="l" marL="606287" indent="-303143" lvl="1">
              <a:lnSpc>
                <a:spcPts val="3931"/>
              </a:lnSpc>
              <a:buAutoNum type="arabicPeriod" startAt="1"/>
            </a:pPr>
            <a:r>
              <a:rPr lang="en-US" sz="2808">
                <a:solidFill>
                  <a:srgbClr val="100F0D"/>
                </a:solidFill>
                <a:latin typeface="Montserrat Light"/>
                <a:ea typeface="Montserrat Light"/>
                <a:cs typeface="Montserrat Light"/>
                <a:sym typeface="Montserrat Light"/>
              </a:rPr>
              <a:t>Costlier</a:t>
            </a:r>
          </a:p>
          <a:p>
            <a:pPr algn="l" marL="606287" indent="-303143" lvl="1">
              <a:lnSpc>
                <a:spcPts val="3931"/>
              </a:lnSpc>
              <a:buAutoNum type="arabicPeriod" startAt="1"/>
            </a:pPr>
            <a:r>
              <a:rPr lang="en-US" sz="2808">
                <a:solidFill>
                  <a:srgbClr val="100F0D"/>
                </a:solidFill>
                <a:latin typeface="Montserrat Light"/>
                <a:ea typeface="Montserrat Light"/>
                <a:cs typeface="Montserrat Light"/>
                <a:sym typeface="Montserrat Light"/>
              </a:rPr>
              <a:t> 91% - 95% efficiency</a:t>
            </a:r>
          </a:p>
          <a:p>
            <a:pPr algn="l" marL="606287" indent="-303143" lvl="1">
              <a:lnSpc>
                <a:spcPts val="3931"/>
              </a:lnSpc>
              <a:buAutoNum type="arabicPeriod" startAt="1"/>
            </a:pPr>
            <a:r>
              <a:rPr lang="en-US" sz="2808">
                <a:solidFill>
                  <a:srgbClr val="100F0D"/>
                </a:solidFill>
                <a:latin typeface="Montserrat Light"/>
                <a:ea typeface="Montserrat Light"/>
                <a:cs typeface="Montserrat Light"/>
                <a:sym typeface="Montserrat Light"/>
              </a:rPr>
              <a:t>used in bigger prototypes and products</a:t>
            </a:r>
          </a:p>
          <a:p>
            <a:pPr algn="l" marL="606287" indent="-303143" lvl="1">
              <a:lnSpc>
                <a:spcPts val="3931"/>
              </a:lnSpc>
              <a:buAutoNum type="arabicPeriod" startAt="1"/>
            </a:pPr>
            <a:r>
              <a:rPr lang="en-US" sz="2808">
                <a:solidFill>
                  <a:srgbClr val="100F0D"/>
                </a:solidFill>
                <a:latin typeface="Montserrat Light"/>
                <a:ea typeface="Montserrat Light"/>
                <a:cs typeface="Montserrat Light"/>
                <a:sym typeface="Montserrat Light"/>
              </a:rPr>
              <a:t>Ex. VNH2SP30</a:t>
            </a:r>
          </a:p>
        </p:txBody>
      </p:sp>
      <p:sp>
        <p:nvSpPr>
          <p:cNvPr name="TextBox 20" id="20"/>
          <p:cNvSpPr txBox="true"/>
          <p:nvPr/>
        </p:nvSpPr>
        <p:spPr>
          <a:xfrm rot="0">
            <a:off x="8099499" y="6065662"/>
            <a:ext cx="5971483" cy="493767"/>
          </a:xfrm>
          <a:prstGeom prst="rect">
            <a:avLst/>
          </a:prstGeom>
        </p:spPr>
        <p:txBody>
          <a:bodyPr anchor="t" rtlCol="false" tIns="0" lIns="0" bIns="0" rIns="0">
            <a:spAutoFit/>
          </a:bodyPr>
          <a:lstStyle/>
          <a:p>
            <a:pPr algn="l">
              <a:lnSpc>
                <a:spcPts val="4124"/>
              </a:lnSpc>
            </a:pPr>
            <a:r>
              <a:rPr lang="en-US" sz="2945" b="true">
                <a:solidFill>
                  <a:srgbClr val="000000"/>
                </a:solidFill>
                <a:latin typeface="DM Sans Bold"/>
                <a:ea typeface="DM Sans Bold"/>
                <a:cs typeface="DM Sans Bold"/>
                <a:sym typeface="DM Sans Bold"/>
              </a:rPr>
              <a:t>MOSFET based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sp>
        <p:nvSpPr>
          <p:cNvPr name="Freeform 6" id="6"/>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7" id="7"/>
          <p:cNvGrpSpPr/>
          <p:nvPr/>
        </p:nvGrpSpPr>
        <p:grpSpPr>
          <a:xfrm rot="0">
            <a:off x="474140" y="3313051"/>
            <a:ext cx="8300107" cy="5945249"/>
            <a:chOff x="0" y="0"/>
            <a:chExt cx="2582391" cy="1849730"/>
          </a:xfrm>
        </p:grpSpPr>
        <p:sp>
          <p:nvSpPr>
            <p:cNvPr name="Freeform 8" id="8"/>
            <p:cNvSpPr/>
            <p:nvPr/>
          </p:nvSpPr>
          <p:spPr>
            <a:xfrm flipH="false" flipV="false" rot="0">
              <a:off x="0" y="0"/>
              <a:ext cx="2582391" cy="1849731"/>
            </a:xfrm>
            <a:custGeom>
              <a:avLst/>
              <a:gdLst/>
              <a:ahLst/>
              <a:cxnLst/>
              <a:rect r="r" b="b" t="t" l="l"/>
              <a:pathLst>
                <a:path h="1849731" w="2582391">
                  <a:moveTo>
                    <a:pt x="0" y="0"/>
                  </a:moveTo>
                  <a:lnTo>
                    <a:pt x="2582391" y="0"/>
                  </a:lnTo>
                  <a:lnTo>
                    <a:pt x="2582391" y="1849731"/>
                  </a:lnTo>
                  <a:lnTo>
                    <a:pt x="0" y="1849731"/>
                  </a:lnTo>
                  <a:close/>
                </a:path>
              </a:pathLst>
            </a:custGeom>
            <a:solidFill>
              <a:srgbClr val="1A1A1A"/>
            </a:solidFill>
          </p:spPr>
        </p:sp>
        <p:sp>
          <p:nvSpPr>
            <p:cNvPr name="TextBox 9" id="9"/>
            <p:cNvSpPr txBox="true"/>
            <p:nvPr/>
          </p:nvSpPr>
          <p:spPr>
            <a:xfrm>
              <a:off x="0" y="-57150"/>
              <a:ext cx="2582391" cy="190688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TextBox 10" id="10"/>
          <p:cNvSpPr txBox="true"/>
          <p:nvPr/>
        </p:nvSpPr>
        <p:spPr>
          <a:xfrm rot="0">
            <a:off x="10521852" y="4667069"/>
            <a:ext cx="5764591" cy="2866387"/>
          </a:xfrm>
          <a:prstGeom prst="rect">
            <a:avLst/>
          </a:prstGeom>
        </p:spPr>
        <p:txBody>
          <a:bodyPr anchor="t" rtlCol="false" tIns="0" lIns="0" bIns="0" rIns="0">
            <a:spAutoFit/>
          </a:bodyPr>
          <a:lstStyle/>
          <a:p>
            <a:pPr algn="ctr">
              <a:lnSpc>
                <a:spcPts val="3868"/>
              </a:lnSpc>
            </a:pPr>
            <a:r>
              <a:rPr lang="en-US" sz="2803" spc="274">
                <a:solidFill>
                  <a:srgbClr val="FFFBFB"/>
                </a:solidFill>
                <a:latin typeface="DM Sans"/>
                <a:ea typeface="DM Sans"/>
                <a:cs typeface="DM Sans"/>
                <a:sym typeface="DM Sans"/>
              </a:rPr>
              <a:t>Lorem ipsum dolor sit amet, consectetur adipiscing elit. Duis vulputate nulla at ante rhoncus, vel efficitur felis condimentum. Proin odio odio.</a:t>
            </a:r>
          </a:p>
        </p:txBody>
      </p:sp>
      <p:grpSp>
        <p:nvGrpSpPr>
          <p:cNvPr name="Group 11" id="11"/>
          <p:cNvGrpSpPr/>
          <p:nvPr/>
        </p:nvGrpSpPr>
        <p:grpSpPr>
          <a:xfrm rot="0">
            <a:off x="9495175" y="3313051"/>
            <a:ext cx="8300107" cy="5945249"/>
            <a:chOff x="0" y="0"/>
            <a:chExt cx="2582391" cy="1849730"/>
          </a:xfrm>
        </p:grpSpPr>
        <p:sp>
          <p:nvSpPr>
            <p:cNvPr name="Freeform 12" id="12"/>
            <p:cNvSpPr/>
            <p:nvPr/>
          </p:nvSpPr>
          <p:spPr>
            <a:xfrm flipH="false" flipV="false" rot="0">
              <a:off x="0" y="0"/>
              <a:ext cx="2582391" cy="1849731"/>
            </a:xfrm>
            <a:custGeom>
              <a:avLst/>
              <a:gdLst/>
              <a:ahLst/>
              <a:cxnLst/>
              <a:rect r="r" b="b" t="t" l="l"/>
              <a:pathLst>
                <a:path h="1849731" w="2582391">
                  <a:moveTo>
                    <a:pt x="0" y="0"/>
                  </a:moveTo>
                  <a:lnTo>
                    <a:pt x="2582391" y="0"/>
                  </a:lnTo>
                  <a:lnTo>
                    <a:pt x="2582391" y="1849731"/>
                  </a:lnTo>
                  <a:lnTo>
                    <a:pt x="0" y="1849731"/>
                  </a:lnTo>
                  <a:close/>
                </a:path>
              </a:pathLst>
            </a:custGeom>
            <a:solidFill>
              <a:srgbClr val="1A1A1A"/>
            </a:solidFill>
          </p:spPr>
        </p:sp>
        <p:sp>
          <p:nvSpPr>
            <p:cNvPr name="TextBox 13" id="13"/>
            <p:cNvSpPr txBox="true"/>
            <p:nvPr/>
          </p:nvSpPr>
          <p:spPr>
            <a:xfrm>
              <a:off x="0" y="-57150"/>
              <a:ext cx="2582391" cy="190688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4" id="14"/>
          <p:cNvSpPr/>
          <p:nvPr/>
        </p:nvSpPr>
        <p:spPr>
          <a:xfrm flipH="false" flipV="false" rot="0">
            <a:off x="474140" y="1156850"/>
            <a:ext cx="3240861" cy="3240861"/>
          </a:xfrm>
          <a:custGeom>
            <a:avLst/>
            <a:gdLst/>
            <a:ahLst/>
            <a:cxnLst/>
            <a:rect r="r" b="b" t="t" l="l"/>
            <a:pathLst>
              <a:path h="3240861" w="3240861">
                <a:moveTo>
                  <a:pt x="0" y="0"/>
                </a:moveTo>
                <a:lnTo>
                  <a:pt x="3240861" y="0"/>
                </a:lnTo>
                <a:lnTo>
                  <a:pt x="3240861" y="3240861"/>
                </a:lnTo>
                <a:lnTo>
                  <a:pt x="0" y="3240861"/>
                </a:lnTo>
                <a:lnTo>
                  <a:pt x="0" y="0"/>
                </a:lnTo>
                <a:close/>
              </a:path>
            </a:pathLst>
          </a:custGeom>
          <a:blipFill>
            <a:blip r:embed="rId6"/>
            <a:stretch>
              <a:fillRect l="0" t="0" r="0" b="0"/>
            </a:stretch>
          </a:blipFill>
        </p:spPr>
      </p:sp>
      <p:sp>
        <p:nvSpPr>
          <p:cNvPr name="Freeform 15" id="15"/>
          <p:cNvSpPr/>
          <p:nvPr/>
        </p:nvSpPr>
        <p:spPr>
          <a:xfrm flipH="false" flipV="false" rot="0">
            <a:off x="14582148" y="1028700"/>
            <a:ext cx="3213133" cy="3213133"/>
          </a:xfrm>
          <a:custGeom>
            <a:avLst/>
            <a:gdLst/>
            <a:ahLst/>
            <a:cxnLst/>
            <a:rect r="r" b="b" t="t" l="l"/>
            <a:pathLst>
              <a:path h="3213133" w="3213133">
                <a:moveTo>
                  <a:pt x="0" y="0"/>
                </a:moveTo>
                <a:lnTo>
                  <a:pt x="3213133" y="0"/>
                </a:lnTo>
                <a:lnTo>
                  <a:pt x="3213133" y="3213133"/>
                </a:lnTo>
                <a:lnTo>
                  <a:pt x="0" y="3213133"/>
                </a:lnTo>
                <a:lnTo>
                  <a:pt x="0" y="0"/>
                </a:lnTo>
                <a:close/>
              </a:path>
            </a:pathLst>
          </a:custGeom>
          <a:blipFill>
            <a:blip r:embed="rId7"/>
            <a:stretch>
              <a:fillRect l="0" t="0" r="0" b="0"/>
            </a:stretch>
          </a:blipFill>
        </p:spPr>
      </p:sp>
      <p:sp>
        <p:nvSpPr>
          <p:cNvPr name="TextBox 16" id="16"/>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L298N  VS  L293D</a:t>
            </a:r>
          </a:p>
        </p:txBody>
      </p:sp>
      <p:sp>
        <p:nvSpPr>
          <p:cNvPr name="TextBox 17" id="17"/>
          <p:cNvSpPr txBox="true"/>
          <p:nvPr/>
        </p:nvSpPr>
        <p:spPr>
          <a:xfrm rot="0">
            <a:off x="474140" y="4777835"/>
            <a:ext cx="8300107" cy="3963560"/>
          </a:xfrm>
          <a:prstGeom prst="rect">
            <a:avLst/>
          </a:prstGeom>
        </p:spPr>
        <p:txBody>
          <a:bodyPr anchor="t" rtlCol="false" tIns="0" lIns="0" bIns="0" rIns="0">
            <a:spAutoFit/>
          </a:bodyPr>
          <a:lstStyle/>
          <a:p>
            <a:pPr algn="l" marL="624064" indent="-312032" lvl="1">
              <a:lnSpc>
                <a:spcPts val="3988"/>
              </a:lnSpc>
              <a:buAutoNum type="arabicPeriod" startAt="1"/>
            </a:pPr>
            <a:r>
              <a:rPr lang="en-US" sz="2890" spc="283">
                <a:solidFill>
                  <a:srgbClr val="FFFBFB"/>
                </a:solidFill>
                <a:latin typeface="DM Sans"/>
                <a:ea typeface="DM Sans"/>
                <a:cs typeface="DM Sans"/>
                <a:sym typeface="DM Sans"/>
              </a:rPr>
              <a:t>L298N 2A based Motor driver</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MOTOR VOLTAGE = 5V - 46V</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MOTOR CURRENT = 2A (cont.)</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LOGIC VOLTAGE = 5V</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2 motors or 1 stepper motor</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WEIGHT = 26g</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IMBUILT HEAT SINK</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COST = AROUND 110 Rs.</a:t>
            </a:r>
          </a:p>
        </p:txBody>
      </p:sp>
      <p:sp>
        <p:nvSpPr>
          <p:cNvPr name="TextBox 18" id="18"/>
          <p:cNvSpPr txBox="true"/>
          <p:nvPr/>
        </p:nvSpPr>
        <p:spPr>
          <a:xfrm rot="0">
            <a:off x="9799468" y="4777835"/>
            <a:ext cx="8300107" cy="3963560"/>
          </a:xfrm>
          <a:prstGeom prst="rect">
            <a:avLst/>
          </a:prstGeom>
        </p:spPr>
        <p:txBody>
          <a:bodyPr anchor="t" rtlCol="false" tIns="0" lIns="0" bIns="0" rIns="0">
            <a:spAutoFit/>
          </a:bodyPr>
          <a:lstStyle/>
          <a:p>
            <a:pPr algn="l" marL="624064" indent="-312032" lvl="1">
              <a:lnSpc>
                <a:spcPts val="3988"/>
              </a:lnSpc>
              <a:buAutoNum type="arabicPeriod" startAt="1"/>
            </a:pPr>
            <a:r>
              <a:rPr lang="en-US" sz="2890" spc="283">
                <a:solidFill>
                  <a:srgbClr val="FFFBFB"/>
                </a:solidFill>
                <a:latin typeface="DM Sans"/>
                <a:ea typeface="DM Sans"/>
                <a:cs typeface="DM Sans"/>
                <a:sym typeface="DM Sans"/>
              </a:rPr>
              <a:t>Arduino L293D Motor driver shield</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MOTOR VOLTAGE = 4.5v - 36V</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MOTOR CURRENT = 600mA(cont.)</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LOGIC VOLTAGE = 5V</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4 motors or 2 stepper motors</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WEIGHT = 20g</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NO HEAT SINK</a:t>
            </a:r>
          </a:p>
          <a:p>
            <a:pPr algn="l" marL="624064" indent="-312032" lvl="1">
              <a:lnSpc>
                <a:spcPts val="3988"/>
              </a:lnSpc>
              <a:buAutoNum type="arabicPeriod" startAt="1"/>
            </a:pPr>
            <a:r>
              <a:rPr lang="en-US" sz="2890" spc="283">
                <a:solidFill>
                  <a:srgbClr val="FFFBFB"/>
                </a:solidFill>
                <a:latin typeface="DM Sans"/>
                <a:ea typeface="DM Sans"/>
                <a:cs typeface="DM Sans"/>
                <a:sym typeface="DM Sans"/>
              </a:rPr>
              <a:t>COST = AROUND 85 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1154004" y="-6093516"/>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2923636"/>
            <a:ext cx="10635702" cy="5040150"/>
          </a:xfrm>
          <a:prstGeom prst="rect">
            <a:avLst/>
          </a:prstGeom>
        </p:spPr>
        <p:txBody>
          <a:bodyPr anchor="t" rtlCol="false" tIns="0" lIns="0" bIns="0" rIns="0">
            <a:spAutoFit/>
          </a:bodyPr>
          <a:lstStyle/>
          <a:p>
            <a:pPr algn="l" marL="0" indent="0" lvl="0">
              <a:lnSpc>
                <a:spcPts val="6736"/>
              </a:lnSpc>
              <a:spcBef>
                <a:spcPct val="0"/>
              </a:spcBef>
            </a:pPr>
            <a:r>
              <a:rPr lang="en-US" sz="4812" i="true">
                <a:solidFill>
                  <a:srgbClr val="000000"/>
                </a:solidFill>
                <a:latin typeface="DM Sans Italics"/>
                <a:ea typeface="DM Sans Italics"/>
                <a:cs typeface="DM Sans Italics"/>
                <a:sym typeface="DM Sans Italics"/>
              </a:rPr>
              <a:t>Hence I conclude that Motor drivers play and important role in Robotics as they help in controlling one or more motors without any physical human intervention and also reduce the risk of control circuit burnouts.</a:t>
            </a:r>
          </a:p>
        </p:txBody>
      </p:sp>
      <p:sp>
        <p:nvSpPr>
          <p:cNvPr name="TextBox 5" id="5"/>
          <p:cNvSpPr txBox="true"/>
          <p:nvPr/>
        </p:nvSpPr>
        <p:spPr>
          <a:xfrm rot="0">
            <a:off x="1256725" y="358181"/>
            <a:ext cx="8097687" cy="159413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CONCLUSION</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DAFpLZUC2tk</dc:identifier>
  <dcterms:modified xsi:type="dcterms:W3CDTF">2011-08-01T06:04:30Z</dcterms:modified>
  <cp:revision>1</cp:revision>
  <dc:title>MOTOR DRIVER</dc:title>
</cp:coreProperties>
</file>