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7"/>
  </p:notesMasterIdLst>
  <p:handoutMasterIdLst>
    <p:handoutMasterId r:id="rId28"/>
  </p:handoutMasterIdLst>
  <p:sldIdLst>
    <p:sldId id="284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70" r:id="rId24"/>
    <p:sldId id="271" r:id="rId25"/>
    <p:sldId id="272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8">
          <p15:clr>
            <a:srgbClr val="A4A3A4"/>
          </p15:clr>
        </p15:guide>
        <p15:guide id="2" pos="1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66" d="100"/>
          <a:sy n="66" d="100"/>
        </p:scale>
        <p:origin x="1280" y="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3/13/2018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44663" y="449263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67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5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02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01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49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054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15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76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47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104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9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63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49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7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9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5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9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40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3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03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92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6142463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62175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332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855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87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17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98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7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043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0473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2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1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7203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4380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9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34277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0" y="1822579"/>
            <a:ext cx="914400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3700" dirty="0">
                <a:solidFill>
                  <a:schemeClr val="bg1"/>
                </a:solidFill>
              </a:rPr>
              <a:t>Core Java 8 </a:t>
            </a:r>
            <a:r>
              <a:rPr lang="en-US" sz="3700" dirty="0" smtClean="0">
                <a:solidFill>
                  <a:schemeClr val="bg1"/>
                </a:solidFill>
              </a:rPr>
              <a:t> and Development </a:t>
            </a:r>
            <a:r>
              <a:rPr lang="en-US" sz="3700" dirty="0">
                <a:solidFill>
                  <a:schemeClr val="bg1"/>
                </a:solidFill>
              </a:rPr>
              <a:t>Tools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Lesson 00: Java SE 8</a:t>
            </a: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3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Lesson 5: Exploring Basic Java Class Libraries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5.1: The Object Class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5.2: Wrapper Classes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5.3: Type casting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5.4: Using Scanner Class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5.5:  System Class                           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5.6: String Handling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5.7: Date and Time API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5.8: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Lesson 6: Inheritance and Polymorphism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6.1: Inheritance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6.2: Using super keyword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6.3: </a:t>
            </a:r>
            <a:r>
              <a:rPr lang="en-US" sz="1400" dirty="0" err="1">
                <a:solidFill>
                  <a:schemeClr val="tx1"/>
                </a:solidFill>
              </a:rPr>
              <a:t>InstanceOf</a:t>
            </a:r>
            <a:r>
              <a:rPr lang="en-US" sz="1400" dirty="0">
                <a:solidFill>
                  <a:schemeClr val="tx1"/>
                </a:solidFill>
              </a:rPr>
              <a:t> Operator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6.4: Method &amp; Constructor overloading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6.5: Method overriding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6.6: @override annotation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6.7: Using final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7: Abstract Classes and Interfaces  </a:t>
            </a:r>
          </a:p>
          <a:p>
            <a:pPr lvl="1"/>
            <a:r>
              <a:rPr lang="en-US" dirty="0"/>
              <a:t>7.1: Abstract class</a:t>
            </a:r>
          </a:p>
          <a:p>
            <a:pPr lvl="1"/>
            <a:r>
              <a:rPr lang="en-US" dirty="0"/>
              <a:t>7.2: Interfaces</a:t>
            </a:r>
          </a:p>
          <a:p>
            <a:pPr lvl="1"/>
            <a:r>
              <a:rPr lang="en-US" dirty="0"/>
              <a:t>7.3: default methods </a:t>
            </a:r>
          </a:p>
          <a:p>
            <a:pPr lvl="1"/>
            <a:r>
              <a:rPr lang="en-US" dirty="0"/>
              <a:t>7.4: static methods on Interface </a:t>
            </a:r>
          </a:p>
          <a:p>
            <a:pPr lvl="1"/>
            <a:r>
              <a:rPr lang="en-US" dirty="0"/>
              <a:t>7.5 : Interface rules</a:t>
            </a:r>
          </a:p>
          <a:p>
            <a:pPr lvl="1"/>
            <a:r>
              <a:rPr lang="en-US" dirty="0"/>
              <a:t>7.6:  Abstract class </a:t>
            </a:r>
            <a:r>
              <a:rPr lang="en-US" dirty="0" err="1"/>
              <a:t>Vs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7.7: Runtime </a:t>
            </a:r>
            <a:r>
              <a:rPr lang="en-US" dirty="0" smtClean="0"/>
              <a:t>Polymorphism</a:t>
            </a:r>
            <a:endParaRPr lang="en-US" dirty="0"/>
          </a:p>
          <a:p>
            <a:r>
              <a:rPr lang="en-US" dirty="0"/>
              <a:t>Lesson 8: Regular Expressions </a:t>
            </a:r>
          </a:p>
          <a:p>
            <a:pPr lvl="1"/>
            <a:r>
              <a:rPr lang="en-US" dirty="0"/>
              <a:t>8.1: Regular Expressions</a:t>
            </a:r>
          </a:p>
          <a:p>
            <a:pPr lvl="1"/>
            <a:r>
              <a:rPr lang="en-US" dirty="0"/>
              <a:t>8.2: Validating data </a:t>
            </a:r>
          </a:p>
          <a:p>
            <a:pPr lvl="1"/>
            <a:r>
              <a:rPr lang="en-US" dirty="0"/>
              <a:t>8.3: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9: Exception Handling</a:t>
            </a:r>
          </a:p>
          <a:p>
            <a:pPr lvl="1"/>
            <a:r>
              <a:rPr lang="en-US" dirty="0"/>
              <a:t>9.1: Introduction</a:t>
            </a:r>
          </a:p>
          <a:p>
            <a:pPr lvl="1"/>
            <a:r>
              <a:rPr lang="en-US" dirty="0"/>
              <a:t>9.2: Exception Types and Exception Hierarchy</a:t>
            </a:r>
          </a:p>
          <a:p>
            <a:pPr lvl="1"/>
            <a:r>
              <a:rPr lang="en-US" dirty="0"/>
              <a:t>9.3: Try-catch-finally</a:t>
            </a:r>
          </a:p>
          <a:p>
            <a:pPr lvl="1"/>
            <a:r>
              <a:rPr lang="en-US" dirty="0"/>
              <a:t>9.4: Try-with-resources</a:t>
            </a:r>
          </a:p>
          <a:p>
            <a:pPr lvl="1"/>
            <a:r>
              <a:rPr lang="en-US" dirty="0"/>
              <a:t>9.5: Multi catch blocks</a:t>
            </a:r>
          </a:p>
          <a:p>
            <a:pPr lvl="1"/>
            <a:r>
              <a:rPr lang="en-US" dirty="0"/>
              <a:t>9.6: Throwing exceptions using throw</a:t>
            </a:r>
          </a:p>
          <a:p>
            <a:pPr lvl="1"/>
            <a:r>
              <a:rPr lang="en-US" dirty="0"/>
              <a:t>9.7: Declaring exceptions using throws </a:t>
            </a:r>
          </a:p>
          <a:p>
            <a:pPr lvl="1"/>
            <a:r>
              <a:rPr lang="en-US" dirty="0"/>
              <a:t>9.8: User defined Exceptions</a:t>
            </a:r>
          </a:p>
          <a:p>
            <a:pPr lvl="1"/>
            <a:r>
              <a:rPr lang="en-US" dirty="0"/>
              <a:t>9.9: Best Practices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5030578"/>
          </a:xfrm>
        </p:spPr>
        <p:txBody>
          <a:bodyPr/>
          <a:lstStyle/>
          <a:p>
            <a:r>
              <a:rPr lang="en-US" sz="1600" dirty="0"/>
              <a:t>Lesson </a:t>
            </a:r>
            <a:r>
              <a:rPr lang="en-US" sz="1600" dirty="0" smtClean="0"/>
              <a:t>10</a:t>
            </a:r>
            <a:r>
              <a:rPr lang="en-US" sz="1600" dirty="0"/>
              <a:t>: Array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10.1: One dimensional array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10.2: Multidimensional array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10.3: Using </a:t>
            </a:r>
            <a:r>
              <a:rPr lang="en-US" sz="1100" dirty="0" err="1">
                <a:solidFill>
                  <a:schemeClr val="tx1"/>
                </a:solidFill>
              </a:rPr>
              <a:t>varargs</a:t>
            </a:r>
            <a:endParaRPr lang="en-US" sz="1100" dirty="0">
              <a:solidFill>
                <a:schemeClr val="tx1"/>
              </a:solidFill>
            </a:endParaRP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10.4: Using Arrays class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10.5: Best Practices</a:t>
            </a:r>
          </a:p>
          <a:p>
            <a:r>
              <a:rPr lang="en-US" sz="1600" dirty="0"/>
              <a:t>Lesson 11: Collection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11.1: Collections Framework       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11.2: Collection Interfaces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11.3: Iterating Collections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11.4: Implementing Classes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11.5: Comparable and Comparator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11.6: Map implementation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11.7: Legacy classes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11.8: Best Practices </a:t>
            </a:r>
          </a:p>
          <a:p>
            <a:r>
              <a:rPr lang="en-US" sz="1600" dirty="0"/>
              <a:t>Lesson 12: Generics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12.1: Generics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12.2: Writing Generic Classes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12.3: Using Generics with Collections</a:t>
            </a:r>
          </a:p>
          <a:p>
            <a:pPr lvl="1"/>
            <a:r>
              <a:rPr lang="en-US" sz="1100" dirty="0">
                <a:solidFill>
                  <a:schemeClr val="tx1"/>
                </a:solidFill>
              </a:rPr>
              <a:t>12.4: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211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sz="1800" dirty="0"/>
              <a:t>Lesson 13: File IO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13.1: Overview of I/O Streams                                  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13.2: Types of Streams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13.3: The Byte-stream  I/O hierarchy                                     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13.4: Character Stream Hierarchy                           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13.5: Buffered Stream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13.6: The File class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13.7: The Path class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13.8: Object Stream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13.9</a:t>
            </a:r>
            <a:r>
              <a:rPr lang="en-US" sz="1400" dirty="0">
                <a:solidFill>
                  <a:schemeClr val="tx1"/>
                </a:solidFill>
              </a:rPr>
              <a:t>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800" dirty="0"/>
              <a:t>Lesson 14 : Introduction to </a:t>
            </a:r>
            <a:r>
              <a:rPr lang="en-US" sz="1800" dirty="0" err="1"/>
              <a:t>Junit</a:t>
            </a:r>
            <a:r>
              <a:rPr lang="en-US" sz="1800" dirty="0"/>
              <a:t> 4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14.1: Introduction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14.2: </a:t>
            </a:r>
            <a:r>
              <a:rPr lang="en-US" sz="1400" dirty="0" err="1">
                <a:solidFill>
                  <a:schemeClr val="tx1"/>
                </a:solidFill>
              </a:rPr>
              <a:t>JUnit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14.3: Installing and Running </a:t>
            </a:r>
            <a:r>
              <a:rPr lang="en-US" sz="1400" dirty="0" err="1">
                <a:solidFill>
                  <a:schemeClr val="tx1"/>
                </a:solidFill>
              </a:rPr>
              <a:t>JUnit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14.4: Testing with </a:t>
            </a:r>
            <a:r>
              <a:rPr lang="en-US" sz="1400" dirty="0" err="1">
                <a:solidFill>
                  <a:schemeClr val="tx1"/>
                </a:solidFill>
              </a:rPr>
              <a:t>JUnit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14.5: Testing Exceptions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14.6: Test Fixtures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14.7: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15: Property Files</a:t>
            </a:r>
          </a:p>
          <a:p>
            <a:pPr lvl="1"/>
            <a:r>
              <a:rPr lang="en-US" dirty="0"/>
              <a:t>15.1: What are Property Files?</a:t>
            </a:r>
          </a:p>
          <a:p>
            <a:pPr lvl="1"/>
            <a:r>
              <a:rPr lang="en-US" dirty="0"/>
              <a:t>15.2: Types of Property files </a:t>
            </a:r>
          </a:p>
          <a:p>
            <a:pPr lvl="1"/>
            <a:r>
              <a:rPr lang="en-US" dirty="0"/>
              <a:t>15.3: User defined Properties</a:t>
            </a:r>
          </a:p>
          <a:p>
            <a:r>
              <a:rPr lang="en-US" dirty="0"/>
              <a:t>Lesson 16: Java Database Connectivity (JDBC 4.0)</a:t>
            </a:r>
          </a:p>
          <a:p>
            <a:pPr lvl="1"/>
            <a:r>
              <a:rPr lang="en-US" dirty="0"/>
              <a:t>16.1: Java Database Connectivity - Introduction</a:t>
            </a:r>
          </a:p>
          <a:p>
            <a:pPr lvl="1"/>
            <a:r>
              <a:rPr lang="en-US" dirty="0"/>
              <a:t>16.2: Database Connectivity Architecture             </a:t>
            </a:r>
          </a:p>
          <a:p>
            <a:pPr lvl="1"/>
            <a:r>
              <a:rPr lang="en-US" dirty="0"/>
              <a:t>16.3: JDBC APIs </a:t>
            </a:r>
          </a:p>
          <a:p>
            <a:pPr lvl="1"/>
            <a:r>
              <a:rPr lang="en-US" dirty="0"/>
              <a:t>16.4: Database Access Steps</a:t>
            </a:r>
          </a:p>
          <a:p>
            <a:pPr lvl="1"/>
            <a:r>
              <a:rPr lang="en-US" dirty="0"/>
              <a:t>16.5: Calling database procedures</a:t>
            </a:r>
          </a:p>
          <a:p>
            <a:pPr lvl="1"/>
            <a:r>
              <a:rPr lang="en-US" dirty="0"/>
              <a:t>16.6: Using Transaction</a:t>
            </a:r>
          </a:p>
          <a:p>
            <a:pPr lvl="1"/>
            <a:r>
              <a:rPr lang="en-US" dirty="0"/>
              <a:t>16.7: Connection Pooling</a:t>
            </a:r>
          </a:p>
          <a:p>
            <a:pPr lvl="1"/>
            <a:r>
              <a:rPr lang="en-US" dirty="0"/>
              <a:t>16.8: DAO Design Pattern</a:t>
            </a:r>
          </a:p>
          <a:p>
            <a:pPr lvl="1"/>
            <a:r>
              <a:rPr lang="en-US" dirty="0"/>
              <a:t>16.9: Best </a:t>
            </a:r>
            <a:r>
              <a:rPr lang="en-US" dirty="0" smtClean="0"/>
              <a:t>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17: Introduction to Layered Architecture</a:t>
            </a:r>
          </a:p>
          <a:p>
            <a:pPr lvl="1"/>
            <a:r>
              <a:rPr lang="en-US" dirty="0"/>
              <a:t>17.1: Introduction </a:t>
            </a:r>
          </a:p>
          <a:p>
            <a:pPr lvl="1"/>
            <a:r>
              <a:rPr lang="en-US" dirty="0"/>
              <a:t>17.2: Testing DAO Classes</a:t>
            </a:r>
          </a:p>
          <a:p>
            <a:pPr lvl="1"/>
            <a:r>
              <a:rPr lang="en-US" dirty="0"/>
              <a:t>17.3: Testing Exceptions</a:t>
            </a:r>
          </a:p>
          <a:p>
            <a:r>
              <a:rPr lang="en-US" dirty="0"/>
              <a:t>Lesson 18: Advanced Testing Concepts</a:t>
            </a:r>
          </a:p>
          <a:p>
            <a:pPr lvl="1"/>
            <a:r>
              <a:rPr lang="en-US" dirty="0"/>
              <a:t>18.1: Advanced Testing concepts</a:t>
            </a:r>
          </a:p>
          <a:p>
            <a:pPr lvl="1"/>
            <a:r>
              <a:rPr lang="en-US" dirty="0"/>
              <a:t>18.2: Test Suites</a:t>
            </a:r>
          </a:p>
          <a:p>
            <a:pPr lvl="1"/>
            <a:r>
              <a:rPr lang="en-US" dirty="0"/>
              <a:t>18.3: Parameterized Tests</a:t>
            </a:r>
          </a:p>
          <a:p>
            <a:pPr lvl="1"/>
            <a:r>
              <a:rPr lang="en-US" dirty="0"/>
              <a:t>18.4: Mocking </a:t>
            </a:r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19: Logging with Log4J</a:t>
            </a:r>
          </a:p>
          <a:p>
            <a:pPr lvl="1"/>
            <a:r>
              <a:rPr lang="en-US" dirty="0"/>
              <a:t>19.1  Log4J Introduction</a:t>
            </a:r>
          </a:p>
          <a:p>
            <a:pPr lvl="1"/>
            <a:r>
              <a:rPr lang="en-US" dirty="0"/>
              <a:t>19.2  Log4J Concepts</a:t>
            </a:r>
          </a:p>
          <a:p>
            <a:pPr lvl="1"/>
            <a:r>
              <a:rPr lang="en-US" dirty="0"/>
              <a:t>19.3 Installation of Log4J </a:t>
            </a:r>
          </a:p>
          <a:p>
            <a:pPr lvl="1"/>
            <a:r>
              <a:rPr lang="en-US" dirty="0"/>
              <a:t>19.4 Configuring Log4J</a:t>
            </a:r>
          </a:p>
          <a:p>
            <a:pPr lvl="1"/>
            <a:r>
              <a:rPr lang="en-US" dirty="0"/>
              <a:t>19.5:  Log4J Pros and Cons</a:t>
            </a:r>
          </a:p>
          <a:p>
            <a:r>
              <a:rPr lang="en-US" dirty="0"/>
              <a:t>Lesson 20: Multithreading</a:t>
            </a:r>
          </a:p>
          <a:p>
            <a:pPr lvl="1"/>
            <a:r>
              <a:rPr lang="en-US" dirty="0"/>
              <a:t>20.1  Understanding Threads</a:t>
            </a:r>
          </a:p>
          <a:p>
            <a:pPr lvl="1"/>
            <a:r>
              <a:rPr lang="en-US" dirty="0"/>
              <a:t>20.2 Thread life cycle </a:t>
            </a:r>
          </a:p>
          <a:p>
            <a:pPr lvl="1"/>
            <a:r>
              <a:rPr lang="en-US" dirty="0"/>
              <a:t>20.3 Scheduling threads- Priorities </a:t>
            </a:r>
          </a:p>
          <a:p>
            <a:pPr lvl="1"/>
            <a:r>
              <a:rPr lang="en-US" dirty="0"/>
              <a:t>20.4 Controlling  threads  using sleep(),join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21: Lambda Expressions</a:t>
            </a:r>
          </a:p>
          <a:p>
            <a:pPr lvl="1"/>
            <a:r>
              <a:rPr lang="en-US" dirty="0"/>
              <a:t>21.1: Introduction to Functional Interface</a:t>
            </a:r>
          </a:p>
          <a:p>
            <a:pPr lvl="1"/>
            <a:r>
              <a:rPr lang="en-US" dirty="0"/>
              <a:t>21.2: Writing Lambda Expressions</a:t>
            </a:r>
          </a:p>
          <a:p>
            <a:pPr lvl="1"/>
            <a:r>
              <a:rPr lang="en-US" dirty="0"/>
              <a:t>21.3: Built in Functional Interfaces</a:t>
            </a:r>
          </a:p>
          <a:p>
            <a:pPr lvl="1"/>
            <a:r>
              <a:rPr lang="en-US" dirty="0"/>
              <a:t>21.4: Built in Functional Interfaces and Lambda Expressions</a:t>
            </a:r>
          </a:p>
          <a:p>
            <a:pPr lvl="1"/>
            <a:r>
              <a:rPr lang="en-US" dirty="0"/>
              <a:t>21.5: Method reference</a:t>
            </a:r>
          </a:p>
          <a:p>
            <a:r>
              <a:rPr lang="en-US" dirty="0"/>
              <a:t>Lesson 22: Stream API</a:t>
            </a:r>
          </a:p>
          <a:p>
            <a:pPr lvl="1"/>
            <a:r>
              <a:rPr lang="en-US" dirty="0"/>
              <a:t>22.1: Introduction to Stream API</a:t>
            </a:r>
          </a:p>
          <a:p>
            <a:pPr lvl="1"/>
            <a:r>
              <a:rPr lang="en-US" dirty="0"/>
              <a:t>22.2: Working with Stream API </a:t>
            </a:r>
          </a:p>
          <a:p>
            <a:pPr lvl="1"/>
            <a:r>
              <a:rPr lang="en-US" dirty="0"/>
              <a:t>22.3: Stream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/>
              <a:t>Java, The Complete Reference; by Herbert </a:t>
            </a:r>
            <a:r>
              <a:rPr lang="en-US" dirty="0" err="1"/>
              <a:t>Schildt</a:t>
            </a:r>
            <a:endParaRPr lang="en-US" dirty="0"/>
          </a:p>
          <a:p>
            <a:pPr lvl="1"/>
            <a:r>
              <a:rPr lang="en-US" dirty="0"/>
              <a:t>Thinking in Java; by Bruce </a:t>
            </a:r>
            <a:r>
              <a:rPr lang="en-US" dirty="0" err="1"/>
              <a:t>Eckel</a:t>
            </a:r>
            <a:endParaRPr lang="en-US" dirty="0"/>
          </a:p>
          <a:p>
            <a:pPr lvl="1"/>
            <a:r>
              <a:rPr lang="en-US" dirty="0"/>
              <a:t>Beginning Java 8 Fundamentals by </a:t>
            </a:r>
            <a:r>
              <a:rPr lang="en-US" dirty="0" err="1"/>
              <a:t>Kishori</a:t>
            </a:r>
            <a:r>
              <a:rPr lang="en-US" dirty="0"/>
              <a:t> </a:t>
            </a:r>
            <a:r>
              <a:rPr lang="en-US" dirty="0" err="1"/>
              <a:t>Sharan</a:t>
            </a:r>
            <a:endParaRPr lang="en-US" dirty="0"/>
          </a:p>
          <a:p>
            <a:r>
              <a:rPr lang="en-US" dirty="0"/>
              <a:t>Websites:</a:t>
            </a:r>
          </a:p>
          <a:p>
            <a:pPr lvl="1"/>
            <a:r>
              <a:rPr lang="en-US" dirty="0"/>
              <a:t>Java home page: http://java.sun.com/ </a:t>
            </a:r>
          </a:p>
          <a:p>
            <a:pPr lvl="1"/>
            <a:r>
              <a:rPr lang="en-US" dirty="0"/>
              <a:t>JDK 1.8 documentation: http://docs.oracle.com/javase/8/docs/</a:t>
            </a:r>
          </a:p>
          <a:p>
            <a:pPr lvl="1"/>
            <a:r>
              <a:rPr lang="en-US" dirty="0"/>
              <a:t>Multithreading  : https://docs.oracle.com/javase/tutorial/essential/concurrency/index.html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289441"/>
              </p:ext>
            </p:extLst>
          </p:nvPr>
        </p:nvGraphicFramePr>
        <p:xfrm>
          <a:off x="395536" y="1268760"/>
          <a:ext cx="7081861" cy="5669280"/>
        </p:xfrm>
        <a:graphic>
          <a:graphicData uri="http://schemas.openxmlformats.org/drawingml/2006/table">
            <a:tbl>
              <a:tblPr/>
              <a:tblGrid>
                <a:gridCol w="628982"/>
                <a:gridCol w="908528"/>
                <a:gridCol w="1071597"/>
                <a:gridCol w="910718"/>
                <a:gridCol w="1139295"/>
                <a:gridCol w="1025006"/>
                <a:gridCol w="1397735"/>
              </a:tblGrid>
              <a:tr h="301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12-Oct–2009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Anitha, Habib &amp; Mahima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27-Oct-2009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Jul 2011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in material made based on integration process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Mar 2015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Vinod Satpute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to include new features of Java version 6,7 and 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2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25-May-2016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Uma Ponniamman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Nischal Topno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Manisha Surve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Krishnanand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Diwekar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Yeldo Varghese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Shefali Kunder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Sagar Kulkarni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Avdhut Shedge 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Balasubrahmanyam Poluri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Ghate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ELT integrated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9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kumimoji="0" lang="en-US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March - 2017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 </a:t>
                      </a: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Ponniamman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Sharma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made as per the ELT integrated TOC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  <a:p>
            <a:r>
              <a:rPr lang="en-US" dirty="0"/>
              <a:t>JSP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 ++</a:t>
            </a:r>
          </a:p>
          <a:p>
            <a:r>
              <a:rPr lang="nl-NL" dirty="0"/>
              <a:t>C#.Net</a:t>
            </a:r>
          </a:p>
          <a:p>
            <a:r>
              <a:rPr lang="nl-NL" dirty="0"/>
              <a:t>Visual Basic.Net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Implementing OOPs features in Java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Developing Java Desktop Applications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of Core </a:t>
            </a:r>
            <a:r>
              <a:rPr lang="en-US" dirty="0">
                <a:solidFill>
                  <a:schemeClr val="tx1"/>
                </a:solidFill>
              </a:rPr>
              <a:t>JDK 1.8 API including </a:t>
            </a:r>
            <a:r>
              <a:rPr lang="en-US" dirty="0" smtClean="0">
                <a:solidFill>
                  <a:schemeClr val="tx1"/>
                </a:solidFill>
              </a:rPr>
              <a:t>JDBC 4.0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using Junit 4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Logging Application using Log4J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Implementing Multithreading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Developing </a:t>
            </a:r>
            <a:r>
              <a:rPr lang="en-US" dirty="0" smtClean="0">
                <a:solidFill>
                  <a:schemeClr val="tx1"/>
                </a:solidFill>
              </a:rPr>
              <a:t>GUI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Concepts</a:t>
            </a:r>
          </a:p>
          <a:p>
            <a:r>
              <a:rPr lang="en-US" dirty="0"/>
              <a:t>OOPs</a:t>
            </a:r>
          </a:p>
          <a:p>
            <a:r>
              <a:rPr lang="en-US" dirty="0"/>
              <a:t>DBMS/SQL</a:t>
            </a:r>
          </a:p>
          <a:p>
            <a:r>
              <a:rPr lang="en-US" dirty="0"/>
              <a:t>XML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new to Java technology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84784"/>
            <a:ext cx="8845484" cy="4896544"/>
          </a:xfrm>
        </p:spPr>
        <p:txBody>
          <a:bodyPr/>
          <a:lstStyle/>
          <a:p>
            <a:r>
              <a:rPr lang="en-US" sz="1800" dirty="0"/>
              <a:t>Day 1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1:Introduction to Java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2: Eclipse 4.4 (Luna) as an IDE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3: Language Fundamentals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4: Classes and Objects</a:t>
            </a:r>
          </a:p>
          <a:p>
            <a:r>
              <a:rPr lang="en-US" sz="1800" dirty="0"/>
              <a:t>Day 2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5: Exploring Basic Java Class Libraries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6: Inheritance and Polymorphism</a:t>
            </a:r>
          </a:p>
          <a:p>
            <a:r>
              <a:rPr lang="en-US" sz="1800" dirty="0"/>
              <a:t>Day 3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7: Abstract Classes and Interfaces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8: Regular Expressions </a:t>
            </a:r>
          </a:p>
          <a:p>
            <a:r>
              <a:rPr lang="en-US" sz="1800" dirty="0"/>
              <a:t>Day 4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9  : Exception Handling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Lesson 10: Array </a:t>
            </a:r>
          </a:p>
          <a:p>
            <a:r>
              <a:rPr lang="en-US" sz="1800" dirty="0"/>
              <a:t>Day 5</a:t>
            </a:r>
          </a:p>
          <a:p>
            <a:pPr lvl="1"/>
            <a:r>
              <a:rPr lang="en-US" sz="1600" dirty="0"/>
              <a:t>Lesson 11: Collection</a:t>
            </a:r>
          </a:p>
          <a:p>
            <a:pPr lvl="1"/>
            <a:r>
              <a:rPr lang="en-US" sz="1600" dirty="0"/>
              <a:t>Lesson 12: Generics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86562"/>
          </a:xfrm>
        </p:spPr>
        <p:txBody>
          <a:bodyPr/>
          <a:lstStyle/>
          <a:p>
            <a:r>
              <a:rPr lang="en-US" dirty="0"/>
              <a:t>Day 6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13: File IO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14: Introduction to </a:t>
            </a:r>
            <a:r>
              <a:rPr lang="en-US" sz="1600" dirty="0" err="1">
                <a:solidFill>
                  <a:schemeClr val="tx1"/>
                </a:solidFill>
              </a:rPr>
              <a:t>Junit</a:t>
            </a:r>
            <a:r>
              <a:rPr lang="en-US" sz="1600" dirty="0">
                <a:solidFill>
                  <a:schemeClr val="tx1"/>
                </a:solidFill>
              </a:rPr>
              <a:t> 4</a:t>
            </a:r>
          </a:p>
          <a:p>
            <a:r>
              <a:rPr lang="en-US" dirty="0"/>
              <a:t>Day 7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15: Property Files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16: Java Database Connectivity (JDBC 4.0) </a:t>
            </a:r>
          </a:p>
          <a:p>
            <a:r>
              <a:rPr lang="en-US" dirty="0"/>
              <a:t>Day 8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17: Introduction to Layered Architecture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 18: Advanced Testing</a:t>
            </a:r>
          </a:p>
          <a:p>
            <a:r>
              <a:rPr lang="en-US" dirty="0"/>
              <a:t>Day 9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19: Logging with Log4J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20: Multithreading</a:t>
            </a:r>
          </a:p>
          <a:p>
            <a:r>
              <a:rPr lang="en-US" dirty="0"/>
              <a:t>Day 10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21: Lambda Expressions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Lesson 22: Stream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Introduction to Java</a:t>
            </a:r>
          </a:p>
          <a:p>
            <a:pPr lvl="1"/>
            <a:r>
              <a:rPr lang="en-US" dirty="0"/>
              <a:t>1.1: Introduction to Java                </a:t>
            </a:r>
          </a:p>
          <a:p>
            <a:pPr lvl="1"/>
            <a:r>
              <a:rPr lang="en-US" dirty="0"/>
              <a:t>1.2: Features of Java       </a:t>
            </a:r>
          </a:p>
          <a:p>
            <a:pPr lvl="1"/>
            <a:r>
              <a:rPr lang="en-US" dirty="0"/>
              <a:t>1.3: Simple Program  in Java</a:t>
            </a:r>
          </a:p>
          <a:p>
            <a:pPr lvl="1"/>
            <a:r>
              <a:rPr lang="en-US" dirty="0"/>
              <a:t>1.4: Developing software in Java</a:t>
            </a:r>
          </a:p>
          <a:p>
            <a:endParaRPr lang="en-US" dirty="0"/>
          </a:p>
          <a:p>
            <a:r>
              <a:rPr lang="en-US" dirty="0"/>
              <a:t>Lesson 2: Eclipse 4.4 (Luna) as an IDE</a:t>
            </a:r>
          </a:p>
          <a:p>
            <a:pPr lvl="1"/>
            <a:r>
              <a:rPr lang="en-US" dirty="0"/>
              <a:t>2.1: Installation and Setting up Eclipse</a:t>
            </a:r>
          </a:p>
          <a:p>
            <a:pPr lvl="1"/>
            <a:r>
              <a:rPr lang="en-US" dirty="0"/>
              <a:t>2.2: Introduction to Eclipse IDE </a:t>
            </a:r>
          </a:p>
          <a:p>
            <a:pPr lvl="1"/>
            <a:r>
              <a:rPr lang="en-US" dirty="0"/>
              <a:t>2.3: Creating and Managing Java Projects</a:t>
            </a:r>
          </a:p>
          <a:p>
            <a:pPr lvl="1"/>
            <a:r>
              <a:rPr lang="en-US" dirty="0"/>
              <a:t>2.4: Miscellaneous 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5174594"/>
          </a:xfrm>
        </p:spPr>
        <p:txBody>
          <a:bodyPr/>
          <a:lstStyle/>
          <a:p>
            <a:r>
              <a:rPr lang="en-US" sz="2000" dirty="0"/>
              <a:t>Lesson 3: Language Fundamentals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3.1: Keywords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3.2: Primitive Data Types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3.3: Operators and Assignments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3.4: Variables and Literals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3.5: Flow Control: Java’s Control Statements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3.6: Best </a:t>
            </a:r>
            <a:r>
              <a:rPr lang="en-US" sz="1400" dirty="0" smtClean="0">
                <a:solidFill>
                  <a:schemeClr val="tx1"/>
                </a:solidFill>
              </a:rPr>
              <a:t>Practices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2000" dirty="0"/>
              <a:t>Lesson 4: Classes and Objects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4.1: Classes and Objects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4.2: Packages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4.3: Access </a:t>
            </a:r>
            <a:r>
              <a:rPr lang="en-US" sz="1400" dirty="0" err="1">
                <a:solidFill>
                  <a:schemeClr val="tx1"/>
                </a:solidFill>
              </a:rPr>
              <a:t>Specifiers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4.4: Constructors - Default and Parameterized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4.5: this reference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4.6: Memory management in java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4.7: using static keyword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4.8: </a:t>
            </a:r>
            <a:r>
              <a:rPr lang="en-US" sz="1400" dirty="0" err="1">
                <a:solidFill>
                  <a:schemeClr val="tx1"/>
                </a:solidFill>
              </a:rPr>
              <a:t>Enum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4.9: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9" ma:contentTypeDescription="Create a new document." ma:contentTypeScope="" ma:versionID="47f4cee75829005120e89cd2469d13d7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e30c8c25242ea639c89cd63a34a535c3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603F5C-847D-4663-813F-0065D5CC00C8}"/>
</file>

<file path=customXml/itemProps3.xml><?xml version="1.0" encoding="utf-8"?>
<ds:datastoreItem xmlns:ds="http://schemas.openxmlformats.org/officeDocument/2006/customXml" ds:itemID="{E63433B7-998A-4D4C-91CD-BC966B06FC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9b258c7-9c72-463b-80f6-91d061ebb25d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1138</Words>
  <Application>Microsoft Office PowerPoint</Application>
  <PresentationFormat>On-screen Show (4:3)</PresentationFormat>
  <Paragraphs>308</Paragraphs>
  <Slides>21</Slides>
  <Notes>21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Candara</vt:lpstr>
      <vt:lpstr>Helvetica Light</vt:lpstr>
      <vt:lpstr>Wingdings</vt:lpstr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Acharya, Tanmaya</cp:lastModifiedBy>
  <cp:revision>158</cp:revision>
  <cp:lastPrinted>2016-07-11T08:01:24Z</cp:lastPrinted>
  <dcterms:created xsi:type="dcterms:W3CDTF">2014-04-28T11:21:39Z</dcterms:created>
  <dcterms:modified xsi:type="dcterms:W3CDTF">2018-03-13T03:58:19Z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