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2" r:id="rId6"/>
    <p:sldId id="260" r:id="rId7"/>
    <p:sldId id="286"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0" r:id="rId24"/>
    <p:sldId id="281" r:id="rId25"/>
    <p:sldId id="282" r:id="rId26"/>
    <p:sldId id="283" r:id="rId27"/>
    <p:sldId id="284" r:id="rId28"/>
    <p:sldId id="277" r:id="rId29"/>
    <p:sldId id="278" r:id="rId30"/>
    <p:sldId id="285"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4F2A-3D1B-40DF-AED8-46AC30E33A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ADE43B-08F4-49D4-BFEF-AED0CC03F4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4081AE-C005-4D03-83B4-1FC3674B2CAE}"/>
              </a:ext>
            </a:extLst>
          </p:cNvPr>
          <p:cNvSpPr>
            <a:spLocks noGrp="1"/>
          </p:cNvSpPr>
          <p:nvPr>
            <p:ph type="dt" sz="half" idx="10"/>
          </p:nvPr>
        </p:nvSpPr>
        <p:spPr/>
        <p:txBody>
          <a:bodyPr/>
          <a:lstStyle/>
          <a:p>
            <a:fld id="{67520266-134E-4AA1-B3E5-882759CD21C6}" type="datetimeFigureOut">
              <a:rPr lang="en-IN" smtClean="0"/>
              <a:t>24-05-2021</a:t>
            </a:fld>
            <a:endParaRPr lang="en-IN"/>
          </a:p>
        </p:txBody>
      </p:sp>
      <p:sp>
        <p:nvSpPr>
          <p:cNvPr id="5" name="Footer Placeholder 4">
            <a:extLst>
              <a:ext uri="{FF2B5EF4-FFF2-40B4-BE49-F238E27FC236}">
                <a16:creationId xmlns:a16="http://schemas.microsoft.com/office/drawing/2014/main" id="{88732386-23E1-4832-AD5B-8B33DE7E7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C7EC-FB8E-4D7C-8CC6-9265E7ECF075}"/>
              </a:ext>
            </a:extLst>
          </p:cNvPr>
          <p:cNvSpPr>
            <a:spLocks noGrp="1"/>
          </p:cNvSpPr>
          <p:nvPr>
            <p:ph type="sldNum" sz="quarter" idx="12"/>
          </p:nvPr>
        </p:nvSpPr>
        <p:spPr/>
        <p:txBody>
          <a:bodyPr/>
          <a:lstStyle/>
          <a:p>
            <a:fld id="{F5895552-9002-40A4-92CE-297699EBAC43}" type="slidenum">
              <a:rPr lang="en-IN" smtClean="0"/>
              <a:t>‹#›</a:t>
            </a:fld>
            <a:endParaRPr lang="en-IN"/>
          </a:p>
        </p:txBody>
      </p:sp>
    </p:spTree>
    <p:extLst>
      <p:ext uri="{BB962C8B-B14F-4D97-AF65-F5344CB8AC3E}">
        <p14:creationId xmlns:p14="http://schemas.microsoft.com/office/powerpoint/2010/main" val="212297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337F-A715-498C-AE0F-708BCCE8CA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DCBA1A-D52A-4370-BDB2-F7FF57F1E5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EAA493-4AD2-4E53-ABD1-60B3E492413A}"/>
              </a:ext>
            </a:extLst>
          </p:cNvPr>
          <p:cNvSpPr>
            <a:spLocks noGrp="1"/>
          </p:cNvSpPr>
          <p:nvPr>
            <p:ph type="dt" sz="half" idx="10"/>
          </p:nvPr>
        </p:nvSpPr>
        <p:spPr/>
        <p:txBody>
          <a:bodyPr/>
          <a:lstStyle/>
          <a:p>
            <a:fld id="{67520266-134E-4AA1-B3E5-882759CD21C6}" type="datetimeFigureOut">
              <a:rPr lang="en-IN" smtClean="0"/>
              <a:t>24-05-2021</a:t>
            </a:fld>
            <a:endParaRPr lang="en-IN"/>
          </a:p>
        </p:txBody>
      </p:sp>
      <p:sp>
        <p:nvSpPr>
          <p:cNvPr id="5" name="Footer Placeholder 4">
            <a:extLst>
              <a:ext uri="{FF2B5EF4-FFF2-40B4-BE49-F238E27FC236}">
                <a16:creationId xmlns:a16="http://schemas.microsoft.com/office/drawing/2014/main" id="{6742E265-927D-4FA7-8123-D2BA8F2A17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F41A7-3954-455F-A7F8-56B3148E1B26}"/>
              </a:ext>
            </a:extLst>
          </p:cNvPr>
          <p:cNvSpPr>
            <a:spLocks noGrp="1"/>
          </p:cNvSpPr>
          <p:nvPr>
            <p:ph type="sldNum" sz="quarter" idx="12"/>
          </p:nvPr>
        </p:nvSpPr>
        <p:spPr/>
        <p:txBody>
          <a:bodyPr/>
          <a:lstStyle/>
          <a:p>
            <a:fld id="{F5895552-9002-40A4-92CE-297699EBAC43}" type="slidenum">
              <a:rPr lang="en-IN" smtClean="0"/>
              <a:t>‹#›</a:t>
            </a:fld>
            <a:endParaRPr lang="en-IN"/>
          </a:p>
        </p:txBody>
      </p:sp>
    </p:spTree>
    <p:extLst>
      <p:ext uri="{BB962C8B-B14F-4D97-AF65-F5344CB8AC3E}">
        <p14:creationId xmlns:p14="http://schemas.microsoft.com/office/powerpoint/2010/main" val="193636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35FC4-404B-403D-A61A-413E96E086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AC7AD9-7E1A-433F-B1C2-1D65BDD380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68CF98-8AD8-4409-9A07-9E8609A9590A}"/>
              </a:ext>
            </a:extLst>
          </p:cNvPr>
          <p:cNvSpPr>
            <a:spLocks noGrp="1"/>
          </p:cNvSpPr>
          <p:nvPr>
            <p:ph type="dt" sz="half" idx="10"/>
          </p:nvPr>
        </p:nvSpPr>
        <p:spPr/>
        <p:txBody>
          <a:bodyPr/>
          <a:lstStyle/>
          <a:p>
            <a:fld id="{67520266-134E-4AA1-B3E5-882759CD21C6}" type="datetimeFigureOut">
              <a:rPr lang="en-IN" smtClean="0"/>
              <a:t>24-05-2021</a:t>
            </a:fld>
            <a:endParaRPr lang="en-IN"/>
          </a:p>
        </p:txBody>
      </p:sp>
      <p:sp>
        <p:nvSpPr>
          <p:cNvPr id="5" name="Footer Placeholder 4">
            <a:extLst>
              <a:ext uri="{FF2B5EF4-FFF2-40B4-BE49-F238E27FC236}">
                <a16:creationId xmlns:a16="http://schemas.microsoft.com/office/drawing/2014/main" id="{EF855CC2-8E0D-4597-B8AE-CBE5A62BA5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6609F4-A854-4F53-8537-F7BBD92BD060}"/>
              </a:ext>
            </a:extLst>
          </p:cNvPr>
          <p:cNvSpPr>
            <a:spLocks noGrp="1"/>
          </p:cNvSpPr>
          <p:nvPr>
            <p:ph type="sldNum" sz="quarter" idx="12"/>
          </p:nvPr>
        </p:nvSpPr>
        <p:spPr/>
        <p:txBody>
          <a:bodyPr/>
          <a:lstStyle/>
          <a:p>
            <a:fld id="{F5895552-9002-40A4-92CE-297699EBAC43}" type="slidenum">
              <a:rPr lang="en-IN" smtClean="0"/>
              <a:t>‹#›</a:t>
            </a:fld>
            <a:endParaRPr lang="en-IN"/>
          </a:p>
        </p:txBody>
      </p:sp>
    </p:spTree>
    <p:extLst>
      <p:ext uri="{BB962C8B-B14F-4D97-AF65-F5344CB8AC3E}">
        <p14:creationId xmlns:p14="http://schemas.microsoft.com/office/powerpoint/2010/main" val="114969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C712-E21E-4001-AD27-64C623E009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30A010-FD71-43B4-870E-D05163852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F9B171-098C-4EF1-B9B9-0D42E33CB6C3}"/>
              </a:ext>
            </a:extLst>
          </p:cNvPr>
          <p:cNvSpPr>
            <a:spLocks noGrp="1"/>
          </p:cNvSpPr>
          <p:nvPr>
            <p:ph type="dt" sz="half" idx="10"/>
          </p:nvPr>
        </p:nvSpPr>
        <p:spPr/>
        <p:txBody>
          <a:bodyPr/>
          <a:lstStyle/>
          <a:p>
            <a:fld id="{67520266-134E-4AA1-B3E5-882759CD21C6}" type="datetimeFigureOut">
              <a:rPr lang="en-IN" smtClean="0"/>
              <a:t>24-05-2021</a:t>
            </a:fld>
            <a:endParaRPr lang="en-IN"/>
          </a:p>
        </p:txBody>
      </p:sp>
      <p:sp>
        <p:nvSpPr>
          <p:cNvPr id="5" name="Footer Placeholder 4">
            <a:extLst>
              <a:ext uri="{FF2B5EF4-FFF2-40B4-BE49-F238E27FC236}">
                <a16:creationId xmlns:a16="http://schemas.microsoft.com/office/drawing/2014/main" id="{6C85E011-7B36-4721-B457-4DA8D7C85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14A1B3-CD55-4D9E-BD6A-3CD6F8C4E17F}"/>
              </a:ext>
            </a:extLst>
          </p:cNvPr>
          <p:cNvSpPr>
            <a:spLocks noGrp="1"/>
          </p:cNvSpPr>
          <p:nvPr>
            <p:ph type="sldNum" sz="quarter" idx="12"/>
          </p:nvPr>
        </p:nvSpPr>
        <p:spPr/>
        <p:txBody>
          <a:bodyPr/>
          <a:lstStyle/>
          <a:p>
            <a:fld id="{F5895552-9002-40A4-92CE-297699EBAC43}" type="slidenum">
              <a:rPr lang="en-IN" smtClean="0"/>
              <a:t>‹#›</a:t>
            </a:fld>
            <a:endParaRPr lang="en-IN"/>
          </a:p>
        </p:txBody>
      </p:sp>
    </p:spTree>
    <p:extLst>
      <p:ext uri="{BB962C8B-B14F-4D97-AF65-F5344CB8AC3E}">
        <p14:creationId xmlns:p14="http://schemas.microsoft.com/office/powerpoint/2010/main" val="299542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130A-D89E-4E13-9497-CD4ED9C79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6D00D8-0B50-4D90-89C9-43B09A969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273268-E2FE-4727-A41B-776053C1E6DF}"/>
              </a:ext>
            </a:extLst>
          </p:cNvPr>
          <p:cNvSpPr>
            <a:spLocks noGrp="1"/>
          </p:cNvSpPr>
          <p:nvPr>
            <p:ph type="dt" sz="half" idx="10"/>
          </p:nvPr>
        </p:nvSpPr>
        <p:spPr/>
        <p:txBody>
          <a:bodyPr/>
          <a:lstStyle/>
          <a:p>
            <a:fld id="{67520266-134E-4AA1-B3E5-882759CD21C6}" type="datetimeFigureOut">
              <a:rPr lang="en-IN" smtClean="0"/>
              <a:t>24-05-2021</a:t>
            </a:fld>
            <a:endParaRPr lang="en-IN"/>
          </a:p>
        </p:txBody>
      </p:sp>
      <p:sp>
        <p:nvSpPr>
          <p:cNvPr id="5" name="Footer Placeholder 4">
            <a:extLst>
              <a:ext uri="{FF2B5EF4-FFF2-40B4-BE49-F238E27FC236}">
                <a16:creationId xmlns:a16="http://schemas.microsoft.com/office/drawing/2014/main" id="{57FB2836-A86A-4889-99CB-3E68C33AB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2FFDB-0FD0-441E-A754-11F0CB2158F2}"/>
              </a:ext>
            </a:extLst>
          </p:cNvPr>
          <p:cNvSpPr>
            <a:spLocks noGrp="1"/>
          </p:cNvSpPr>
          <p:nvPr>
            <p:ph type="sldNum" sz="quarter" idx="12"/>
          </p:nvPr>
        </p:nvSpPr>
        <p:spPr/>
        <p:txBody>
          <a:bodyPr/>
          <a:lstStyle/>
          <a:p>
            <a:fld id="{F5895552-9002-40A4-92CE-297699EBAC43}" type="slidenum">
              <a:rPr lang="en-IN" smtClean="0"/>
              <a:t>‹#›</a:t>
            </a:fld>
            <a:endParaRPr lang="en-IN"/>
          </a:p>
        </p:txBody>
      </p:sp>
    </p:spTree>
    <p:extLst>
      <p:ext uri="{BB962C8B-B14F-4D97-AF65-F5344CB8AC3E}">
        <p14:creationId xmlns:p14="http://schemas.microsoft.com/office/powerpoint/2010/main" val="145696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885E-E2F0-4AA9-97D8-858CE6ECCF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555404-5FDA-4CA3-8521-47F9E0E8C1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FC23CA-7471-46CF-BC1C-5E083F14CD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85E54A-BB5C-42D2-BF79-E3476C5E94CF}"/>
              </a:ext>
            </a:extLst>
          </p:cNvPr>
          <p:cNvSpPr>
            <a:spLocks noGrp="1"/>
          </p:cNvSpPr>
          <p:nvPr>
            <p:ph type="dt" sz="half" idx="10"/>
          </p:nvPr>
        </p:nvSpPr>
        <p:spPr/>
        <p:txBody>
          <a:bodyPr/>
          <a:lstStyle/>
          <a:p>
            <a:fld id="{67520266-134E-4AA1-B3E5-882759CD21C6}" type="datetimeFigureOut">
              <a:rPr lang="en-IN" smtClean="0"/>
              <a:t>24-05-2021</a:t>
            </a:fld>
            <a:endParaRPr lang="en-IN"/>
          </a:p>
        </p:txBody>
      </p:sp>
      <p:sp>
        <p:nvSpPr>
          <p:cNvPr id="6" name="Footer Placeholder 5">
            <a:extLst>
              <a:ext uri="{FF2B5EF4-FFF2-40B4-BE49-F238E27FC236}">
                <a16:creationId xmlns:a16="http://schemas.microsoft.com/office/drawing/2014/main" id="{65F5394A-32F6-4F37-A5CD-0ACA6A2E3D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C81FEB-E325-4BFD-BEF4-BB5F236E0B0F}"/>
              </a:ext>
            </a:extLst>
          </p:cNvPr>
          <p:cNvSpPr>
            <a:spLocks noGrp="1"/>
          </p:cNvSpPr>
          <p:nvPr>
            <p:ph type="sldNum" sz="quarter" idx="12"/>
          </p:nvPr>
        </p:nvSpPr>
        <p:spPr/>
        <p:txBody>
          <a:bodyPr/>
          <a:lstStyle/>
          <a:p>
            <a:fld id="{F5895552-9002-40A4-92CE-297699EBAC43}" type="slidenum">
              <a:rPr lang="en-IN" smtClean="0"/>
              <a:t>‹#›</a:t>
            </a:fld>
            <a:endParaRPr lang="en-IN"/>
          </a:p>
        </p:txBody>
      </p:sp>
    </p:spTree>
    <p:extLst>
      <p:ext uri="{BB962C8B-B14F-4D97-AF65-F5344CB8AC3E}">
        <p14:creationId xmlns:p14="http://schemas.microsoft.com/office/powerpoint/2010/main" val="2687298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B0DE7-B211-41E6-894A-C8421733C4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A9227D-D343-492F-9144-FE50295E3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02D918-BABC-430E-89EA-91B9D3C44C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61CD13-BA03-4BF0-951B-104FCAA2BA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AA348A-51AB-45A3-9671-EA4D3615F3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3D42D3-A82F-4E94-B041-74FADF3D12DD}"/>
              </a:ext>
            </a:extLst>
          </p:cNvPr>
          <p:cNvSpPr>
            <a:spLocks noGrp="1"/>
          </p:cNvSpPr>
          <p:nvPr>
            <p:ph type="dt" sz="half" idx="10"/>
          </p:nvPr>
        </p:nvSpPr>
        <p:spPr/>
        <p:txBody>
          <a:bodyPr/>
          <a:lstStyle/>
          <a:p>
            <a:fld id="{67520266-134E-4AA1-B3E5-882759CD21C6}" type="datetimeFigureOut">
              <a:rPr lang="en-IN" smtClean="0"/>
              <a:t>24-05-2021</a:t>
            </a:fld>
            <a:endParaRPr lang="en-IN"/>
          </a:p>
        </p:txBody>
      </p:sp>
      <p:sp>
        <p:nvSpPr>
          <p:cNvPr id="8" name="Footer Placeholder 7">
            <a:extLst>
              <a:ext uri="{FF2B5EF4-FFF2-40B4-BE49-F238E27FC236}">
                <a16:creationId xmlns:a16="http://schemas.microsoft.com/office/drawing/2014/main" id="{20B85BFE-F30E-48D1-8638-1F14BF5CC8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5C0400-17F5-47AC-8F64-60B483ED51E8}"/>
              </a:ext>
            </a:extLst>
          </p:cNvPr>
          <p:cNvSpPr>
            <a:spLocks noGrp="1"/>
          </p:cNvSpPr>
          <p:nvPr>
            <p:ph type="sldNum" sz="quarter" idx="12"/>
          </p:nvPr>
        </p:nvSpPr>
        <p:spPr/>
        <p:txBody>
          <a:bodyPr/>
          <a:lstStyle/>
          <a:p>
            <a:fld id="{F5895552-9002-40A4-92CE-297699EBAC43}" type="slidenum">
              <a:rPr lang="en-IN" smtClean="0"/>
              <a:t>‹#›</a:t>
            </a:fld>
            <a:endParaRPr lang="en-IN"/>
          </a:p>
        </p:txBody>
      </p:sp>
    </p:spTree>
    <p:extLst>
      <p:ext uri="{BB962C8B-B14F-4D97-AF65-F5344CB8AC3E}">
        <p14:creationId xmlns:p14="http://schemas.microsoft.com/office/powerpoint/2010/main" val="129180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E5E1E-8797-4733-B0C2-EF80C2B71A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B3FC8A-9777-41B3-9D1D-62004C58DEA8}"/>
              </a:ext>
            </a:extLst>
          </p:cNvPr>
          <p:cNvSpPr>
            <a:spLocks noGrp="1"/>
          </p:cNvSpPr>
          <p:nvPr>
            <p:ph type="dt" sz="half" idx="10"/>
          </p:nvPr>
        </p:nvSpPr>
        <p:spPr/>
        <p:txBody>
          <a:bodyPr/>
          <a:lstStyle/>
          <a:p>
            <a:fld id="{67520266-134E-4AA1-B3E5-882759CD21C6}" type="datetimeFigureOut">
              <a:rPr lang="en-IN" smtClean="0"/>
              <a:t>24-05-2021</a:t>
            </a:fld>
            <a:endParaRPr lang="en-IN"/>
          </a:p>
        </p:txBody>
      </p:sp>
      <p:sp>
        <p:nvSpPr>
          <p:cNvPr id="4" name="Footer Placeholder 3">
            <a:extLst>
              <a:ext uri="{FF2B5EF4-FFF2-40B4-BE49-F238E27FC236}">
                <a16:creationId xmlns:a16="http://schemas.microsoft.com/office/drawing/2014/main" id="{DAFAA814-B945-44AA-BE08-5B8AD1B6F1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DBEDB4-D7B9-4120-AD79-0CBA3395D303}"/>
              </a:ext>
            </a:extLst>
          </p:cNvPr>
          <p:cNvSpPr>
            <a:spLocks noGrp="1"/>
          </p:cNvSpPr>
          <p:nvPr>
            <p:ph type="sldNum" sz="quarter" idx="12"/>
          </p:nvPr>
        </p:nvSpPr>
        <p:spPr/>
        <p:txBody>
          <a:bodyPr/>
          <a:lstStyle/>
          <a:p>
            <a:fld id="{F5895552-9002-40A4-92CE-297699EBAC43}" type="slidenum">
              <a:rPr lang="en-IN" smtClean="0"/>
              <a:t>‹#›</a:t>
            </a:fld>
            <a:endParaRPr lang="en-IN"/>
          </a:p>
        </p:txBody>
      </p:sp>
    </p:spTree>
    <p:extLst>
      <p:ext uri="{BB962C8B-B14F-4D97-AF65-F5344CB8AC3E}">
        <p14:creationId xmlns:p14="http://schemas.microsoft.com/office/powerpoint/2010/main" val="52341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3B0C5-D97F-4BFB-A8F4-FC969ADED1AE}"/>
              </a:ext>
            </a:extLst>
          </p:cNvPr>
          <p:cNvSpPr>
            <a:spLocks noGrp="1"/>
          </p:cNvSpPr>
          <p:nvPr>
            <p:ph type="dt" sz="half" idx="10"/>
          </p:nvPr>
        </p:nvSpPr>
        <p:spPr/>
        <p:txBody>
          <a:bodyPr/>
          <a:lstStyle/>
          <a:p>
            <a:fld id="{67520266-134E-4AA1-B3E5-882759CD21C6}" type="datetimeFigureOut">
              <a:rPr lang="en-IN" smtClean="0"/>
              <a:t>24-05-2021</a:t>
            </a:fld>
            <a:endParaRPr lang="en-IN"/>
          </a:p>
        </p:txBody>
      </p:sp>
      <p:sp>
        <p:nvSpPr>
          <p:cNvPr id="3" name="Footer Placeholder 2">
            <a:extLst>
              <a:ext uri="{FF2B5EF4-FFF2-40B4-BE49-F238E27FC236}">
                <a16:creationId xmlns:a16="http://schemas.microsoft.com/office/drawing/2014/main" id="{76BC40A3-D37C-4BE2-AC58-6AB46565F6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7E32B3-5749-4D9F-9307-0813EF2F73D0}"/>
              </a:ext>
            </a:extLst>
          </p:cNvPr>
          <p:cNvSpPr>
            <a:spLocks noGrp="1"/>
          </p:cNvSpPr>
          <p:nvPr>
            <p:ph type="sldNum" sz="quarter" idx="12"/>
          </p:nvPr>
        </p:nvSpPr>
        <p:spPr/>
        <p:txBody>
          <a:bodyPr/>
          <a:lstStyle/>
          <a:p>
            <a:fld id="{F5895552-9002-40A4-92CE-297699EBAC43}" type="slidenum">
              <a:rPr lang="en-IN" smtClean="0"/>
              <a:t>‹#›</a:t>
            </a:fld>
            <a:endParaRPr lang="en-IN"/>
          </a:p>
        </p:txBody>
      </p:sp>
    </p:spTree>
    <p:extLst>
      <p:ext uri="{BB962C8B-B14F-4D97-AF65-F5344CB8AC3E}">
        <p14:creationId xmlns:p14="http://schemas.microsoft.com/office/powerpoint/2010/main" val="75248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8453-E138-4FD3-B6D8-C26995F1B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22CDC4-9A28-488A-8B16-56DF27AE8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9AA4B0-5987-483B-B4E2-AA6085E86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5A2F9-CD1F-4FE1-9243-CE6FF3E5E877}"/>
              </a:ext>
            </a:extLst>
          </p:cNvPr>
          <p:cNvSpPr>
            <a:spLocks noGrp="1"/>
          </p:cNvSpPr>
          <p:nvPr>
            <p:ph type="dt" sz="half" idx="10"/>
          </p:nvPr>
        </p:nvSpPr>
        <p:spPr/>
        <p:txBody>
          <a:bodyPr/>
          <a:lstStyle/>
          <a:p>
            <a:fld id="{67520266-134E-4AA1-B3E5-882759CD21C6}" type="datetimeFigureOut">
              <a:rPr lang="en-IN" smtClean="0"/>
              <a:t>24-05-2021</a:t>
            </a:fld>
            <a:endParaRPr lang="en-IN"/>
          </a:p>
        </p:txBody>
      </p:sp>
      <p:sp>
        <p:nvSpPr>
          <p:cNvPr id="6" name="Footer Placeholder 5">
            <a:extLst>
              <a:ext uri="{FF2B5EF4-FFF2-40B4-BE49-F238E27FC236}">
                <a16:creationId xmlns:a16="http://schemas.microsoft.com/office/drawing/2014/main" id="{8FE5AA29-3DDA-45FB-92C5-8816820641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38FBE1-3B2E-46D5-9192-776C7BA906B2}"/>
              </a:ext>
            </a:extLst>
          </p:cNvPr>
          <p:cNvSpPr>
            <a:spLocks noGrp="1"/>
          </p:cNvSpPr>
          <p:nvPr>
            <p:ph type="sldNum" sz="quarter" idx="12"/>
          </p:nvPr>
        </p:nvSpPr>
        <p:spPr/>
        <p:txBody>
          <a:bodyPr/>
          <a:lstStyle/>
          <a:p>
            <a:fld id="{F5895552-9002-40A4-92CE-297699EBAC43}" type="slidenum">
              <a:rPr lang="en-IN" smtClean="0"/>
              <a:t>‹#›</a:t>
            </a:fld>
            <a:endParaRPr lang="en-IN"/>
          </a:p>
        </p:txBody>
      </p:sp>
    </p:spTree>
    <p:extLst>
      <p:ext uri="{BB962C8B-B14F-4D97-AF65-F5344CB8AC3E}">
        <p14:creationId xmlns:p14="http://schemas.microsoft.com/office/powerpoint/2010/main" val="75915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8B7E-AED8-442E-B859-C1959DD1D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710C5D-1973-4492-83D7-B5909D99AC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4A076D-3853-49AC-ADFF-AC476EF69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008E37-053A-454A-B482-D7767045AC81}"/>
              </a:ext>
            </a:extLst>
          </p:cNvPr>
          <p:cNvSpPr>
            <a:spLocks noGrp="1"/>
          </p:cNvSpPr>
          <p:nvPr>
            <p:ph type="dt" sz="half" idx="10"/>
          </p:nvPr>
        </p:nvSpPr>
        <p:spPr/>
        <p:txBody>
          <a:bodyPr/>
          <a:lstStyle/>
          <a:p>
            <a:fld id="{67520266-134E-4AA1-B3E5-882759CD21C6}" type="datetimeFigureOut">
              <a:rPr lang="en-IN" smtClean="0"/>
              <a:t>24-05-2021</a:t>
            </a:fld>
            <a:endParaRPr lang="en-IN"/>
          </a:p>
        </p:txBody>
      </p:sp>
      <p:sp>
        <p:nvSpPr>
          <p:cNvPr id="6" name="Footer Placeholder 5">
            <a:extLst>
              <a:ext uri="{FF2B5EF4-FFF2-40B4-BE49-F238E27FC236}">
                <a16:creationId xmlns:a16="http://schemas.microsoft.com/office/drawing/2014/main" id="{64E69B4B-95C7-44F1-8B87-848FF69B24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E43-6A69-48B3-BE05-953F563C7554}"/>
              </a:ext>
            </a:extLst>
          </p:cNvPr>
          <p:cNvSpPr>
            <a:spLocks noGrp="1"/>
          </p:cNvSpPr>
          <p:nvPr>
            <p:ph type="sldNum" sz="quarter" idx="12"/>
          </p:nvPr>
        </p:nvSpPr>
        <p:spPr/>
        <p:txBody>
          <a:bodyPr/>
          <a:lstStyle/>
          <a:p>
            <a:fld id="{F5895552-9002-40A4-92CE-297699EBAC43}" type="slidenum">
              <a:rPr lang="en-IN" smtClean="0"/>
              <a:t>‹#›</a:t>
            </a:fld>
            <a:endParaRPr lang="en-IN"/>
          </a:p>
        </p:txBody>
      </p:sp>
    </p:spTree>
    <p:extLst>
      <p:ext uri="{BB962C8B-B14F-4D97-AF65-F5344CB8AC3E}">
        <p14:creationId xmlns:p14="http://schemas.microsoft.com/office/powerpoint/2010/main" val="2693813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4CDA9A-06D5-458A-B48F-030B4DA9F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129D8-31D0-4100-AFE7-B15EEF030C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472A0-9ECF-45E7-8218-9D09C98F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20266-134E-4AA1-B3E5-882759CD21C6}" type="datetimeFigureOut">
              <a:rPr lang="en-IN" smtClean="0"/>
              <a:t>24-05-2021</a:t>
            </a:fld>
            <a:endParaRPr lang="en-IN"/>
          </a:p>
        </p:txBody>
      </p:sp>
      <p:sp>
        <p:nvSpPr>
          <p:cNvPr id="5" name="Footer Placeholder 4">
            <a:extLst>
              <a:ext uri="{FF2B5EF4-FFF2-40B4-BE49-F238E27FC236}">
                <a16:creationId xmlns:a16="http://schemas.microsoft.com/office/drawing/2014/main" id="{B4FA18CD-9DB3-42A6-97E8-CED0D2DA91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F68892-FF79-43F1-A928-304AE3FBE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95552-9002-40A4-92CE-297699EBAC43}" type="slidenum">
              <a:rPr lang="en-IN" smtClean="0"/>
              <a:t>‹#›</a:t>
            </a:fld>
            <a:endParaRPr lang="en-IN"/>
          </a:p>
        </p:txBody>
      </p:sp>
    </p:spTree>
    <p:extLst>
      <p:ext uri="{BB962C8B-B14F-4D97-AF65-F5344CB8AC3E}">
        <p14:creationId xmlns:p14="http://schemas.microsoft.com/office/powerpoint/2010/main" val="20546598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CD3B-4B89-4BD7-822A-6320BF16226A}"/>
              </a:ext>
            </a:extLst>
          </p:cNvPr>
          <p:cNvSpPr>
            <a:spLocks noGrp="1"/>
          </p:cNvSpPr>
          <p:nvPr>
            <p:ph type="ctrTitle"/>
          </p:nvPr>
        </p:nvSpPr>
        <p:spPr>
          <a:xfrm>
            <a:off x="678426" y="517966"/>
            <a:ext cx="10746658" cy="2387600"/>
          </a:xfrm>
        </p:spPr>
        <p:txBody>
          <a:bodyPr>
            <a:normAutofit fontScale="90000"/>
          </a:bodyPr>
          <a:lstStyle/>
          <a:p>
            <a:r>
              <a:rPr lang="en-US" b="1" i="0" dirty="0">
                <a:solidFill>
                  <a:srgbClr val="000000"/>
                </a:solidFill>
                <a:effectLst/>
                <a:latin typeface="Times New Roman" panose="02020603050405020304" pitchFamily="18" charset="0"/>
                <a:cs typeface="Times New Roman" panose="02020603050405020304" pitchFamily="18" charset="0"/>
              </a:rPr>
              <a:t>Predicting Spot Exchange Rates with ARIMA</a:t>
            </a:r>
            <a:br>
              <a:rPr lang="en-US" b="1"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99761D6-4524-4D95-887C-DE2680195101}"/>
              </a:ext>
            </a:extLst>
          </p:cNvPr>
          <p:cNvSpPr>
            <a:spLocks noGrp="1"/>
          </p:cNvSpPr>
          <p:nvPr>
            <p:ph type="subTitle" idx="1"/>
          </p:nvPr>
        </p:nvSpPr>
        <p:spPr>
          <a:xfrm>
            <a:off x="1297858" y="2467426"/>
            <a:ext cx="9232490" cy="2970017"/>
          </a:xfrm>
        </p:spPr>
        <p:txBody>
          <a:bodyPr>
            <a:normAutofit fontScale="70000" lnSpcReduction="20000"/>
          </a:bodyPr>
          <a:lstStyle/>
          <a:p>
            <a:r>
              <a:rPr lang="en-US" sz="2400" b="1" i="1" dirty="0">
                <a:effectLst/>
                <a:latin typeface="Times New Roman" panose="02020603050405020304" pitchFamily="18" charset="0"/>
                <a:ea typeface="Times New Roman" panose="02020603050405020304" pitchFamily="18" charset="0"/>
                <a:cs typeface="Times New Roman" panose="02020603050405020304" pitchFamily="18" charset="0"/>
              </a:rPr>
              <a:t>Submitted by</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Puneet Jain</a:t>
            </a:r>
          </a:p>
          <a:p>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ea typeface="Times New Roman" panose="02020603050405020304" pitchFamily="18" charset="0"/>
                <a:cs typeface="Times New Roman" panose="02020603050405020304" pitchFamily="18" charset="0"/>
              </a:rPr>
              <a:t>Roll. No.: BL.EN.P2DSC20031</a:t>
            </a:r>
          </a:p>
          <a:p>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Degree :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M.Tech</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(Data Science)</a:t>
            </a: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Semester : 2 Sem</a:t>
            </a: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Subject  : 19DS617 (TSA)</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&amp; 18RM600 (RM)</a:t>
            </a:r>
            <a:endParaRPr lang="en-IN" b="1" dirty="0"/>
          </a:p>
        </p:txBody>
      </p:sp>
      <p:pic>
        <p:nvPicPr>
          <p:cNvPr id="4" name="Picture 3">
            <a:extLst>
              <a:ext uri="{FF2B5EF4-FFF2-40B4-BE49-F238E27FC236}">
                <a16:creationId xmlns:a16="http://schemas.microsoft.com/office/drawing/2014/main" id="{53CF4A62-7C9C-41F9-BA51-87015F23239C}"/>
              </a:ext>
            </a:extLst>
          </p:cNvPr>
          <p:cNvPicPr/>
          <p:nvPr/>
        </p:nvPicPr>
        <p:blipFill>
          <a:blip r:embed="rId2">
            <a:extLst>
              <a:ext uri="{28A0092B-C50C-407E-A947-70E740481C1C}">
                <a14:useLocalDpi xmlns:a14="http://schemas.microsoft.com/office/drawing/2010/main" val="0"/>
              </a:ext>
            </a:extLst>
          </a:blip>
          <a:stretch>
            <a:fillRect/>
          </a:stretch>
        </p:blipFill>
        <p:spPr>
          <a:xfrm>
            <a:off x="4774483" y="5630739"/>
            <a:ext cx="2800350" cy="709295"/>
          </a:xfrm>
          <a:prstGeom prst="rect">
            <a:avLst/>
          </a:prstGeom>
        </p:spPr>
      </p:pic>
    </p:spTree>
    <p:extLst>
      <p:ext uri="{BB962C8B-B14F-4D97-AF65-F5344CB8AC3E}">
        <p14:creationId xmlns:p14="http://schemas.microsoft.com/office/powerpoint/2010/main" val="39008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042CB-0AE2-4777-8FAE-4CF86282BCC0}"/>
              </a:ext>
            </a:extLst>
          </p:cNvPr>
          <p:cNvSpPr>
            <a:spLocks noGrp="1"/>
          </p:cNvSpPr>
          <p:nvPr>
            <p:ph idx="1"/>
          </p:nvPr>
        </p:nvSpPr>
        <p:spPr>
          <a:xfrm>
            <a:off x="838200" y="432619"/>
            <a:ext cx="10515600" cy="5744344"/>
          </a:xfrm>
        </p:spPr>
        <p:txBody>
          <a:bodyPr/>
          <a:lstStyle/>
          <a:p>
            <a:pPr algn="just"/>
            <a:r>
              <a:rPr lang="en-IN" b="1" i="0" dirty="0">
                <a:solidFill>
                  <a:srgbClr val="000000"/>
                </a:solidFill>
                <a:effectLst/>
                <a:latin typeface="Times New Roman" panose="02020603050405020304" pitchFamily="18" charset="0"/>
                <a:cs typeface="Times New Roman" panose="02020603050405020304" pitchFamily="18" charset="0"/>
              </a:rPr>
              <a:t>Resample the data: </a:t>
            </a:r>
          </a:p>
          <a:p>
            <a:pPr marL="0" indent="0" algn="just">
              <a:buNone/>
            </a:pPr>
            <a:r>
              <a:rPr lang="en-US" sz="1800" b="0" i="0" dirty="0">
                <a:solidFill>
                  <a:srgbClr val="000000"/>
                </a:solidFill>
                <a:effectLst/>
                <a:latin typeface="Times New Roman" panose="02020603050405020304" pitchFamily="18" charset="0"/>
                <a:cs typeface="Times New Roman" panose="02020603050405020304" pitchFamily="18" charset="0"/>
              </a:rPr>
              <a:t>Using daily data for your time series contains too much variation, so first resample the time series data by week. Then use this resampled time series to predict the Euro exchange rates against the US Dollar.</a:t>
            </a:r>
          </a:p>
          <a:p>
            <a:pPr algn="just"/>
            <a:endParaRPr lang="en-IN" sz="1600" b="1" i="0" dirty="0">
              <a:solidFill>
                <a:srgbClr val="000000"/>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E2014AC-0C55-435E-BE7C-469FEB62D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64186"/>
            <a:ext cx="10515600" cy="4295274"/>
          </a:xfrm>
          <a:prstGeom prst="rect">
            <a:avLst/>
          </a:prstGeom>
        </p:spPr>
      </p:pic>
    </p:spTree>
    <p:extLst>
      <p:ext uri="{BB962C8B-B14F-4D97-AF65-F5344CB8AC3E}">
        <p14:creationId xmlns:p14="http://schemas.microsoft.com/office/powerpoint/2010/main" val="3746020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F7192-3DC8-4210-8EAD-373789E66658}"/>
              </a:ext>
            </a:extLst>
          </p:cNvPr>
          <p:cNvSpPr>
            <a:spLocks noGrp="1"/>
          </p:cNvSpPr>
          <p:nvPr>
            <p:ph idx="1"/>
          </p:nvPr>
        </p:nvSpPr>
        <p:spPr>
          <a:xfrm>
            <a:off x="838200" y="265471"/>
            <a:ext cx="10515600" cy="5911492"/>
          </a:xfrm>
        </p:spPr>
        <p:txBody>
          <a:bodyPr/>
          <a:lstStyle/>
          <a:p>
            <a:pPr algn="just"/>
            <a:r>
              <a:rPr lang="en-IN" b="1" i="0" dirty="0">
                <a:solidFill>
                  <a:srgbClr val="000000"/>
                </a:solidFill>
                <a:effectLst/>
                <a:latin typeface="Times New Roman" panose="02020603050405020304" pitchFamily="18" charset="0"/>
                <a:cs typeface="Times New Roman" panose="02020603050405020304" pitchFamily="18" charset="0"/>
              </a:rPr>
              <a:t>Check for stationarity:</a:t>
            </a:r>
            <a:r>
              <a:rPr lang="en-IN" b="1" dirty="0">
                <a:solidFill>
                  <a:srgbClr val="000000"/>
                </a:solidFill>
                <a:latin typeface="Times New Roman" panose="02020603050405020304" pitchFamily="18" charset="0"/>
                <a:cs typeface="Times New Roman" panose="02020603050405020304" pitchFamily="18" charset="0"/>
              </a:rPr>
              <a:t> </a:t>
            </a:r>
          </a:p>
          <a:p>
            <a:pPr marL="0" indent="0" algn="just">
              <a:buNone/>
            </a:pPr>
            <a:r>
              <a:rPr lang="en-US" sz="1800" b="0" i="0" dirty="0">
                <a:solidFill>
                  <a:srgbClr val="000000"/>
                </a:solidFill>
                <a:effectLst/>
                <a:latin typeface="Times New Roman" panose="02020603050405020304" pitchFamily="18" charset="0"/>
                <a:cs typeface="Times New Roman" panose="02020603050405020304" pitchFamily="18" charset="0"/>
              </a:rPr>
              <a:t>Calculate the moving variances, plot the results and apply the Dickey-Fuller test on the time series:</a:t>
            </a:r>
          </a:p>
          <a:p>
            <a:pPr algn="just"/>
            <a:endParaRPr lang="en-IN" b="1" i="0" dirty="0">
              <a:solidFill>
                <a:srgbClr val="000000"/>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CE55792-9ACC-4141-B5D3-69482DF01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48" y="1351964"/>
            <a:ext cx="11098412" cy="4281920"/>
          </a:xfrm>
          <a:prstGeom prst="rect">
            <a:avLst/>
          </a:prstGeom>
        </p:spPr>
      </p:pic>
    </p:spTree>
    <p:extLst>
      <p:ext uri="{BB962C8B-B14F-4D97-AF65-F5344CB8AC3E}">
        <p14:creationId xmlns:p14="http://schemas.microsoft.com/office/powerpoint/2010/main" val="1575536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7175B8-B833-41DB-8E6E-B29C616277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3204" y="828060"/>
            <a:ext cx="4482435" cy="2087564"/>
          </a:xfrm>
        </p:spPr>
      </p:pic>
      <p:sp>
        <p:nvSpPr>
          <p:cNvPr id="7" name="TextBox 6">
            <a:extLst>
              <a:ext uri="{FF2B5EF4-FFF2-40B4-BE49-F238E27FC236}">
                <a16:creationId xmlns:a16="http://schemas.microsoft.com/office/drawing/2014/main" id="{97DFED22-7FE9-4650-8EBD-5EE57C3347FB}"/>
              </a:ext>
            </a:extLst>
          </p:cNvPr>
          <p:cNvSpPr txBox="1"/>
          <p:nvPr/>
        </p:nvSpPr>
        <p:spPr>
          <a:xfrm>
            <a:off x="806245" y="3618087"/>
            <a:ext cx="10491020" cy="1754326"/>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Because the test statistic is more than the 5% critical value and the p-value is larger than 0.05, the moving average is not constant over time and the null hypothesis of the Dickey-Fuller test cannot be rejected. This shows that the weekly time series is not stationary.</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Before applying ARIMA models for forecasting, it need to transform this time series into a stationary time series.</a:t>
            </a:r>
          </a:p>
        </p:txBody>
      </p:sp>
    </p:spTree>
    <p:extLst>
      <p:ext uri="{BB962C8B-B14F-4D97-AF65-F5344CB8AC3E}">
        <p14:creationId xmlns:p14="http://schemas.microsoft.com/office/powerpoint/2010/main" val="365838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BE2B-8F51-49D4-80D0-18A1A7CFE7C8}"/>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FBE0E862-0B5E-4E3A-A4A8-6FCD93B91CC4}"/>
              </a:ext>
            </a:extLst>
          </p:cNvPr>
          <p:cNvSpPr>
            <a:spLocks noGrp="1"/>
          </p:cNvSpPr>
          <p:nvPr>
            <p:ph idx="1"/>
          </p:nvPr>
        </p:nvSpPr>
        <p:spPr>
          <a:xfrm>
            <a:off x="497758" y="1766631"/>
            <a:ext cx="11196484" cy="4351338"/>
          </a:xfrm>
        </p:spPr>
        <p:txBody>
          <a:bodyPr>
            <a:normAutofit/>
          </a:bodyPr>
          <a:lstStyle/>
          <a:p>
            <a:pPr algn="just"/>
            <a:r>
              <a:rPr lang="en-IN" b="1" i="0" dirty="0" err="1">
                <a:solidFill>
                  <a:srgbClr val="000000"/>
                </a:solidFill>
                <a:effectLst/>
                <a:latin typeface="Times New Roman" panose="02020603050405020304" pitchFamily="18" charset="0"/>
                <a:cs typeface="Times New Roman" panose="02020603050405020304" pitchFamily="18" charset="0"/>
              </a:rPr>
              <a:t>Stationarize</a:t>
            </a:r>
            <a:r>
              <a:rPr lang="en-IN" b="1" i="0" dirty="0">
                <a:solidFill>
                  <a:srgbClr val="000000"/>
                </a:solidFill>
                <a:effectLst/>
                <a:latin typeface="Times New Roman" panose="02020603050405020304" pitchFamily="18" charset="0"/>
                <a:cs typeface="Times New Roman" panose="02020603050405020304" pitchFamily="18" charset="0"/>
              </a:rPr>
              <a:t> the time series</a:t>
            </a:r>
          </a:p>
          <a:p>
            <a:pPr lvl="1" algn="just"/>
            <a:r>
              <a:rPr lang="en-IN" b="1" i="0" dirty="0">
                <a:solidFill>
                  <a:srgbClr val="000000"/>
                </a:solidFill>
                <a:effectLst/>
                <a:latin typeface="Times New Roman" panose="02020603050405020304" pitchFamily="18" charset="0"/>
                <a:cs typeface="Times New Roman" panose="02020603050405020304" pitchFamily="18" charset="0"/>
              </a:rPr>
              <a:t>Apply a nonlinear log transformation</a:t>
            </a:r>
          </a:p>
          <a:p>
            <a:pPr lvl="1" algn="just"/>
            <a:r>
              <a:rPr lang="en-US" b="1" i="0" dirty="0">
                <a:solidFill>
                  <a:srgbClr val="000000"/>
                </a:solidFill>
                <a:effectLst/>
                <a:latin typeface="Times New Roman" panose="02020603050405020304" pitchFamily="18" charset="0"/>
                <a:cs typeface="Times New Roman" panose="02020603050405020304" pitchFamily="18" charset="0"/>
              </a:rPr>
              <a:t>Remove trend and seasonality with decomposition</a:t>
            </a:r>
          </a:p>
          <a:p>
            <a:pPr lvl="1" algn="just"/>
            <a:r>
              <a:rPr lang="en-US" b="1" i="0" dirty="0">
                <a:solidFill>
                  <a:srgbClr val="000000"/>
                </a:solidFill>
                <a:effectLst/>
                <a:latin typeface="Times New Roman" panose="02020603050405020304" pitchFamily="18" charset="0"/>
                <a:cs typeface="Times New Roman" panose="02020603050405020304" pitchFamily="18" charset="0"/>
              </a:rPr>
              <a:t>Remove trend and seasonality with differencing</a:t>
            </a:r>
            <a:endParaRPr lang="en-IN" b="1" dirty="0">
              <a:solidFill>
                <a:srgbClr val="000000"/>
              </a:solidFill>
              <a:latin typeface="Times New Roman" panose="02020603050405020304" pitchFamily="18" charset="0"/>
              <a:cs typeface="Times New Roman" panose="02020603050405020304" pitchFamily="18" charset="0"/>
            </a:endParaRPr>
          </a:p>
          <a:p>
            <a:pPr marL="0" lvl="1" indent="265113" algn="just"/>
            <a:r>
              <a:rPr lang="en-US" sz="2800" b="1" i="0" dirty="0">
                <a:solidFill>
                  <a:srgbClr val="000000"/>
                </a:solidFill>
                <a:effectLst/>
                <a:latin typeface="Times New Roman" panose="02020603050405020304" pitchFamily="18" charset="0"/>
                <a:cs typeface="Times New Roman" panose="02020603050405020304" pitchFamily="18" charset="0"/>
              </a:rPr>
              <a:t>Find optimal parameters and build an ARIMA model</a:t>
            </a:r>
          </a:p>
          <a:p>
            <a:pPr marL="457200" lvl="2" indent="265113" algn="just"/>
            <a:r>
              <a:rPr lang="en-US" sz="2400" b="1" i="0" dirty="0">
                <a:solidFill>
                  <a:srgbClr val="000000"/>
                </a:solidFill>
                <a:effectLst/>
                <a:latin typeface="Times New Roman" panose="02020603050405020304" pitchFamily="18" charset="0"/>
                <a:cs typeface="Times New Roman" panose="02020603050405020304" pitchFamily="18" charset="0"/>
              </a:rPr>
              <a:t>Plot the autocorrelation function (ACF) and partial autocorrelation function (PACF)</a:t>
            </a:r>
          </a:p>
          <a:p>
            <a:pPr marL="457200" lvl="2" indent="265113" algn="just"/>
            <a:r>
              <a:rPr lang="en-US" sz="2400" b="1" i="0" dirty="0">
                <a:solidFill>
                  <a:srgbClr val="000000"/>
                </a:solidFill>
                <a:effectLst/>
                <a:latin typeface="Times New Roman" panose="02020603050405020304" pitchFamily="18" charset="0"/>
                <a:cs typeface="Times New Roman" panose="02020603050405020304" pitchFamily="18" charset="0"/>
              </a:rPr>
              <a:t>Measure the variance between the data and the values predicted by the model</a:t>
            </a:r>
          </a:p>
          <a:p>
            <a:pPr marL="457200" lvl="2" indent="265113" algn="just"/>
            <a:r>
              <a:rPr lang="en-IN" sz="2400" b="1" i="0" dirty="0">
                <a:solidFill>
                  <a:srgbClr val="000000"/>
                </a:solidFill>
                <a:effectLst/>
                <a:latin typeface="Times New Roman" panose="02020603050405020304" pitchFamily="18" charset="0"/>
                <a:cs typeface="Times New Roman" panose="02020603050405020304" pitchFamily="18" charset="0"/>
              </a:rPr>
              <a:t>Scale predictions</a:t>
            </a:r>
            <a:endParaRPr lang="en-IN" sz="2400" b="1" dirty="0">
              <a:solidFill>
                <a:srgbClr val="23527C"/>
              </a:solidFill>
              <a:latin typeface="Times New Roman" panose="02020603050405020304" pitchFamily="18" charset="0"/>
              <a:cs typeface="Times New Roman" panose="02020603050405020304" pitchFamily="18" charset="0"/>
            </a:endParaRPr>
          </a:p>
          <a:p>
            <a:pPr marL="0" lvl="2" indent="265113" algn="just"/>
            <a:r>
              <a:rPr lang="en-US" sz="2800" b="1" i="0" dirty="0">
                <a:solidFill>
                  <a:srgbClr val="000000"/>
                </a:solidFill>
                <a:effectLst/>
                <a:latin typeface="Times New Roman" panose="02020603050405020304" pitchFamily="18" charset="0"/>
                <a:cs typeface="Times New Roman" panose="02020603050405020304" pitchFamily="18" charset="0"/>
              </a:rPr>
              <a:t>Perform and visualize time series forecasting</a:t>
            </a:r>
          </a:p>
          <a:p>
            <a:pPr marL="0" lvl="2" indent="0" algn="just">
              <a:buNone/>
            </a:pPr>
            <a:endParaRPr lang="en-IN" sz="2000" b="1" i="0" dirty="0">
              <a:solidFill>
                <a:srgbClr val="000000"/>
              </a:solidFill>
              <a:effectLst/>
              <a:latin typeface="Times New Roman" panose="02020603050405020304" pitchFamily="18" charset="0"/>
              <a:cs typeface="Times New Roman" panose="02020603050405020304" pitchFamily="18" charset="0"/>
            </a:endParaRPr>
          </a:p>
          <a:p>
            <a:pPr marL="457200" lvl="2" indent="265113" algn="just"/>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0" lvl="1" indent="457200" algn="just"/>
            <a:endParaRPr lang="en-US"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66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2117-9DCA-49F3-BE74-F34B86B1DF98}"/>
              </a:ext>
            </a:extLst>
          </p:cNvPr>
          <p:cNvSpPr>
            <a:spLocks noGrp="1"/>
          </p:cNvSpPr>
          <p:nvPr>
            <p:ph type="title"/>
          </p:nvPr>
        </p:nvSpPr>
        <p:spPr>
          <a:xfrm>
            <a:off x="838200" y="681037"/>
            <a:ext cx="10515600" cy="578772"/>
          </a:xfrm>
        </p:spPr>
        <p:txBody>
          <a:bodyPr>
            <a:normAutofit fontScale="90000"/>
          </a:bodyPr>
          <a:lstStyle/>
          <a:p>
            <a:r>
              <a:rPr lang="en-IN" b="1" i="0" dirty="0" err="1">
                <a:solidFill>
                  <a:srgbClr val="000000"/>
                </a:solidFill>
                <a:effectLst/>
                <a:latin typeface="Times New Roman" panose="02020603050405020304" pitchFamily="18" charset="0"/>
                <a:cs typeface="Times New Roman" panose="02020603050405020304" pitchFamily="18" charset="0"/>
              </a:rPr>
              <a:t>Stationarize</a:t>
            </a:r>
            <a:r>
              <a:rPr lang="en-IN" b="1" i="0" dirty="0">
                <a:solidFill>
                  <a:srgbClr val="000000"/>
                </a:solidFill>
                <a:effectLst/>
                <a:latin typeface="Times New Roman" panose="02020603050405020304" pitchFamily="18" charset="0"/>
                <a:cs typeface="Times New Roman" panose="02020603050405020304" pitchFamily="18" charset="0"/>
              </a:rPr>
              <a:t> the time series</a:t>
            </a:r>
            <a:br>
              <a:rPr lang="en-IN" b="1"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6D3F44-C0E7-4E09-97AD-7211FFB66933}"/>
              </a:ext>
            </a:extLst>
          </p:cNvPr>
          <p:cNvSpPr>
            <a:spLocks noGrp="1"/>
          </p:cNvSpPr>
          <p:nvPr>
            <p:ph idx="1"/>
          </p:nvPr>
        </p:nvSpPr>
        <p:spPr>
          <a:xfrm>
            <a:off x="838200" y="973394"/>
            <a:ext cx="10515600" cy="5203569"/>
          </a:xfrm>
        </p:spPr>
        <p:txBody>
          <a:bodyPr/>
          <a:lstStyle/>
          <a:p>
            <a:pPr algn="just"/>
            <a:r>
              <a:rPr lang="en-IN" b="1" i="0" dirty="0">
                <a:solidFill>
                  <a:srgbClr val="000000"/>
                </a:solidFill>
                <a:effectLst/>
                <a:latin typeface="Times New Roman" panose="02020603050405020304" pitchFamily="18" charset="0"/>
                <a:cs typeface="Times New Roman" panose="02020603050405020304" pitchFamily="18" charset="0"/>
              </a:rPr>
              <a:t>Apply a nonlinear log transformation : </a:t>
            </a: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Begin by applying a simple, nonlinear log transformation and checking for stationarity.</a:t>
            </a:r>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BB2225-09E9-467B-850A-2D3F18EAB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00" y="1847327"/>
            <a:ext cx="11200000" cy="4736508"/>
          </a:xfrm>
          <a:prstGeom prst="rect">
            <a:avLst/>
          </a:prstGeom>
        </p:spPr>
      </p:pic>
    </p:spTree>
    <p:extLst>
      <p:ext uri="{BB962C8B-B14F-4D97-AF65-F5344CB8AC3E}">
        <p14:creationId xmlns:p14="http://schemas.microsoft.com/office/powerpoint/2010/main" val="1365458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FE1B5B-A782-4E72-ABD8-2095141A7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7336" y="1015437"/>
            <a:ext cx="4410075" cy="1933575"/>
          </a:xfrm>
        </p:spPr>
      </p:pic>
      <p:sp>
        <p:nvSpPr>
          <p:cNvPr id="7" name="TextBox 6">
            <a:extLst>
              <a:ext uri="{FF2B5EF4-FFF2-40B4-BE49-F238E27FC236}">
                <a16:creationId xmlns:a16="http://schemas.microsoft.com/office/drawing/2014/main" id="{34299D54-B1C9-4FBA-AB11-817A5A5C08F1}"/>
              </a:ext>
            </a:extLst>
          </p:cNvPr>
          <p:cNvSpPr txBox="1"/>
          <p:nvPr/>
        </p:nvSpPr>
        <p:spPr>
          <a:xfrm>
            <a:off x="1061884" y="3658051"/>
            <a:ext cx="10068232" cy="646331"/>
          </a:xfrm>
          <a:prstGeom prst="rect">
            <a:avLst/>
          </a:prstGeom>
          <a:noFill/>
        </p:spPr>
        <p:txBody>
          <a:bodyPr wrap="square">
            <a:spAutoFit/>
          </a:bodyPr>
          <a:lstStyle/>
          <a:p>
            <a:r>
              <a:rPr lang="en-US" b="0" i="0" dirty="0">
                <a:solidFill>
                  <a:srgbClr val="000000"/>
                </a:solidFill>
                <a:effectLst/>
                <a:latin typeface="ibm-plex-sans"/>
              </a:rPr>
              <a:t>The Dickey-Fuller test results confirm that the series is still non-stationary. Again the test statistic is larger than the 5% critical value and the p-value larger than 0.05.</a:t>
            </a:r>
            <a:endParaRPr lang="en-IN" dirty="0"/>
          </a:p>
        </p:txBody>
      </p:sp>
    </p:spTree>
    <p:extLst>
      <p:ext uri="{BB962C8B-B14F-4D97-AF65-F5344CB8AC3E}">
        <p14:creationId xmlns:p14="http://schemas.microsoft.com/office/powerpoint/2010/main" val="20760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37689-D59E-4FF7-BDA7-95FA54538823}"/>
              </a:ext>
            </a:extLst>
          </p:cNvPr>
          <p:cNvSpPr>
            <a:spLocks noGrp="1"/>
          </p:cNvSpPr>
          <p:nvPr>
            <p:ph idx="1"/>
          </p:nvPr>
        </p:nvSpPr>
        <p:spPr>
          <a:xfrm>
            <a:off x="344129" y="216310"/>
            <a:ext cx="11543071" cy="6430296"/>
          </a:xfrm>
        </p:spPr>
        <p:txBody>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Remove trend and seasonality with decomposition: </a:t>
            </a:r>
          </a:p>
          <a:p>
            <a:pPr marL="0" indent="0" algn="just">
              <a:buNone/>
            </a:pPr>
            <a:r>
              <a:rPr lang="en-US" sz="1800" b="0" i="0" dirty="0">
                <a:solidFill>
                  <a:srgbClr val="000000"/>
                </a:solidFill>
                <a:effectLst/>
                <a:latin typeface="Times New Roman" panose="02020603050405020304" pitchFamily="18" charset="0"/>
                <a:cs typeface="Times New Roman" panose="02020603050405020304" pitchFamily="18" charset="0"/>
              </a:rPr>
              <a:t>Next, decompose the time series to remove trend and seasonality from the data. Decomposition results show an </a:t>
            </a:r>
            <a:r>
              <a:rPr lang="en-US" sz="1800" dirty="0">
                <a:solidFill>
                  <a:srgbClr val="000000"/>
                </a:solidFill>
                <a:latin typeface="Times New Roman" panose="02020603050405020304" pitchFamily="18" charset="0"/>
                <a:cs typeface="Times New Roman" panose="02020603050405020304" pitchFamily="18" charset="0"/>
              </a:rPr>
              <a:t>decreasing</a:t>
            </a:r>
            <a:r>
              <a:rPr lang="en-US" sz="1800" b="0" i="0" dirty="0">
                <a:solidFill>
                  <a:srgbClr val="000000"/>
                </a:solidFill>
                <a:effectLst/>
                <a:latin typeface="Times New Roman" panose="02020603050405020304" pitchFamily="18" charset="0"/>
                <a:cs typeface="Times New Roman" panose="02020603050405020304" pitchFamily="18" charset="0"/>
              </a:rPr>
              <a:t> trend and seasonal effect of approximately a 12 month cycle for the more recent weeks in the data set.</a:t>
            </a:r>
            <a:endParaRPr lang="en-US" sz="1800" b="1"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E6EAC24-75B5-4159-B675-25C0216F4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9172"/>
            <a:ext cx="12192000" cy="4822209"/>
          </a:xfrm>
          <a:prstGeom prst="rect">
            <a:avLst/>
          </a:prstGeom>
        </p:spPr>
      </p:pic>
    </p:spTree>
    <p:extLst>
      <p:ext uri="{BB962C8B-B14F-4D97-AF65-F5344CB8AC3E}">
        <p14:creationId xmlns:p14="http://schemas.microsoft.com/office/powerpoint/2010/main" val="254991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FCB8B-8F7B-40B1-93C0-715EE5EFB4AA}"/>
              </a:ext>
            </a:extLst>
          </p:cNvPr>
          <p:cNvSpPr>
            <a:spLocks noGrp="1"/>
          </p:cNvSpPr>
          <p:nvPr>
            <p:ph idx="1"/>
          </p:nvPr>
        </p:nvSpPr>
        <p:spPr>
          <a:xfrm>
            <a:off x="838200" y="993060"/>
            <a:ext cx="10515600" cy="1248696"/>
          </a:xfrm>
        </p:spPr>
        <p:txBody>
          <a:bodyPr>
            <a:normAutofit/>
          </a:bodyPr>
          <a:lstStyle/>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Now  </a:t>
            </a:r>
            <a:r>
              <a:rPr lang="en-US" sz="2000" b="0" i="0" dirty="0" err="1">
                <a:solidFill>
                  <a:srgbClr val="000000"/>
                </a:solidFill>
                <a:effectLst/>
                <a:latin typeface="Times New Roman" panose="02020603050405020304" pitchFamily="18" charset="0"/>
                <a:cs typeface="Times New Roman" panose="02020603050405020304" pitchFamily="18" charset="0"/>
              </a:rPr>
              <a:t>stationarized</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the</a:t>
            </a:r>
            <a:r>
              <a:rPr lang="en-US" sz="2000" b="0" i="0" dirty="0">
                <a:solidFill>
                  <a:srgbClr val="000000"/>
                </a:solidFill>
                <a:effectLst/>
                <a:latin typeface="Times New Roman" panose="02020603050405020304" pitchFamily="18" charset="0"/>
                <a:cs typeface="Times New Roman" panose="02020603050405020304" pitchFamily="18" charset="0"/>
              </a:rPr>
              <a:t> time series, and model residuals (fit lines between values in the plot). However, as the patterns for the trend and seasonality information extracted from the series that are plotted after decomposition are still not consistent and cannot be scaled back to the original values,  cannot use this approach to create reliable forecasts.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589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1BA65-64D7-4BD7-B963-E3EB8C7C7158}"/>
              </a:ext>
            </a:extLst>
          </p:cNvPr>
          <p:cNvSpPr>
            <a:spLocks noGrp="1"/>
          </p:cNvSpPr>
          <p:nvPr>
            <p:ph idx="1"/>
          </p:nvPr>
        </p:nvSpPr>
        <p:spPr>
          <a:xfrm>
            <a:off x="838200" y="285135"/>
            <a:ext cx="10902244" cy="5891828"/>
          </a:xfrm>
        </p:spPr>
        <p:txBody>
          <a:bodyPr/>
          <a:lstStyle/>
          <a:p>
            <a:r>
              <a:rPr lang="en-US" b="1" i="0" dirty="0">
                <a:solidFill>
                  <a:srgbClr val="000000"/>
                </a:solidFill>
                <a:effectLst/>
                <a:latin typeface="Times New Roman" panose="02020603050405020304" pitchFamily="18" charset="0"/>
                <a:cs typeface="Times New Roman" panose="02020603050405020304" pitchFamily="18" charset="0"/>
              </a:rPr>
              <a:t>Remove trend and seasonality with differencing</a:t>
            </a: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Differencing is one of the most common methods of dealing with both trend and seasonality. In first order differencing, compute the differences between consecutive observations in the time series. This usually improves the stationarity of the time series., this is confirmed by running the Dickey-Fuller test.</a:t>
            </a:r>
            <a:endParaRPr lang="en-US" sz="2000" b="1"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8BF43C-A33D-474A-BF83-8CB5812B0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56" y="1875686"/>
            <a:ext cx="11288888" cy="4736508"/>
          </a:xfrm>
          <a:prstGeom prst="rect">
            <a:avLst/>
          </a:prstGeom>
        </p:spPr>
      </p:pic>
    </p:spTree>
    <p:extLst>
      <p:ext uri="{BB962C8B-B14F-4D97-AF65-F5344CB8AC3E}">
        <p14:creationId xmlns:p14="http://schemas.microsoft.com/office/powerpoint/2010/main" val="2295091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CE51DC-7A48-4FF1-9B52-E136EE10A3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5823" y="803634"/>
            <a:ext cx="4029075" cy="1905000"/>
          </a:xfrm>
        </p:spPr>
      </p:pic>
      <p:sp>
        <p:nvSpPr>
          <p:cNvPr id="7" name="TextBox 6">
            <a:extLst>
              <a:ext uri="{FF2B5EF4-FFF2-40B4-BE49-F238E27FC236}">
                <a16:creationId xmlns:a16="http://schemas.microsoft.com/office/drawing/2014/main" id="{23591A79-FBE7-46AB-B62A-0CBE50D79CB4}"/>
              </a:ext>
            </a:extLst>
          </p:cNvPr>
          <p:cNvSpPr txBox="1"/>
          <p:nvPr/>
        </p:nvSpPr>
        <p:spPr>
          <a:xfrm>
            <a:off x="835742" y="3134398"/>
            <a:ext cx="10284542" cy="1200329"/>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results show that the test statistic is significantly less than the 1% critical value.</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This shows that our time series is now stationary with 99% confidence. Now  begin to apply statistical models like ARIMA to forecast future Euro exchange rates using this </a:t>
            </a:r>
            <a:r>
              <a:rPr lang="en-US" b="0" i="0" dirty="0" err="1">
                <a:solidFill>
                  <a:srgbClr val="000000"/>
                </a:solidFill>
                <a:effectLst/>
                <a:latin typeface="Times New Roman" panose="02020603050405020304" pitchFamily="18" charset="0"/>
                <a:cs typeface="Times New Roman" panose="02020603050405020304" pitchFamily="18" charset="0"/>
              </a:rPr>
              <a:t>stationarized</a:t>
            </a:r>
            <a:r>
              <a:rPr lang="en-US" b="0" i="0" dirty="0">
                <a:solidFill>
                  <a:srgbClr val="000000"/>
                </a:solidFill>
                <a:effectLst/>
                <a:latin typeface="Times New Roman" panose="02020603050405020304" pitchFamily="18" charset="0"/>
                <a:cs typeface="Times New Roman" panose="02020603050405020304" pitchFamily="18" charset="0"/>
              </a:rPr>
              <a:t> time series.</a:t>
            </a:r>
          </a:p>
        </p:txBody>
      </p:sp>
    </p:spTree>
    <p:extLst>
      <p:ext uri="{BB962C8B-B14F-4D97-AF65-F5344CB8AC3E}">
        <p14:creationId xmlns:p14="http://schemas.microsoft.com/office/powerpoint/2010/main" val="19382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B6F7-7B51-4EFC-B15C-EFA8F0C60A4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EC060E14-4754-46A6-A0CB-D2D51E7A8BDB}"/>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Literature Survey</a:t>
            </a:r>
          </a:p>
          <a:p>
            <a:r>
              <a:rPr lang="en-IN" dirty="0">
                <a:latin typeface="Times New Roman" panose="02020603050405020304" pitchFamily="18" charset="0"/>
                <a:cs typeface="Times New Roman" panose="02020603050405020304" pitchFamily="18" charset="0"/>
              </a:rPr>
              <a:t>Analysis</a:t>
            </a:r>
          </a:p>
          <a:p>
            <a:r>
              <a:rPr lang="en-IN" dirty="0">
                <a:latin typeface="Times New Roman" panose="02020603050405020304" pitchFamily="18" charset="0"/>
                <a:cs typeface="Times New Roman" panose="02020603050405020304" pitchFamily="18" charset="0"/>
              </a:rPr>
              <a:t>Methodology</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Future Scope</a:t>
            </a:r>
          </a:p>
          <a:p>
            <a:r>
              <a:rPr lang="en-IN" dirty="0">
                <a:latin typeface="Times New Roman" panose="02020603050405020304" pitchFamily="18" charset="0"/>
                <a:cs typeface="Times New Roman" panose="02020603050405020304" pitchFamily="18" charset="0"/>
              </a:rPr>
              <a:t>References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449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89A9-0D52-4F8B-98F9-016CCEA80E49}"/>
              </a:ext>
            </a:extLst>
          </p:cNvPr>
          <p:cNvSpPr>
            <a:spLocks noGrp="1"/>
          </p:cNvSpPr>
          <p:nvPr>
            <p:ph type="title"/>
          </p:nvPr>
        </p:nvSpPr>
        <p:spPr>
          <a:xfrm>
            <a:off x="838200" y="650260"/>
            <a:ext cx="10515600" cy="1021223"/>
          </a:xfrm>
        </p:spPr>
        <p:txBody>
          <a:bodyPr>
            <a:normAutofit fontScale="90000"/>
          </a:bodyPr>
          <a:lstStyle/>
          <a:p>
            <a:r>
              <a:rPr lang="en-US" b="1" i="0" dirty="0">
                <a:solidFill>
                  <a:srgbClr val="000000"/>
                </a:solidFill>
                <a:effectLst/>
                <a:latin typeface="Times New Roman" panose="02020603050405020304" pitchFamily="18" charset="0"/>
                <a:cs typeface="Times New Roman" panose="02020603050405020304" pitchFamily="18" charset="0"/>
              </a:rPr>
              <a:t>Find optimal parameters and build an ARIMA model</a:t>
            </a:r>
            <a:br>
              <a:rPr lang="en-US" b="1"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D802CB-5699-4745-9A11-4F5DFE395E84}"/>
              </a:ext>
            </a:extLst>
          </p:cNvPr>
          <p:cNvSpPr>
            <a:spLocks noGrp="1"/>
          </p:cNvSpPr>
          <p:nvPr>
            <p:ph idx="1"/>
          </p:nvPr>
        </p:nvSpPr>
        <p:spPr>
          <a:xfrm>
            <a:off x="838200" y="2664541"/>
            <a:ext cx="10515600" cy="3982065"/>
          </a:xfrm>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To apply an ARIMA model to our time series, find optimal values for the following three model parameters (</a:t>
            </a:r>
            <a:r>
              <a:rPr lang="en-US" sz="2000" b="0" i="0" dirty="0" err="1">
                <a:solidFill>
                  <a:srgbClr val="000000"/>
                </a:solidFill>
                <a:effectLst/>
                <a:latin typeface="Times New Roman" panose="02020603050405020304" pitchFamily="18" charset="0"/>
                <a:cs typeface="Times New Roman" panose="02020603050405020304" pitchFamily="18" charset="0"/>
              </a:rPr>
              <a:t>p,d,q</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number of autoregressive (AR) terms (p): AR terms are just lags of the dependent variable, the euro rate, in this case. So, if p=2, it means that predictors of x(t) will be x(t-1) and x(t-2).</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number of moving average (MA) terms (q): MA terms are lagged forecast errors in the prediction equation. For instance, if q=2, the predictors for x(t) will be e(t-1) and e(t-2) where e(</a:t>
            </a:r>
            <a:r>
              <a:rPr lang="en-US" sz="2000" b="0" i="0" dirty="0" err="1">
                <a:solidFill>
                  <a:srgbClr val="000000"/>
                </a:solidFill>
                <a:effectLst/>
                <a:latin typeface="Times New Roman" panose="02020603050405020304" pitchFamily="18" charset="0"/>
                <a:cs typeface="Times New Roman" panose="02020603050405020304" pitchFamily="18" charset="0"/>
              </a:rPr>
              <a:t>i</a:t>
            </a:r>
            <a:r>
              <a:rPr lang="en-US" sz="2000" b="0" i="0" dirty="0">
                <a:solidFill>
                  <a:srgbClr val="000000"/>
                </a:solidFill>
                <a:effectLst/>
                <a:latin typeface="Times New Roman" panose="02020603050405020304" pitchFamily="18" charset="0"/>
                <a:cs typeface="Times New Roman" panose="02020603050405020304" pitchFamily="18" charset="0"/>
              </a:rPr>
              <a:t>) is the difference between the moving average at </a:t>
            </a:r>
            <a:r>
              <a:rPr lang="en-US" sz="2000" b="0" i="0" dirty="0" err="1">
                <a:solidFill>
                  <a:srgbClr val="000000"/>
                </a:solidFill>
                <a:effectLst/>
                <a:latin typeface="Times New Roman" panose="02020603050405020304" pitchFamily="18" charset="0"/>
                <a:cs typeface="Times New Roman" panose="02020603050405020304" pitchFamily="18" charset="0"/>
              </a:rPr>
              <a:t>i-th</a:t>
            </a:r>
            <a:r>
              <a:rPr lang="en-US" sz="2000" b="0" i="0" dirty="0">
                <a:solidFill>
                  <a:srgbClr val="000000"/>
                </a:solidFill>
                <a:effectLst/>
                <a:latin typeface="Times New Roman" panose="02020603050405020304" pitchFamily="18" charset="0"/>
                <a:cs typeface="Times New Roman" panose="02020603050405020304" pitchFamily="18" charset="0"/>
              </a:rPr>
              <a:t> instant and the actual value.</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number of differences (d): These are the number of non-seasonal differences. In </a:t>
            </a:r>
            <a:r>
              <a:rPr lang="en-US" sz="2000" dirty="0">
                <a:solidFill>
                  <a:srgbClr val="000000"/>
                </a:solidFill>
                <a:latin typeface="Times New Roman" panose="02020603050405020304" pitchFamily="18" charset="0"/>
                <a:cs typeface="Times New Roman" panose="02020603050405020304" pitchFamily="18" charset="0"/>
              </a:rPr>
              <a:t>my</a:t>
            </a:r>
            <a:r>
              <a:rPr lang="en-US" sz="2000" b="0" i="0" dirty="0">
                <a:solidFill>
                  <a:srgbClr val="000000"/>
                </a:solidFill>
                <a:effectLst/>
                <a:latin typeface="Times New Roman" panose="02020603050405020304" pitchFamily="18" charset="0"/>
                <a:cs typeface="Times New Roman" panose="02020603050405020304" pitchFamily="18" charset="0"/>
              </a:rPr>
              <a:t> case, d=1,  modeling using the first order differenced time series.</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There are two ways to determine the number of AR and MA terms. The first is to use the </a:t>
            </a:r>
            <a:r>
              <a:rPr lang="en-US" sz="2000" b="0" i="0" dirty="0">
                <a:effectLst/>
                <a:latin typeface="Times New Roman" panose="02020603050405020304" pitchFamily="18" charset="0"/>
                <a:cs typeface="Times New Roman" panose="02020603050405020304" pitchFamily="18" charset="0"/>
              </a:rPr>
              <a:t>arma_order_select_ic </a:t>
            </a:r>
            <a:r>
              <a:rPr lang="en-US" sz="2000" b="0" i="0" dirty="0">
                <a:solidFill>
                  <a:srgbClr val="000000"/>
                </a:solidFill>
                <a:effectLst/>
                <a:latin typeface="Times New Roman" panose="02020603050405020304" pitchFamily="18" charset="0"/>
                <a:cs typeface="Times New Roman" panose="02020603050405020304" pitchFamily="18" charset="0"/>
              </a:rPr>
              <a:t>function in Python. The second uses plots of the autocorrelation function (ACF) and partial autocorrelation function (PACF).</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904255-8239-4F76-808E-E968F09CB840}"/>
              </a:ext>
            </a:extLst>
          </p:cNvPr>
          <p:cNvPicPr>
            <a:picLocks noChangeAspect="1"/>
          </p:cNvPicPr>
          <p:nvPr/>
        </p:nvPicPr>
        <p:blipFill>
          <a:blip r:embed="rId2"/>
          <a:stretch>
            <a:fillRect/>
          </a:stretch>
        </p:blipFill>
        <p:spPr>
          <a:xfrm>
            <a:off x="2864373" y="1190367"/>
            <a:ext cx="2189408" cy="1255690"/>
          </a:xfrm>
          <a:prstGeom prst="rect">
            <a:avLst/>
          </a:prstGeom>
        </p:spPr>
      </p:pic>
      <p:sp>
        <p:nvSpPr>
          <p:cNvPr id="7" name="TextBox 6">
            <a:extLst>
              <a:ext uri="{FF2B5EF4-FFF2-40B4-BE49-F238E27FC236}">
                <a16:creationId xmlns:a16="http://schemas.microsoft.com/office/drawing/2014/main" id="{264C0928-625C-4B49-9F4C-9CD6D5A9E39E}"/>
              </a:ext>
            </a:extLst>
          </p:cNvPr>
          <p:cNvSpPr txBox="1"/>
          <p:nvPr/>
        </p:nvSpPr>
        <p:spPr>
          <a:xfrm>
            <a:off x="5053781" y="1160871"/>
            <a:ext cx="6096000" cy="1369606"/>
          </a:xfrm>
          <a:prstGeom prst="rect">
            <a:avLst/>
          </a:prstGeom>
          <a:noFill/>
        </p:spPr>
        <p:txBody>
          <a:bodyPr wrap="square">
            <a:spAutoFit/>
          </a:bodyPr>
          <a:lstStyle/>
          <a:p>
            <a:pPr algn="just"/>
            <a:endParaRPr lang="en-IN" sz="11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1800" b="1" i="0" u="none" strike="noStrike" baseline="0" dirty="0">
                <a:solidFill>
                  <a:srgbClr val="000000"/>
                </a:solidFill>
                <a:latin typeface="Times New Roman" panose="02020603050405020304" pitchFamily="18" charset="0"/>
                <a:cs typeface="Times New Roman" panose="02020603050405020304" pitchFamily="18" charset="0"/>
              </a:rPr>
              <a:t>P –Order of autoregression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how many lag variables to choose</a:t>
            </a:r>
          </a:p>
          <a:p>
            <a:pPr algn="just"/>
            <a:r>
              <a:rPr lang="en-US" sz="1800" b="1" i="0" u="none" strike="noStrike" baseline="0" dirty="0">
                <a:solidFill>
                  <a:srgbClr val="000000"/>
                </a:solidFill>
                <a:latin typeface="Times New Roman" panose="02020603050405020304" pitchFamily="18" charset="0"/>
                <a:cs typeface="Times New Roman" panose="02020603050405020304" pitchFamily="18" charset="0"/>
              </a:rPr>
              <a:t>D –Order of Integration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Number of differencing needed</a:t>
            </a:r>
          </a:p>
          <a:p>
            <a:pPr algn="just"/>
            <a:r>
              <a:rPr lang="en-US" sz="1800" b="1" i="0" u="none" strike="noStrike" baseline="0" dirty="0">
                <a:solidFill>
                  <a:srgbClr val="000000"/>
                </a:solidFill>
                <a:latin typeface="Times New Roman" panose="02020603050405020304" pitchFamily="18" charset="0"/>
                <a:cs typeface="Times New Roman" panose="02020603050405020304" pitchFamily="18" charset="0"/>
              </a:rPr>
              <a:t>Q –Order of Moving Average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What is the window size for Moving Average</a:t>
            </a:r>
          </a:p>
        </p:txBody>
      </p:sp>
    </p:spTree>
    <p:extLst>
      <p:ext uri="{BB962C8B-B14F-4D97-AF65-F5344CB8AC3E}">
        <p14:creationId xmlns:p14="http://schemas.microsoft.com/office/powerpoint/2010/main" val="1465291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B36D-490F-4B7F-94AF-3CAA4D821AA5}"/>
              </a:ext>
            </a:extLst>
          </p:cNvPr>
          <p:cNvSpPr>
            <a:spLocks noGrp="1"/>
          </p:cNvSpPr>
          <p:nvPr>
            <p:ph type="title"/>
          </p:nvPr>
        </p:nvSpPr>
        <p:spPr>
          <a:xfrm>
            <a:off x="698090" y="181270"/>
            <a:ext cx="10992465" cy="1018266"/>
          </a:xfrm>
        </p:spPr>
        <p:txBody>
          <a:bodyPr>
            <a:noAutofit/>
          </a:bodyPr>
          <a:lstStyle/>
          <a:p>
            <a:r>
              <a:rPr lang="en-US" sz="2800" b="1" i="0" dirty="0">
                <a:solidFill>
                  <a:srgbClr val="000000"/>
                </a:solidFill>
                <a:effectLst/>
                <a:latin typeface="ibm-plex-sans"/>
              </a:rPr>
              <a:t>Plot the autocorrelation function (ACF) and partial autocorrelation function(PACF)</a:t>
            </a:r>
            <a:br>
              <a:rPr lang="en-US" sz="2800" b="1" i="0" dirty="0">
                <a:solidFill>
                  <a:srgbClr val="000000"/>
                </a:solidFill>
                <a:effectLst/>
                <a:latin typeface="ibm-plex-sans"/>
              </a:rPr>
            </a:br>
            <a:endParaRPr lang="en-IN" sz="2800" dirty="0"/>
          </a:p>
        </p:txBody>
      </p:sp>
      <p:sp>
        <p:nvSpPr>
          <p:cNvPr id="3" name="Content Placeholder 2">
            <a:extLst>
              <a:ext uri="{FF2B5EF4-FFF2-40B4-BE49-F238E27FC236}">
                <a16:creationId xmlns:a16="http://schemas.microsoft.com/office/drawing/2014/main" id="{B91ABD29-9ADC-4543-9355-5E485CF37D2C}"/>
              </a:ext>
            </a:extLst>
          </p:cNvPr>
          <p:cNvSpPr>
            <a:spLocks noGrp="1"/>
          </p:cNvSpPr>
          <p:nvPr>
            <p:ph idx="1"/>
          </p:nvPr>
        </p:nvSpPr>
        <p:spPr>
          <a:xfrm>
            <a:off x="807473" y="1012722"/>
            <a:ext cx="10773697" cy="5751871"/>
          </a:xfrm>
        </p:spPr>
        <p:txBody>
          <a:bodyPr>
            <a:normAutofit/>
          </a:bodyPr>
          <a:lstStyle/>
          <a:p>
            <a:pPr algn="just"/>
            <a:r>
              <a:rPr lang="en-US" sz="1800" dirty="0">
                <a:latin typeface="Times New Roman" panose="02020603050405020304" pitchFamily="18" charset="0"/>
                <a:cs typeface="Times New Roman" panose="02020603050405020304" pitchFamily="18" charset="0"/>
              </a:rPr>
              <a:t>The ACF and PACF, and determine the p, d and q model parameters which  are required later as input for the ARIMA model</a:t>
            </a:r>
          </a:p>
          <a:p>
            <a:pPr algn="just"/>
            <a:r>
              <a:rPr lang="en-US" sz="1800" dirty="0">
                <a:latin typeface="Times New Roman" panose="02020603050405020304" pitchFamily="18" charset="0"/>
                <a:cs typeface="Times New Roman" panose="02020603050405020304" pitchFamily="18" charset="0"/>
              </a:rPr>
              <a:t>In this plot, the 'p' and 'q' values can be determined as follows: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p: The lag value where the PACF cuts off (drops to 0) for the first time. If we look closely, p=2.</a:t>
            </a:r>
          </a:p>
          <a:p>
            <a:pPr algn="just"/>
            <a:r>
              <a:rPr lang="en-US" sz="1800" dirty="0">
                <a:latin typeface="Times New Roman" panose="02020603050405020304" pitchFamily="18" charset="0"/>
                <a:cs typeface="Times New Roman" panose="02020603050405020304" pitchFamily="18" charset="0"/>
              </a:rPr>
              <a:t>q: The lag value where the ACF chart crosses the upper confidence interval for the first time. If we look closely, q=2.</a:t>
            </a:r>
          </a:p>
          <a:p>
            <a:pPr algn="just"/>
            <a:r>
              <a:rPr lang="en-US" sz="1800" dirty="0">
                <a:latin typeface="Times New Roman" panose="02020603050405020304" pitchFamily="18" charset="0"/>
                <a:cs typeface="Times New Roman" panose="02020603050405020304" pitchFamily="18" charset="0"/>
              </a:rPr>
              <a:t>This means that the optimal values for the ARIMA(</a:t>
            </a:r>
            <a:r>
              <a:rPr lang="en-US" sz="1800" dirty="0" err="1">
                <a:latin typeface="Times New Roman" panose="02020603050405020304" pitchFamily="18" charset="0"/>
                <a:cs typeface="Times New Roman" panose="02020603050405020304" pitchFamily="18" charset="0"/>
              </a:rPr>
              <a:t>p,d,q</a:t>
            </a:r>
            <a:r>
              <a:rPr lang="en-US" sz="1800" dirty="0">
                <a:latin typeface="Times New Roman" panose="02020603050405020304" pitchFamily="18" charset="0"/>
                <a:cs typeface="Times New Roman" panose="02020603050405020304" pitchFamily="18" charset="0"/>
              </a:rPr>
              <a:t>) model are (2,1,2).</a:t>
            </a:r>
            <a:endParaRPr lang="en-IN" sz="1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9C47A8F-F075-4220-9C29-F7A1A1E0BCE3}"/>
              </a:ext>
            </a:extLst>
          </p:cNvPr>
          <p:cNvSpPr>
            <a:spLocks noChangeArrowheads="1"/>
          </p:cNvSpPr>
          <p:nvPr/>
        </p:nvSpPr>
        <p:spPr bwMode="auto">
          <a:xfrm>
            <a:off x="6646606" y="2688632"/>
            <a:ext cx="5397910" cy="4372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F60DFED4-1224-42D9-A2D0-48F84D569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095" y="1866905"/>
            <a:ext cx="5309810" cy="3556810"/>
          </a:xfrm>
          <a:prstGeom prst="rect">
            <a:avLst/>
          </a:prstGeom>
        </p:spPr>
      </p:pic>
    </p:spTree>
    <p:extLst>
      <p:ext uri="{BB962C8B-B14F-4D97-AF65-F5344CB8AC3E}">
        <p14:creationId xmlns:p14="http://schemas.microsoft.com/office/powerpoint/2010/main" val="1732652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F8DFA9-1384-4CC4-93B1-C8B7D2E12739}"/>
              </a:ext>
            </a:extLst>
          </p:cNvPr>
          <p:cNvSpPr>
            <a:spLocks noGrp="1"/>
          </p:cNvSpPr>
          <p:nvPr>
            <p:ph idx="1"/>
          </p:nvPr>
        </p:nvSpPr>
        <p:spPr>
          <a:xfrm>
            <a:off x="838200" y="353961"/>
            <a:ext cx="10902244" cy="5823002"/>
          </a:xfrm>
        </p:spPr>
        <p:txBody>
          <a:bodyPr>
            <a:normAutofit/>
          </a:bodyPr>
          <a:lstStyle/>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It is possible for an AR and an MA term to cancel each other's effects in a mixed AR-MA model. </a:t>
            </a:r>
            <a:r>
              <a:rPr lang="en-US" sz="2000" b="0" i="0" dirty="0">
                <a:solidFill>
                  <a:srgbClr val="1A1A1C"/>
                </a:solidFill>
                <a:effectLst/>
                <a:latin typeface="Times New Roman" panose="02020603050405020304" pitchFamily="18" charset="0"/>
                <a:cs typeface="Times New Roman" panose="02020603050405020304" pitchFamily="18" charset="0"/>
              </a:rPr>
              <a:t>The residual errors seem fine with near zero mean and uniform variance.</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B3EC34-EBF1-44FE-A4DA-C2247FA4D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56" y="1767531"/>
            <a:ext cx="11288888" cy="4736508"/>
          </a:xfrm>
          <a:prstGeom prst="rect">
            <a:avLst/>
          </a:prstGeom>
        </p:spPr>
      </p:pic>
    </p:spTree>
    <p:extLst>
      <p:ext uri="{BB962C8B-B14F-4D97-AF65-F5344CB8AC3E}">
        <p14:creationId xmlns:p14="http://schemas.microsoft.com/office/powerpoint/2010/main" val="1330793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E689-3E22-4472-B30F-B4841936A744}"/>
              </a:ext>
            </a:extLst>
          </p:cNvPr>
          <p:cNvSpPr>
            <a:spLocks noGrp="1"/>
          </p:cNvSpPr>
          <p:nvPr>
            <p:ph type="title"/>
          </p:nvPr>
        </p:nvSpPr>
        <p:spPr>
          <a:xfrm>
            <a:off x="432619" y="620763"/>
            <a:ext cx="11228439" cy="922901"/>
          </a:xfrm>
        </p:spPr>
        <p:txBody>
          <a:bodyPr>
            <a:normAutofit fontScale="90000"/>
          </a:bodyPr>
          <a:lstStyle/>
          <a:p>
            <a:r>
              <a:rPr lang="en-US" b="1" i="0" dirty="0">
                <a:solidFill>
                  <a:srgbClr val="000000"/>
                </a:solidFill>
                <a:effectLst/>
                <a:latin typeface="Times New Roman" panose="02020603050405020304" pitchFamily="18" charset="0"/>
                <a:cs typeface="Times New Roman" panose="02020603050405020304" pitchFamily="18" charset="0"/>
              </a:rPr>
              <a:t>Measure the variance between the data and the values predicted by the model</a:t>
            </a:r>
            <a:br>
              <a:rPr lang="en-US" b="1"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E52FFC-04E5-4EAF-BFC4-10A4923983AD}"/>
              </a:ext>
            </a:extLst>
          </p:cNvPr>
          <p:cNvSpPr>
            <a:spLocks noGrp="1"/>
          </p:cNvSpPr>
          <p:nvPr>
            <p:ph idx="1"/>
          </p:nvPr>
        </p:nvSpPr>
        <p:spPr>
          <a:xfrm>
            <a:off x="324465" y="1976284"/>
            <a:ext cx="11029335" cy="1966451"/>
          </a:xfrm>
        </p:spPr>
        <p:txBody>
          <a:bodyPr>
            <a:noAutofit/>
          </a:bodyPr>
          <a:lstStyle/>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The results of model fit the underlying data by using the residual sum of squares (RSS) metric. A small RSS indicates that the model fits tightly to the data.</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Yet another approach to validate the ARIMA model appropriateness is by performing residual analysis.</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Print the results of the ARIMA model and plot the residuals. A density plot of the residual error values indicates a normal distribution centered around zero mean. Also, the residuals do not violate the assumptions of constant location and scale with most values in the range (-1,1).</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749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5B399-EA99-4E95-959E-F5700197F8E5}"/>
              </a:ext>
            </a:extLst>
          </p:cNvPr>
          <p:cNvSpPr>
            <a:spLocks noGrp="1"/>
          </p:cNvSpPr>
          <p:nvPr>
            <p:ph type="title"/>
          </p:nvPr>
        </p:nvSpPr>
        <p:spPr>
          <a:xfrm>
            <a:off x="1107699" y="5673213"/>
            <a:ext cx="10515600" cy="834410"/>
          </a:xfrm>
        </p:spPr>
        <p:txBody>
          <a:bodyPr>
            <a:normAutofit/>
          </a:bodyPr>
          <a:lstStyle/>
          <a:p>
            <a:pPr algn="ctr"/>
            <a:r>
              <a:rPr lang="en-US" sz="2800" b="0" i="0" dirty="0">
                <a:solidFill>
                  <a:srgbClr val="000000"/>
                </a:solidFill>
                <a:effectLst/>
                <a:latin typeface="Times New Roman" panose="02020603050405020304" pitchFamily="18" charset="0"/>
                <a:cs typeface="Times New Roman" panose="02020603050405020304" pitchFamily="18" charset="0"/>
              </a:rPr>
              <a:t>The model validation checks confirmed good results.</a:t>
            </a:r>
            <a:endParaRPr lang="en-IN" sz="28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A558C195-5435-4C7D-965D-66B4307A9F8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60699" y="1456474"/>
            <a:ext cx="6131301" cy="2473304"/>
          </a:xfrm>
        </p:spPr>
      </p:pic>
      <p:pic>
        <p:nvPicPr>
          <p:cNvPr id="6" name="Content Placeholder 5">
            <a:extLst>
              <a:ext uri="{FF2B5EF4-FFF2-40B4-BE49-F238E27FC236}">
                <a16:creationId xmlns:a16="http://schemas.microsoft.com/office/drawing/2014/main" id="{FB3B70CF-7D9E-4B0D-B59B-4D5AE0907BE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45699" y="350377"/>
            <a:ext cx="5615000" cy="5233264"/>
          </a:xfrm>
        </p:spPr>
      </p:pic>
    </p:spTree>
    <p:extLst>
      <p:ext uri="{BB962C8B-B14F-4D97-AF65-F5344CB8AC3E}">
        <p14:creationId xmlns:p14="http://schemas.microsoft.com/office/powerpoint/2010/main" val="2398712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AC592E-FFE5-4956-A556-F20857D63514}"/>
              </a:ext>
            </a:extLst>
          </p:cNvPr>
          <p:cNvSpPr>
            <a:spLocks noGrp="1"/>
          </p:cNvSpPr>
          <p:nvPr>
            <p:ph type="title"/>
          </p:nvPr>
        </p:nvSpPr>
        <p:spPr>
          <a:xfrm>
            <a:off x="612058" y="739463"/>
            <a:ext cx="10515600" cy="647597"/>
          </a:xfrm>
        </p:spPr>
        <p:txBody>
          <a:bodyPr>
            <a:normAutofit fontScale="90000"/>
          </a:bodyPr>
          <a:lstStyle/>
          <a:p>
            <a:r>
              <a:rPr lang="en-IN" b="1" i="0" dirty="0">
                <a:solidFill>
                  <a:srgbClr val="000000"/>
                </a:solidFill>
                <a:effectLst/>
                <a:latin typeface="Times New Roman" panose="02020603050405020304" pitchFamily="18" charset="0"/>
                <a:cs typeface="Times New Roman" panose="02020603050405020304" pitchFamily="18" charset="0"/>
              </a:rPr>
              <a:t>Scale Predictions</a:t>
            </a:r>
            <a:br>
              <a:rPr lang="en-IN" b="1"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2AC23E1F-7658-4FE1-A932-ED8E1149BD5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80169" y="912617"/>
            <a:ext cx="8476534" cy="3617559"/>
          </a:xfrm>
        </p:spPr>
      </p:pic>
      <p:pic>
        <p:nvPicPr>
          <p:cNvPr id="13" name="Content Placeholder 12">
            <a:extLst>
              <a:ext uri="{FF2B5EF4-FFF2-40B4-BE49-F238E27FC236}">
                <a16:creationId xmlns:a16="http://schemas.microsoft.com/office/drawing/2014/main" id="{6FE43FAA-0FF6-49A1-9AAC-FE20380ED89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9531" y="1525868"/>
            <a:ext cx="3019425" cy="2886075"/>
          </a:xfrm>
        </p:spPr>
      </p:pic>
      <p:sp>
        <p:nvSpPr>
          <p:cNvPr id="6" name="TextBox 5">
            <a:extLst>
              <a:ext uri="{FF2B5EF4-FFF2-40B4-BE49-F238E27FC236}">
                <a16:creationId xmlns:a16="http://schemas.microsoft.com/office/drawing/2014/main" id="{7C0453DB-2649-4173-AF61-E878FED439C9}"/>
              </a:ext>
            </a:extLst>
          </p:cNvPr>
          <p:cNvSpPr txBox="1"/>
          <p:nvPr/>
        </p:nvSpPr>
        <p:spPr>
          <a:xfrm>
            <a:off x="318317" y="4468055"/>
            <a:ext cx="3261852" cy="1631216"/>
          </a:xfrm>
          <a:prstGeom prst="rect">
            <a:avLst/>
          </a:prstGeom>
          <a:noFill/>
        </p:spPr>
        <p:txBody>
          <a:bodyPr wrap="square">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The lower the root mean square error (RMSE) and the closer it is to 0, the better are the model predictions in being closer to actual values.</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D2F1F96-1303-47B0-81FE-D52A081356FC}"/>
              </a:ext>
            </a:extLst>
          </p:cNvPr>
          <p:cNvSpPr txBox="1"/>
          <p:nvPr/>
        </p:nvSpPr>
        <p:spPr>
          <a:xfrm>
            <a:off x="4365523" y="4703330"/>
            <a:ext cx="7138219" cy="400110"/>
          </a:xfrm>
          <a:prstGeom prst="rect">
            <a:avLst/>
          </a:prstGeom>
          <a:noFill/>
        </p:spPr>
        <p:txBody>
          <a:bodyPr wrap="square">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The RMSE is close enough to 0: the model predictions are accurate.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325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A4C6-10E6-485A-B7C3-E5FF7152E1AA}"/>
              </a:ext>
            </a:extLst>
          </p:cNvPr>
          <p:cNvSpPr>
            <a:spLocks noGrp="1"/>
          </p:cNvSpPr>
          <p:nvPr>
            <p:ph type="title"/>
          </p:nvPr>
        </p:nvSpPr>
        <p:spPr>
          <a:xfrm>
            <a:off x="838200" y="797745"/>
            <a:ext cx="10515600" cy="755752"/>
          </a:xfrm>
        </p:spPr>
        <p:txBody>
          <a:bodyPr>
            <a:normAutofit fontScale="90000"/>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Perform and visualize time series forecasting</a:t>
            </a:r>
            <a:br>
              <a:rPr lang="en-US" b="1"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869531-3AE7-4480-BA9A-4A817469B3E8}"/>
              </a:ext>
            </a:extLst>
          </p:cNvPr>
          <p:cNvSpPr>
            <a:spLocks noGrp="1"/>
          </p:cNvSpPr>
          <p:nvPr>
            <p:ph sz="half" idx="1"/>
          </p:nvPr>
        </p:nvSpPr>
        <p:spPr>
          <a:xfrm>
            <a:off x="838200" y="1825625"/>
            <a:ext cx="5181600" cy="3965575"/>
          </a:xfrm>
        </p:spPr>
        <p:txBody>
          <a:bodyPr>
            <a:normAutofit fontScale="62500" lnSpcReduction="20000"/>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As I trained the model on the entire time series data. </a:t>
            </a:r>
            <a:r>
              <a:rPr lang="en-US" dirty="0">
                <a:solidFill>
                  <a:srgbClr val="000000"/>
                </a:solidFill>
                <a:latin typeface="Times New Roman" panose="02020603050405020304" pitchFamily="18" charset="0"/>
                <a:cs typeface="Times New Roman" panose="02020603050405020304" pitchFamily="18" charset="0"/>
              </a:rPr>
              <a:t>Then</a:t>
            </a:r>
            <a:r>
              <a:rPr lang="en-US" b="0" i="0" dirty="0">
                <a:solidFill>
                  <a:srgbClr val="000000"/>
                </a:solidFill>
                <a:effectLst/>
                <a:latin typeface="Times New Roman" panose="02020603050405020304" pitchFamily="18" charset="0"/>
                <a:cs typeface="Times New Roman" panose="02020603050405020304" pitchFamily="18" charset="0"/>
              </a:rPr>
              <a:t> need to split the data set into a training and testing data sets. </a:t>
            </a:r>
            <a:r>
              <a:rPr lang="en-US" dirty="0">
                <a:solidFill>
                  <a:srgbClr val="000000"/>
                </a:solidFill>
                <a:latin typeface="Times New Roman" panose="02020603050405020304" pitchFamily="18" charset="0"/>
                <a:cs typeface="Times New Roman" panose="02020603050405020304" pitchFamily="18" charset="0"/>
              </a:rPr>
              <a:t>T</a:t>
            </a:r>
            <a:r>
              <a:rPr lang="en-US" b="0" i="0" dirty="0">
                <a:solidFill>
                  <a:srgbClr val="000000"/>
                </a:solidFill>
                <a:effectLst/>
                <a:latin typeface="Times New Roman" panose="02020603050405020304" pitchFamily="18" charset="0"/>
                <a:cs typeface="Times New Roman" panose="02020603050405020304" pitchFamily="18" charset="0"/>
              </a:rPr>
              <a:t>he training data set to train the ARIMA model and perform out-of-sample forecasting. Then compare the results of out-of-sample predictions for Euro rates with the actual values from the test data set.</a:t>
            </a:r>
          </a:p>
          <a:p>
            <a:pPr algn="just"/>
            <a:r>
              <a:rPr lang="en-US" dirty="0">
                <a:solidFill>
                  <a:srgbClr val="000000"/>
                </a:solidFill>
                <a:latin typeface="Times New Roman" panose="02020603050405020304" pitchFamily="18" charset="0"/>
                <a:cs typeface="Times New Roman" panose="02020603050405020304" pitchFamily="18" charset="0"/>
              </a:rPr>
              <a:t>T</a:t>
            </a:r>
            <a:r>
              <a:rPr lang="en-US" b="0" i="0" dirty="0">
                <a:solidFill>
                  <a:srgbClr val="000000"/>
                </a:solidFill>
                <a:effectLst/>
                <a:latin typeface="Times New Roman" panose="02020603050405020304" pitchFamily="18" charset="0"/>
                <a:cs typeface="Times New Roman" panose="02020603050405020304" pitchFamily="18" charset="0"/>
              </a:rPr>
              <a:t>he forecast function, </a:t>
            </a:r>
            <a:r>
              <a:rPr lang="en-US" b="0" i="0" dirty="0">
                <a:effectLst/>
                <a:latin typeface="Times New Roman" panose="02020603050405020304" pitchFamily="18" charset="0"/>
                <a:cs typeface="Times New Roman" panose="02020603050405020304" pitchFamily="18" charset="0"/>
              </a:rPr>
              <a:t>forecast</a:t>
            </a:r>
            <a:r>
              <a:rPr lang="en-US" b="0" i="0" dirty="0">
                <a:solidFill>
                  <a:srgbClr val="000000"/>
                </a:solidFill>
                <a:effectLst/>
                <a:latin typeface="Times New Roman" panose="02020603050405020304" pitchFamily="18" charset="0"/>
                <a:cs typeface="Times New Roman" panose="02020603050405020304" pitchFamily="18" charset="0"/>
              </a:rPr>
              <a:t> and perform a rolling one-step forecast with ARIMA. A rolling forecast is required given the dependence on observations during differencing and the AR model. </a:t>
            </a:r>
            <a:r>
              <a:rPr lang="en-US" dirty="0">
                <a:solidFill>
                  <a:srgbClr val="000000"/>
                </a:solidFill>
                <a:latin typeface="Times New Roman" panose="02020603050405020304" pitchFamily="18" charset="0"/>
                <a:cs typeface="Times New Roman" panose="02020603050405020304" pitchFamily="18" charset="0"/>
              </a:rPr>
              <a:t>And</a:t>
            </a:r>
            <a:r>
              <a:rPr lang="en-US" b="0" i="0" dirty="0">
                <a:solidFill>
                  <a:srgbClr val="000000"/>
                </a:solidFill>
                <a:effectLst/>
                <a:latin typeface="Times New Roman" panose="02020603050405020304" pitchFamily="18" charset="0"/>
                <a:cs typeface="Times New Roman" panose="02020603050405020304" pitchFamily="18" charset="0"/>
              </a:rPr>
              <a:t> will re-create the ARIMA model after each new prediction is received. </a:t>
            </a:r>
            <a:r>
              <a:rPr lang="en-US" dirty="0">
                <a:solidFill>
                  <a:srgbClr val="000000"/>
                </a:solidFill>
                <a:latin typeface="Times New Roman" panose="02020603050405020304" pitchFamily="18" charset="0"/>
                <a:cs typeface="Times New Roman" panose="02020603050405020304" pitchFamily="18" charset="0"/>
              </a:rPr>
              <a:t>It</a:t>
            </a:r>
            <a:r>
              <a:rPr lang="en-US" b="0" i="0" dirty="0">
                <a:solidFill>
                  <a:srgbClr val="000000"/>
                </a:solidFill>
                <a:effectLst/>
                <a:latin typeface="Times New Roman" panose="02020603050405020304" pitchFamily="18" charset="0"/>
                <a:cs typeface="Times New Roman" panose="02020603050405020304" pitchFamily="18" charset="0"/>
              </a:rPr>
              <a:t> will manually keep track of all observations in a list called history, which is seeded with the training data and to which new predictions are appended in each iteration.</a:t>
            </a:r>
          </a:p>
          <a:p>
            <a:pPr algn="just"/>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63AE1DB-E475-4E97-A012-71D5AEC7A7B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67793"/>
            <a:ext cx="5181600" cy="4067002"/>
          </a:xfrm>
        </p:spPr>
      </p:pic>
    </p:spTree>
    <p:extLst>
      <p:ext uri="{BB962C8B-B14F-4D97-AF65-F5344CB8AC3E}">
        <p14:creationId xmlns:p14="http://schemas.microsoft.com/office/powerpoint/2010/main" val="3007888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D4C6224-BCDC-4F63-AB8D-902B3D2DD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391" y="291793"/>
            <a:ext cx="10051927" cy="4351338"/>
          </a:xfrm>
        </p:spPr>
      </p:pic>
      <p:sp>
        <p:nvSpPr>
          <p:cNvPr id="10" name="TextBox 9">
            <a:extLst>
              <a:ext uri="{FF2B5EF4-FFF2-40B4-BE49-F238E27FC236}">
                <a16:creationId xmlns:a16="http://schemas.microsoft.com/office/drawing/2014/main" id="{CD8CD5F0-16F7-47E3-A44C-DBF439620C51}"/>
              </a:ext>
            </a:extLst>
          </p:cNvPr>
          <p:cNvSpPr txBox="1"/>
          <p:nvPr/>
        </p:nvSpPr>
        <p:spPr>
          <a:xfrm>
            <a:off x="1445342" y="4811881"/>
            <a:ext cx="9479976" cy="1323439"/>
          </a:xfrm>
          <a:prstGeom prst="rect">
            <a:avLst/>
          </a:prstGeom>
          <a:noFill/>
        </p:spPr>
        <p:txBody>
          <a:bodyPr wrap="square">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Validated the model by comparing its out-of-sample predictions for Euro rates with actual values from the test data set and calculating the mean squared error. Now </a:t>
            </a:r>
            <a:r>
              <a:rPr lang="en-US" sz="2000" b="0" i="0" dirty="0" err="1">
                <a:solidFill>
                  <a:srgbClr val="000000"/>
                </a:solidFill>
                <a:effectLst/>
                <a:latin typeface="Times New Roman" panose="02020603050405020304" pitchFamily="18" charset="0"/>
                <a:cs typeface="Times New Roman" panose="02020603050405020304" pitchFamily="18" charset="0"/>
              </a:rPr>
              <a:t>ploting</a:t>
            </a:r>
            <a:r>
              <a:rPr lang="en-US" sz="2000" b="0" i="0" dirty="0">
                <a:solidFill>
                  <a:srgbClr val="000000"/>
                </a:solidFill>
                <a:effectLst/>
                <a:latin typeface="Times New Roman" panose="02020603050405020304" pitchFamily="18" charset="0"/>
                <a:cs typeface="Times New Roman" panose="02020603050405020304" pitchFamily="18" charset="0"/>
              </a:rPr>
              <a:t> the rolling forecast predictions against the observed values. The predictions are observed in the correct scale and are picking up the trend in the original time series.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706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623A-A6F3-4327-869F-478DF7FFC9AA}"/>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7183EAD-F186-457A-B0F2-7F3B6843463D}"/>
              </a:ext>
            </a:extLst>
          </p:cNvPr>
          <p:cNvSpPr>
            <a:spLocks noGrp="1"/>
          </p:cNvSpPr>
          <p:nvPr>
            <p:ph idx="1"/>
          </p:nvPr>
        </p:nvSpPr>
        <p:spPr>
          <a:xfrm>
            <a:off x="838200" y="1484671"/>
            <a:ext cx="10515600" cy="4692292"/>
          </a:xfrm>
        </p:spPr>
        <p:txBody>
          <a:bodyPr>
            <a:normAutofit/>
          </a:bodyPr>
          <a:lstStyle/>
          <a:p>
            <a:pPr algn="just"/>
            <a:r>
              <a:rPr lang="en-US" sz="2000" b="0" i="0" u="none" strike="noStrike" baseline="0" dirty="0">
                <a:latin typeface="Times New Roman" panose="02020603050405020304" pitchFamily="18" charset="0"/>
                <a:cs typeface="Times New Roman" panose="02020603050405020304" pitchFamily="18" charset="0"/>
              </a:rPr>
              <a:t>Forecasting techniques rely on the weaknesses of the efficient market hypothesis, acknowledging the existence of market inefficiencies, with markets displaying even </a:t>
            </a:r>
            <a:r>
              <a:rPr lang="en-IN" sz="2000" b="0" i="0" u="none" strike="noStrike" baseline="0" dirty="0">
                <a:latin typeface="Times New Roman" panose="02020603050405020304" pitchFamily="18" charset="0"/>
                <a:cs typeface="Times New Roman" panose="02020603050405020304" pitchFamily="18" charset="0"/>
              </a:rPr>
              <a:t>weak signs of predictability.</a:t>
            </a:r>
          </a:p>
          <a:p>
            <a:pPr algn="just"/>
            <a:r>
              <a:rPr lang="en-US" sz="2000" b="0" i="0" u="none" strike="noStrike" baseline="0" dirty="0">
                <a:latin typeface="Times New Roman" panose="02020603050405020304" pitchFamily="18" charset="0"/>
                <a:cs typeface="Times New Roman" panose="02020603050405020304" pitchFamily="18" charset="0"/>
              </a:rPr>
              <a:t>Forecasting techniques are dependent on the quality and nature of the data used. If the solution to a problem is not within the data, then no technique can extract it. In addition, sufficient information should be contained within the in-sample period to be representative of all cases within the out-of-sample period.</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It has been observed that </a:t>
            </a:r>
            <a:r>
              <a:rPr lang="en-IN" sz="2000" b="0" i="0" u="none" strike="noStrike" baseline="0" dirty="0">
                <a:latin typeface="Times New Roman" panose="02020603050405020304" pitchFamily="18" charset="0"/>
                <a:cs typeface="Times New Roman" panose="02020603050405020304" pitchFamily="18" charset="0"/>
              </a:rPr>
              <a:t>ARIMA model can provide an </a:t>
            </a:r>
            <a:r>
              <a:rPr lang="en-US" sz="2000" b="0" i="0" u="none" strike="noStrike" baseline="0" dirty="0">
                <a:latin typeface="Times New Roman" panose="02020603050405020304" pitchFamily="18" charset="0"/>
                <a:cs typeface="Times New Roman" panose="02020603050405020304" pitchFamily="18" charset="0"/>
              </a:rPr>
              <a:t>evolution equation with a simple interpretation. Forecasting successfully appears that when model can predict the sign of future exchange rate returns regardless to the magnitude of the movement . The result are promising and might hopefully give place for future research. </a:t>
            </a:r>
          </a:p>
        </p:txBody>
      </p:sp>
    </p:spTree>
    <p:extLst>
      <p:ext uri="{BB962C8B-B14F-4D97-AF65-F5344CB8AC3E}">
        <p14:creationId xmlns:p14="http://schemas.microsoft.com/office/powerpoint/2010/main" val="339817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28F9-F819-4A10-B72B-3FF2038D6FF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3A5E4CDA-C962-4963-92E9-268BB4FEE1B1}"/>
              </a:ext>
            </a:extLst>
          </p:cNvPr>
          <p:cNvSpPr>
            <a:spLocks noGrp="1"/>
          </p:cNvSpPr>
          <p:nvPr>
            <p:ph idx="1"/>
          </p:nvPr>
        </p:nvSpPr>
        <p:spPr/>
        <p:txBody>
          <a:bodyPr/>
          <a:lstStyle/>
          <a:p>
            <a:pPr algn="just"/>
            <a:r>
              <a:rPr lang="en-IN" sz="1800" b="0" i="0" u="none" strike="noStrike" baseline="0" dirty="0">
                <a:latin typeface="Times New Roman" panose="02020603050405020304" pitchFamily="18" charset="0"/>
                <a:cs typeface="Times New Roman" panose="02020603050405020304" pitchFamily="18" charset="0"/>
              </a:rPr>
              <a:t>Many </a:t>
            </a:r>
            <a:r>
              <a:rPr lang="en-US" sz="1800" b="0" i="0" u="none" strike="noStrike" baseline="0" dirty="0">
                <a:latin typeface="Times New Roman" panose="02020603050405020304" pitchFamily="18" charset="0"/>
                <a:cs typeface="Times New Roman" panose="02020603050405020304" pitchFamily="18" charset="0"/>
              </a:rPr>
              <a:t>researchers agree that individual forecasting methods are mis-specified in some manner, suggesting that combining multiple forecasts leads to increased forecast </a:t>
            </a:r>
            <a:r>
              <a:rPr lang="en-IN" sz="1800" b="0" i="0" u="none" strike="noStrike" baseline="0" dirty="0">
                <a:latin typeface="Times New Roman" panose="02020603050405020304" pitchFamily="18" charset="0"/>
                <a:cs typeface="Times New Roman" panose="02020603050405020304" pitchFamily="18" charset="0"/>
              </a:rPr>
              <a:t>accuracy .Thus in future it may be suggested that following work may be done in order to get accurate forecasting results .</a:t>
            </a:r>
          </a:p>
          <a:p>
            <a:pPr algn="just"/>
            <a:r>
              <a:rPr lang="en-US" sz="1800" b="0" i="0" u="none" strike="noStrike" baseline="0" dirty="0">
                <a:latin typeface="Times New Roman" panose="02020603050405020304" pitchFamily="18" charset="0"/>
                <a:cs typeface="Times New Roman" panose="02020603050405020304" pitchFamily="18" charset="0"/>
              </a:rPr>
              <a:t>NNR models can add value to the forecasting process, and that, for the EUR/USD exchange rate and the period considered, NNR models </a:t>
            </a:r>
            <a:r>
              <a:rPr lang="en-IN" sz="1800" b="0" i="0" u="none" strike="noStrike" baseline="0" dirty="0">
                <a:latin typeface="Times New Roman" panose="02020603050405020304" pitchFamily="18" charset="0"/>
                <a:cs typeface="Times New Roman" panose="02020603050405020304" pitchFamily="18" charset="0"/>
              </a:rPr>
              <a:t>outperform the more.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54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6642-037A-4CD5-8075-C224D9FCF53E}"/>
              </a:ext>
            </a:extLst>
          </p:cNvPr>
          <p:cNvSpPr>
            <a:spLocks noGrp="1"/>
          </p:cNvSpPr>
          <p:nvPr>
            <p:ph type="title"/>
          </p:nvPr>
        </p:nvSpPr>
        <p:spPr>
          <a:xfrm>
            <a:off x="838200" y="365126"/>
            <a:ext cx="10515600" cy="736088"/>
          </a:xfrm>
        </p:spPr>
        <p:txBody>
          <a:bodyPr/>
          <a:lstStyle/>
          <a:p>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9BF37B3-F87F-43B6-BA92-D3ACE6497882}"/>
              </a:ext>
            </a:extLst>
          </p:cNvPr>
          <p:cNvSpPr>
            <a:spLocks noGrp="1"/>
          </p:cNvSpPr>
          <p:nvPr>
            <p:ph idx="1"/>
          </p:nvPr>
        </p:nvSpPr>
        <p:spPr>
          <a:xfrm>
            <a:off x="838200" y="1536291"/>
            <a:ext cx="10515600" cy="2760406"/>
          </a:xfrm>
        </p:spPr>
        <p:txBody>
          <a:bodyPr>
            <a:normAutofit/>
          </a:bodyPr>
          <a:lstStyle/>
          <a:p>
            <a:pPr marL="0" indent="0" algn="jus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Exchange rate is very important at the national, regional and international levels. It can help investors minimize financial risk as well maximize earnings in the volatility of the global economy.</a:t>
            </a:r>
            <a:r>
              <a:rPr lang="en-US" sz="1800" b="0" i="0" u="none" strike="noStrike" baseline="0" dirty="0">
                <a:latin typeface="Times New Roman" panose="02020603050405020304" pitchFamily="18" charset="0"/>
                <a:cs typeface="Times New Roman" panose="02020603050405020304" pitchFamily="18" charset="0"/>
              </a:rPr>
              <a:t> Considering past values of dollar/euro exchange rate, build an ARIMA model and </a:t>
            </a:r>
            <a:r>
              <a:rPr lang="en-US" sz="1800" dirty="0">
                <a:latin typeface="Times New Roman" panose="02020603050405020304" pitchFamily="18" charset="0"/>
                <a:cs typeface="Times New Roman" panose="02020603050405020304" pitchFamily="18" charset="0"/>
              </a:rPr>
              <a:t>studied</a:t>
            </a:r>
            <a:r>
              <a:rPr lang="en-US" sz="1800" b="0" i="0" u="none" strike="noStrike" baseline="0" dirty="0">
                <a:latin typeface="Times New Roman" panose="02020603050405020304" pitchFamily="18" charset="0"/>
                <a:cs typeface="Times New Roman" panose="02020603050405020304" pitchFamily="18" charset="0"/>
              </a:rPr>
              <a:t> the volatility of this exchange rate time series. </a:t>
            </a:r>
            <a:r>
              <a:rPr lang="en-US" sz="1800" b="0" i="0" dirty="0">
                <a:solidFill>
                  <a:srgbClr val="000000"/>
                </a:solidFill>
                <a:effectLst/>
                <a:latin typeface="Times New Roman" panose="02020603050405020304" pitchFamily="18" charset="0"/>
                <a:cs typeface="Times New Roman" panose="02020603050405020304" pitchFamily="18" charset="0"/>
              </a:rPr>
              <a:t>The data is collected from  </a:t>
            </a:r>
            <a:r>
              <a:rPr lang="en-US" sz="1800" b="0" i="0" dirty="0">
                <a:effectLst/>
                <a:latin typeface="Times New Roman" panose="02020603050405020304" pitchFamily="18" charset="0"/>
                <a:cs typeface="Times New Roman" panose="02020603050405020304" pitchFamily="18" charset="0"/>
              </a:rPr>
              <a:t>Quandl for its analysis</a:t>
            </a:r>
            <a:r>
              <a:rPr lang="en-US" sz="1800" b="0" i="0" dirty="0">
                <a:solidFill>
                  <a:srgbClr val="000000"/>
                </a:solidFill>
                <a:effectLst/>
                <a:latin typeface="Times New Roman" panose="02020603050405020304" pitchFamily="18" charset="0"/>
                <a:cs typeface="Times New Roman" panose="02020603050405020304" pitchFamily="18" charset="0"/>
              </a:rPr>
              <a:t>. This data describes the Bank of England's official statistics on spot exchange rates for the Euro into US dollars (USD). The ARIMA technique seeks to model these trends in data over time and then extrapolate into the future to obtain forecasts. Time series modeling is a powerful method to derive insights from time-based data and make informed decisions about future trends.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Exchange rate prediction is performed using methods; Autoregressive Integrated Moving Average (ARIMA) time series. After comparing the forecasting method using ARIMA root mean square error (RMSE), </a:t>
            </a:r>
            <a:r>
              <a:rPr lang="en-IN" sz="1800" b="0" i="0" dirty="0">
                <a:solidFill>
                  <a:srgbClr val="000000"/>
                </a:solidFill>
                <a:effectLst/>
                <a:latin typeface="Times New Roman" panose="02020603050405020304" pitchFamily="18" charset="0"/>
                <a:cs typeface="Times New Roman" panose="02020603050405020304" pitchFamily="18" charset="0"/>
              </a:rPr>
              <a:t>residual sum of squares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(RSS).</a:t>
            </a:r>
          </a:p>
        </p:txBody>
      </p:sp>
    </p:spTree>
    <p:extLst>
      <p:ext uri="{BB962C8B-B14F-4D97-AF65-F5344CB8AC3E}">
        <p14:creationId xmlns:p14="http://schemas.microsoft.com/office/powerpoint/2010/main" val="2500641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5DA9-F9DA-4BCF-8365-8DE8A1264585}"/>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6347B1E-804E-472A-B6C1-A18DEEE75E31}"/>
              </a:ext>
            </a:extLst>
          </p:cNvPr>
          <p:cNvSpPr>
            <a:spLocks noGrp="1"/>
          </p:cNvSpPr>
          <p:nvPr>
            <p:ph idx="1"/>
          </p:nvPr>
        </p:nvSpPr>
        <p:spPr/>
        <p:txBody>
          <a:bodyPr>
            <a:normAutofit/>
          </a:bodyPr>
          <a:lstStyle/>
          <a:p>
            <a:pPr marL="457200" indent="-457200">
              <a:buFont typeface="+mj-lt"/>
              <a:buAutoNum type="arabicPeriod"/>
            </a:pPr>
            <a:r>
              <a:rPr lang="en-IN" sz="2000" dirty="0" err="1">
                <a:latin typeface="Times New Roman" panose="02020603050405020304" pitchFamily="18" charset="0"/>
                <a:cs typeface="Times New Roman" panose="02020603050405020304" pitchFamily="18" charset="0"/>
              </a:rPr>
              <a:t>Brzeszcynski</a:t>
            </a:r>
            <a:r>
              <a:rPr lang="en-IN" sz="2000" dirty="0">
                <a:latin typeface="Times New Roman" panose="02020603050405020304" pitchFamily="18" charset="0"/>
                <a:cs typeface="Times New Roman" panose="02020603050405020304" pitchFamily="18" charset="0"/>
              </a:rPr>
              <a:t>, J.,  and Melvin M., “Exploring trading volume in the Euro”., International Journal of Finance and Economics , Vol11, pp 25-34 , 2006.</a:t>
            </a:r>
          </a:p>
          <a:p>
            <a:pPr marL="457200" indent="-457200">
              <a:buFont typeface="+mj-lt"/>
              <a:buAutoNum type="arabicPeriod"/>
            </a:pPr>
            <a:r>
              <a:rPr lang="en-US" sz="2000" b="0" i="0" u="none" strike="noStrike" baseline="0" dirty="0">
                <a:latin typeface="Times New Roman" panose="02020603050405020304" pitchFamily="18" charset="0"/>
                <a:cs typeface="Times New Roman" panose="02020603050405020304" pitchFamily="18" charset="0"/>
              </a:rPr>
              <a:t>C. U. </a:t>
            </a:r>
            <a:r>
              <a:rPr lang="en-US" sz="2000" b="0" i="0" u="none" strike="noStrike" baseline="0" dirty="0" err="1">
                <a:latin typeface="Times New Roman" panose="02020603050405020304" pitchFamily="18" charset="0"/>
                <a:cs typeface="Times New Roman" panose="02020603050405020304" pitchFamily="18" charset="0"/>
              </a:rPr>
              <a:t>Yıldıran</a:t>
            </a:r>
            <a:r>
              <a:rPr lang="en-US" sz="2000" b="0" i="0" u="none" strike="noStrike" baseline="0" dirty="0">
                <a:latin typeface="Times New Roman" panose="02020603050405020304" pitchFamily="18" charset="0"/>
                <a:cs typeface="Times New Roman" panose="02020603050405020304" pitchFamily="18" charset="0"/>
              </a:rPr>
              <a:t>, A. </a:t>
            </a:r>
            <a:r>
              <a:rPr lang="en-US" sz="2000" b="0" i="0" u="none" strike="noStrike" baseline="0" dirty="0" err="1">
                <a:latin typeface="Times New Roman" panose="02020603050405020304" pitchFamily="18" charset="0"/>
                <a:cs typeface="Times New Roman" panose="02020603050405020304" pitchFamily="18" charset="0"/>
              </a:rPr>
              <a:t>Fettaho˘glu</a:t>
            </a:r>
            <a:r>
              <a:rPr lang="en-US" sz="2000" b="0" i="0" u="none" strike="noStrike" baseline="0" dirty="0">
                <a:latin typeface="Times New Roman" panose="02020603050405020304" pitchFamily="18" charset="0"/>
                <a:cs typeface="Times New Roman" panose="02020603050405020304" pitchFamily="18" charset="0"/>
              </a:rPr>
              <a:t>, “Forecasting USD/TRY rate by ARIMA method ”, Cogent Economics and Finance, Vol.5, pp 1–11  </a:t>
            </a: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2017 .</a:t>
            </a:r>
          </a:p>
          <a:p>
            <a:pPr marL="457200" indent="-457200" algn="l">
              <a:buFont typeface="+mj-lt"/>
              <a:buAutoNum type="arabicPeriod"/>
            </a:pPr>
            <a:r>
              <a:rPr lang="en-US" sz="2000" b="0" i="0" u="none" strike="noStrike" baseline="0" dirty="0">
                <a:latin typeface="Times New Roman" panose="02020603050405020304" pitchFamily="18" charset="0"/>
                <a:cs typeface="Times New Roman" panose="02020603050405020304" pitchFamily="18" charset="0"/>
              </a:rPr>
              <a:t>Tyree, E. W., &amp; Long, J. A..“ </a:t>
            </a:r>
            <a:r>
              <a:rPr lang="en-US" sz="2000" b="0" i="1" u="none" strike="noStrike" baseline="0" dirty="0">
                <a:latin typeface="Times New Roman" panose="02020603050405020304" pitchFamily="18" charset="0"/>
                <a:cs typeface="Times New Roman" panose="02020603050405020304" pitchFamily="18" charset="0"/>
              </a:rPr>
              <a:t>Forecasting currency exchange rates: Neural networks and the random walk model</a:t>
            </a:r>
            <a:r>
              <a:rPr lang="en-US" sz="2000" b="0" i="0" u="none" strike="noStrike" baseline="0" dirty="0">
                <a:latin typeface="Times New Roman" panose="02020603050405020304" pitchFamily="18" charset="0"/>
                <a:cs typeface="Times New Roman" panose="02020603050405020304" pitchFamily="18" charset="0"/>
              </a:rPr>
              <a:t>. ” City University Working Paper, Proceedings of the Third International Conference on Artificial Intelligence Applications, New York. 1995.</a:t>
            </a:r>
          </a:p>
          <a:p>
            <a:pPr marL="457200" indent="-457200" algn="l">
              <a:buFont typeface="+mj-lt"/>
              <a:buAutoNum type="arabicPeriod"/>
            </a:pPr>
            <a:r>
              <a:rPr lang="en-US" sz="2000" b="0" i="0" u="none" strike="noStrike" baseline="0" dirty="0" err="1">
                <a:latin typeface="Times New Roman" panose="02020603050405020304" pitchFamily="18" charset="0"/>
                <a:cs typeface="Times New Roman" panose="02020603050405020304" pitchFamily="18" charset="0"/>
              </a:rPr>
              <a:t>Bellgard</a:t>
            </a:r>
            <a:r>
              <a:rPr lang="en-US" sz="2000" b="0" i="0" u="none" strike="noStrike" baseline="0" dirty="0">
                <a:latin typeface="Times New Roman" panose="02020603050405020304" pitchFamily="18" charset="0"/>
                <a:cs typeface="Times New Roman" panose="02020603050405020304" pitchFamily="18" charset="0"/>
              </a:rPr>
              <a:t>, C., &amp; Goldschmidt, P. “ </a:t>
            </a:r>
            <a:r>
              <a:rPr lang="en-US" sz="2000" b="0" i="1" u="none" strike="noStrike" baseline="0" dirty="0">
                <a:latin typeface="Times New Roman" panose="02020603050405020304" pitchFamily="18" charset="0"/>
                <a:cs typeface="Times New Roman" panose="02020603050405020304" pitchFamily="18" charset="0"/>
              </a:rPr>
              <a:t>Forecasting across frequencies: Linearity and non-linearity ”</a:t>
            </a:r>
            <a:r>
              <a:rPr lang="en-US" sz="2000" b="0" i="0" u="none" strike="noStrike" baseline="0" dirty="0">
                <a:latin typeface="Times New Roman" panose="02020603050405020304" pitchFamily="18" charset="0"/>
                <a:cs typeface="Times New Roman" panose="02020603050405020304" pitchFamily="18" charset="0"/>
              </a:rPr>
              <a:t>. University of Western Australia Research Paper, Proceedings of the International Conference on Advanced Technology, </a:t>
            </a:r>
            <a:r>
              <a:rPr lang="en-IN" sz="2000" b="0" i="0" u="none" strike="noStrike" baseline="0" dirty="0">
                <a:latin typeface="Times New Roman" panose="02020603050405020304" pitchFamily="18" charset="0"/>
                <a:cs typeface="Times New Roman" panose="02020603050405020304" pitchFamily="18" charset="0"/>
              </a:rPr>
              <a:t>Australia , 1999</a:t>
            </a:r>
          </a:p>
          <a:p>
            <a:pPr marL="457200" indent="-457200" algn="l">
              <a:buFont typeface="+mj-lt"/>
              <a:buAutoNum type="arabicPeriod"/>
            </a:pPr>
            <a:r>
              <a:rPr lang="en-US" sz="2000" b="0" i="0" u="none" strike="noStrike" baseline="0" dirty="0" err="1">
                <a:latin typeface="Times New Roman" panose="02020603050405020304" pitchFamily="18" charset="0"/>
                <a:cs typeface="Times New Roman" panose="02020603050405020304" pitchFamily="18" charset="0"/>
              </a:rPr>
              <a:t>Weisang</a:t>
            </a:r>
            <a:r>
              <a:rPr lang="en-US" sz="2000" b="0" i="0" u="none" strike="noStrike" baseline="0" dirty="0">
                <a:latin typeface="Times New Roman" panose="02020603050405020304" pitchFamily="18" charset="0"/>
                <a:cs typeface="Times New Roman" panose="02020603050405020304" pitchFamily="18" charset="0"/>
              </a:rPr>
              <a:t>, G., &amp; </a:t>
            </a:r>
            <a:r>
              <a:rPr lang="en-US" sz="2000" b="0" i="0" u="none" strike="noStrike" baseline="0" dirty="0" err="1">
                <a:latin typeface="Times New Roman" panose="02020603050405020304" pitchFamily="18" charset="0"/>
                <a:cs typeface="Times New Roman" panose="02020603050405020304" pitchFamily="18" charset="0"/>
              </a:rPr>
              <a:t>Yukika</a:t>
            </a:r>
            <a:r>
              <a:rPr lang="en-US" sz="2000" b="0" i="0" u="none" strike="noStrike" baseline="0" dirty="0">
                <a:latin typeface="Times New Roman" panose="02020603050405020304" pitchFamily="18" charset="0"/>
                <a:cs typeface="Times New Roman" panose="02020603050405020304" pitchFamily="18" charset="0"/>
              </a:rPr>
              <a:t>, A.  “</a:t>
            </a:r>
            <a:r>
              <a:rPr lang="en-US" sz="2000" b="0" i="1" u="none" strike="noStrike" baseline="0" dirty="0">
                <a:latin typeface="Times New Roman" panose="02020603050405020304" pitchFamily="18" charset="0"/>
                <a:cs typeface="Times New Roman" panose="02020603050405020304" pitchFamily="18" charset="0"/>
              </a:rPr>
              <a:t>Vagaries of the Euro: An Introduction to ARIMA modeling”. 2008</a:t>
            </a: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b="0" i="0" u="none" strike="noStrike" baseline="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b="0" i="0" u="none" strike="noStrike" baseline="0" dirty="0">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002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3DE8-5552-4B01-B949-61C3BB82A50B}"/>
              </a:ext>
            </a:extLst>
          </p:cNvPr>
          <p:cNvSpPr>
            <a:spLocks noGrp="1"/>
          </p:cNvSpPr>
          <p:nvPr>
            <p:ph type="title"/>
          </p:nvPr>
        </p:nvSpPr>
        <p:spPr>
          <a:xfrm>
            <a:off x="1172497" y="2766218"/>
            <a:ext cx="10515600" cy="1325563"/>
          </a:xfrm>
        </p:spPr>
        <p:txBody>
          <a:bodyPr/>
          <a:lstStyle/>
          <a:p>
            <a:pPr algn="ctr"/>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1344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848B-2B2C-4B36-9C4E-A8E596F48001}"/>
              </a:ext>
            </a:extLst>
          </p:cNvPr>
          <p:cNvSpPr>
            <a:spLocks noGrp="1"/>
          </p:cNvSpPr>
          <p:nvPr>
            <p:ph type="title"/>
          </p:nvPr>
        </p:nvSpPr>
        <p:spPr>
          <a:xfrm>
            <a:off x="838200" y="365125"/>
            <a:ext cx="10515600" cy="922901"/>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FBB9FFB-E109-4BDC-BD66-BD93C7C923E4}"/>
              </a:ext>
            </a:extLst>
          </p:cNvPr>
          <p:cNvSpPr>
            <a:spLocks noGrp="1"/>
          </p:cNvSpPr>
          <p:nvPr>
            <p:ph idx="1"/>
          </p:nvPr>
        </p:nvSpPr>
        <p:spPr>
          <a:xfrm>
            <a:off x="589935" y="1288026"/>
            <a:ext cx="10763865" cy="4888937"/>
          </a:xfrm>
        </p:spPr>
        <p:txBody>
          <a:bodyPr>
            <a:noAutofit/>
          </a:bodyPr>
          <a:lstStyle/>
          <a:p>
            <a:pPr algn="just"/>
            <a:r>
              <a:rPr lang="en-IN" sz="2000" dirty="0">
                <a:latin typeface="Times New Roman" panose="02020603050405020304" pitchFamily="18" charset="0"/>
                <a:cs typeface="Times New Roman" panose="02020603050405020304" pitchFamily="18" charset="0"/>
              </a:rPr>
              <a:t>The importance of forecasting the Euro-Dollar exchange rate is evident. Currently it is most important currency pair in the foreign exchange market and fluctuation in the Euro-Dollar exchange rate are crucial not only for the economic transaction between two major economics blocks but also for the rest of the countries as both currencies act as numeraire and medium of exchange for International transaction and as an International store of value . </a:t>
            </a:r>
          </a:p>
          <a:p>
            <a:pPr algn="just"/>
            <a:r>
              <a:rPr lang="en-IN" sz="2000" b="0" i="0" u="none" strike="noStrike" baseline="0" dirty="0">
                <a:latin typeface="Times New Roman" panose="02020603050405020304" pitchFamily="18" charset="0"/>
                <a:cs typeface="Times New Roman" panose="02020603050405020304" pitchFamily="18" charset="0"/>
              </a:rPr>
              <a:t>If </a:t>
            </a:r>
            <a:r>
              <a:rPr lang="en-US" sz="2000" b="0" i="0" u="none" strike="noStrike" baseline="0" dirty="0">
                <a:latin typeface="Times New Roman" panose="02020603050405020304" pitchFamily="18" charset="0"/>
                <a:cs typeface="Times New Roman" panose="02020603050405020304" pitchFamily="18" charset="0"/>
              </a:rPr>
              <a:t>we were able to estimate this exchange rate, investors would be able to identify the likely path that an exchange rate will take on a long-term basis and position their portfolios accordingly. Furthermore, forecasting exchange rates is very important for market participants, tourism etc.</a:t>
            </a:r>
          </a:p>
          <a:p>
            <a:pPr algn="just"/>
            <a:r>
              <a:rPr lang="en-US" sz="2000" b="0" i="0" u="none" strike="noStrike" baseline="0" dirty="0">
                <a:latin typeface="Times New Roman" panose="02020603050405020304" pitchFamily="18" charset="0"/>
                <a:cs typeface="Times New Roman" panose="02020603050405020304" pitchFamily="18" charset="0"/>
              </a:rPr>
              <a:t>The primary factors affecting exchange rates include economic indicators, such as growth, interest rates and inflation, and political factors. Psychological factors also play a part given the large amount of speculative dealing in the market.</a:t>
            </a:r>
          </a:p>
          <a:p>
            <a:pPr algn="just"/>
            <a:r>
              <a:rPr lang="en-US" sz="2000" b="0" i="0" u="none" strike="noStrike" baseline="0" dirty="0">
                <a:latin typeface="Times New Roman" panose="02020603050405020304" pitchFamily="18" charset="0"/>
                <a:cs typeface="Times New Roman" panose="02020603050405020304" pitchFamily="18" charset="0"/>
              </a:rPr>
              <a:t>This </a:t>
            </a:r>
            <a:r>
              <a:rPr lang="en-US" sz="2000" b="0" i="0" u="none" strike="noStrike" baseline="0" dirty="0" err="1">
                <a:latin typeface="Times New Roman" panose="02020603050405020304" pitchFamily="18" charset="0"/>
                <a:cs typeface="Times New Roman" panose="02020603050405020304" pitchFamily="18" charset="0"/>
              </a:rPr>
              <a:t>scepticism</a:t>
            </a:r>
            <a:r>
              <a:rPr lang="en-US" sz="2000" b="0" i="0" u="none" strike="noStrike" baseline="0" dirty="0">
                <a:latin typeface="Times New Roman" panose="02020603050405020304" pitchFamily="18" charset="0"/>
                <a:cs typeface="Times New Roman" panose="02020603050405020304" pitchFamily="18" charset="0"/>
              </a:rPr>
              <a:t> reflects the efficient market hypothesis according to which markets fully integrate all of the available information, and prices fully adjust immediately once new information becomes available. In essence, the markets are fully </a:t>
            </a:r>
            <a:r>
              <a:rPr lang="en-IN" sz="2000" b="0" i="0" u="none" strike="noStrike" baseline="0" dirty="0">
                <a:latin typeface="Times New Roman" panose="02020603050405020304" pitchFamily="18" charset="0"/>
                <a:cs typeface="Times New Roman" panose="02020603050405020304" pitchFamily="18" charset="0"/>
              </a:rPr>
              <a:t>efficient making prediction useless.</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62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D6AA-DD5C-4947-8DFA-5BBF685E9838}"/>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21874F96-F7EE-4A20-8EC0-60093DF881D1}"/>
              </a:ext>
            </a:extLst>
          </p:cNvPr>
          <p:cNvSpPr>
            <a:spLocks noGrp="1"/>
          </p:cNvSpPr>
          <p:nvPr>
            <p:ph idx="1"/>
          </p:nvPr>
        </p:nvSpPr>
        <p:spPr>
          <a:xfrm>
            <a:off x="838200" y="1825626"/>
            <a:ext cx="10515600" cy="2018788"/>
          </a:xfrm>
        </p:spPr>
        <p:txBody>
          <a:bodyPr>
            <a:normAutofit/>
          </a:bodyPr>
          <a:lstStyle/>
          <a:p>
            <a:r>
              <a:rPr lang="en-IN" b="1" i="0" dirty="0">
                <a:solidFill>
                  <a:srgbClr val="000000"/>
                </a:solidFill>
                <a:effectLst/>
                <a:latin typeface="Times New Roman" panose="02020603050405020304" pitchFamily="18" charset="0"/>
                <a:cs typeface="Times New Roman" panose="02020603050405020304" pitchFamily="18" charset="0"/>
              </a:rPr>
              <a:t>Check for stationarity</a:t>
            </a:r>
          </a:p>
          <a:p>
            <a:r>
              <a:rPr lang="en-IN" b="1" i="0" dirty="0" err="1">
                <a:solidFill>
                  <a:srgbClr val="000000"/>
                </a:solidFill>
                <a:effectLst/>
                <a:latin typeface="Times New Roman" panose="02020603050405020304" pitchFamily="18" charset="0"/>
                <a:cs typeface="Times New Roman" panose="02020603050405020304" pitchFamily="18" charset="0"/>
              </a:rPr>
              <a:t>Stationarize</a:t>
            </a:r>
            <a:r>
              <a:rPr lang="en-IN" b="1" i="0" dirty="0">
                <a:solidFill>
                  <a:srgbClr val="000000"/>
                </a:solidFill>
                <a:effectLst/>
                <a:latin typeface="Times New Roman" panose="02020603050405020304" pitchFamily="18" charset="0"/>
                <a:cs typeface="Times New Roman" panose="02020603050405020304" pitchFamily="18" charset="0"/>
              </a:rPr>
              <a:t> the time series</a:t>
            </a:r>
          </a:p>
          <a:p>
            <a:r>
              <a:rPr lang="en-US" b="1" i="0" dirty="0">
                <a:solidFill>
                  <a:srgbClr val="000000"/>
                </a:solidFill>
                <a:effectLst/>
                <a:latin typeface="Times New Roman" panose="02020603050405020304" pitchFamily="18" charset="0"/>
                <a:cs typeface="Times New Roman" panose="02020603050405020304" pitchFamily="18" charset="0"/>
              </a:rPr>
              <a:t>Find optimal parameters and building an ARIMA model</a:t>
            </a:r>
          </a:p>
          <a:p>
            <a:r>
              <a:rPr lang="en-US" b="1" i="0" dirty="0">
                <a:solidFill>
                  <a:srgbClr val="000000"/>
                </a:solidFill>
                <a:effectLst/>
                <a:latin typeface="Times New Roman" panose="02020603050405020304" pitchFamily="18" charset="0"/>
                <a:cs typeface="Times New Roman" panose="02020603050405020304" pitchFamily="18" charset="0"/>
              </a:rPr>
              <a:t>Perform and visualize time series forecasting</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44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1AA4-CB3E-4E42-A645-E19E42A8810A}"/>
              </a:ext>
            </a:extLst>
          </p:cNvPr>
          <p:cNvSpPr>
            <a:spLocks noGrp="1"/>
          </p:cNvSpPr>
          <p:nvPr>
            <p:ph type="title"/>
          </p:nvPr>
        </p:nvSpPr>
        <p:spPr>
          <a:xfrm>
            <a:off x="838200" y="365126"/>
            <a:ext cx="10515600" cy="509946"/>
          </a:xfrm>
        </p:spPr>
        <p:txBody>
          <a:bodyPr>
            <a:normAutofit fontScale="90000"/>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45E45968-0857-4A68-8558-344DD0ADCB99}"/>
              </a:ext>
            </a:extLst>
          </p:cNvPr>
          <p:cNvSpPr>
            <a:spLocks noGrp="1"/>
          </p:cNvSpPr>
          <p:nvPr>
            <p:ph idx="1"/>
          </p:nvPr>
        </p:nvSpPr>
        <p:spPr>
          <a:xfrm>
            <a:off x="585019" y="1367988"/>
            <a:ext cx="11021961" cy="4947931"/>
          </a:xfrm>
        </p:spPr>
        <p:txBody>
          <a:bodyPr>
            <a:noAutofit/>
          </a:bodyPr>
          <a:lstStyle/>
          <a:p>
            <a:pPr algn="just"/>
            <a:r>
              <a:rPr lang="en-US" sz="1800" b="0" i="0" u="none" strike="noStrike" baseline="0" dirty="0" err="1">
                <a:latin typeface="Times New Roman" panose="02020603050405020304" pitchFamily="18" charset="0"/>
                <a:cs typeface="Times New Roman" panose="02020603050405020304" pitchFamily="18" charset="0"/>
              </a:rPr>
              <a:t>Yıldıran</a:t>
            </a:r>
            <a:r>
              <a:rPr lang="en-US" sz="1800" b="0" i="0" u="none" strike="noStrike" baseline="0" dirty="0">
                <a:latin typeface="Times New Roman" panose="02020603050405020304" pitchFamily="18" charset="0"/>
                <a:cs typeface="Times New Roman" panose="02020603050405020304" pitchFamily="18" charset="0"/>
              </a:rPr>
              <a:t> and </a:t>
            </a:r>
            <a:r>
              <a:rPr lang="en-US" sz="1800" b="0" i="0" u="none" strike="noStrike" baseline="0" dirty="0" err="1">
                <a:latin typeface="Times New Roman" panose="02020603050405020304" pitchFamily="18" charset="0"/>
                <a:cs typeface="Times New Roman" panose="02020603050405020304" pitchFamily="18" charset="0"/>
              </a:rPr>
              <a:t>Fettaho˘glu</a:t>
            </a:r>
            <a:r>
              <a:rPr lang="en-US" sz="1800" b="0" i="0" u="none" strike="noStrike" baseline="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(2006) </a:t>
            </a:r>
            <a:r>
              <a:rPr lang="en-US" sz="1800" b="0" i="0" u="none" strike="noStrike" baseline="0" dirty="0">
                <a:latin typeface="Times New Roman" panose="02020603050405020304" pitchFamily="18" charset="0"/>
                <a:cs typeface="Times New Roman" panose="02020603050405020304" pitchFamily="18" charset="0"/>
              </a:rPr>
              <a:t>used 3,069 daily observations from January 3, 2005 until March 8, 2017. They observed that the ARIMA (2, 1, 0) for short-term outperforms ARIMA (0, 1, 1) for long-term. In contrast, Mustafa et al. used the performances of hybrid ARIMA-GARCH and hybrid ARIMA-EGARCH in modelling and forecasting exchange rate for (USD/MYR) and found that ARIMA-EGARCH model is suitable and best performance based on the value of AIC.</a:t>
            </a:r>
          </a:p>
          <a:p>
            <a:pPr algn="just"/>
            <a:r>
              <a:rPr lang="en-US" sz="1800" b="0" i="0" u="none" strike="noStrike" baseline="0" dirty="0" err="1">
                <a:latin typeface="Times New Roman" panose="02020603050405020304" pitchFamily="18" charset="0"/>
                <a:cs typeface="Times New Roman" panose="02020603050405020304" pitchFamily="18" charset="0"/>
              </a:rPr>
              <a:t>Weisang</a:t>
            </a:r>
            <a:r>
              <a:rPr lang="en-US" sz="1800" b="0" i="0" u="none" strike="noStrike" baseline="0" dirty="0">
                <a:latin typeface="Times New Roman" panose="02020603050405020304" pitchFamily="18" charset="0"/>
                <a:cs typeface="Times New Roman" panose="02020603050405020304" pitchFamily="18" charset="0"/>
              </a:rPr>
              <a:t> and </a:t>
            </a:r>
            <a:r>
              <a:rPr lang="en-US" sz="1800" b="0" i="0" u="none" strike="noStrike" baseline="0" dirty="0" err="1">
                <a:latin typeface="Times New Roman" panose="02020603050405020304" pitchFamily="18" charset="0"/>
                <a:cs typeface="Times New Roman" panose="02020603050405020304" pitchFamily="18" charset="0"/>
              </a:rPr>
              <a:t>Awazu</a:t>
            </a:r>
            <a:r>
              <a:rPr lang="en-US" sz="1800" b="0" i="0" u="none" strike="noStrike" baseline="0" dirty="0">
                <a:latin typeface="Times New Roman" panose="02020603050405020304" pitchFamily="18" charset="0"/>
                <a:cs typeface="Times New Roman" panose="02020603050405020304" pitchFamily="18" charset="0"/>
              </a:rPr>
              <a:t> (2008) worked on the dollar/euro exchange rate series for the period starting 1994 to October 2007 and presented three ARIMA models with fundamental economic variables. They revealed that, the best model for the monthly series is a linear relationship between its past three values and the current and past three values of the difference of the log-levels of the share prices indices between the Euro zone </a:t>
            </a:r>
            <a:r>
              <a:rPr lang="en-IN" sz="1800" b="0" i="0" u="none" strike="noStrike" baseline="0" dirty="0">
                <a:latin typeface="Times New Roman" panose="02020603050405020304" pitchFamily="18" charset="0"/>
                <a:cs typeface="Times New Roman" panose="02020603050405020304" pitchFamily="18" charset="0"/>
              </a:rPr>
              <a:t>and United States.</a:t>
            </a:r>
          </a:p>
          <a:p>
            <a:pPr algn="just"/>
            <a:r>
              <a:rPr lang="en-US" sz="1800" b="0" i="0" u="none" strike="noStrike" baseline="0" dirty="0" err="1">
                <a:latin typeface="Times New Roman" panose="02020603050405020304" pitchFamily="18" charset="0"/>
                <a:cs typeface="Times New Roman" panose="02020603050405020304" pitchFamily="18" charset="0"/>
              </a:rPr>
              <a:t>Bellgard</a:t>
            </a:r>
            <a:r>
              <a:rPr lang="en-US" sz="1800" b="0" i="0" u="none" strike="noStrike" baseline="0" dirty="0">
                <a:latin typeface="Times New Roman" panose="02020603050405020304" pitchFamily="18" charset="0"/>
                <a:cs typeface="Times New Roman" panose="02020603050405020304" pitchFamily="18" charset="0"/>
              </a:rPr>
              <a:t> and Goldschmidt (1999) investigated (</a:t>
            </a:r>
            <a:r>
              <a:rPr lang="en-US" sz="1800" b="0" i="0" u="none" strike="noStrike" baseline="0" dirty="0" err="1">
                <a:latin typeface="Times New Roman" panose="02020603050405020304" pitchFamily="18" charset="0"/>
                <a:cs typeface="Times New Roman" panose="02020603050405020304" pitchFamily="18" charset="0"/>
              </a:rPr>
              <a:t>aud</a:t>
            </a:r>
            <a:r>
              <a:rPr lang="en-US" sz="1800" b="0" i="0" u="none" strike="noStrike" baseline="0" dirty="0">
                <a:latin typeface="Times New Roman" panose="02020603050405020304" pitchFamily="18" charset="0"/>
                <a:cs typeface="Times New Roman" panose="02020603050405020304" pitchFamily="18" charset="0"/>
              </a:rPr>
              <a:t>/dollar) exchange rate using half hourly data during 1996. They studied the trading performance and forecasting precision of some conventional techniques, including random walk, exponential smoothing, and ARMA models with recurrent neural network (RNN) models. </a:t>
            </a:r>
            <a:endParaRPr lang="en-IN" sz="1800" b="0" i="0" u="none" strike="noStrike" baseline="0" dirty="0">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cs typeface="Times New Roman" panose="02020603050405020304" pitchFamily="18" charset="0"/>
              </a:rPr>
              <a:t>Tyree and Long (1995) deviated from the latter path</a:t>
            </a:r>
            <a:r>
              <a:rPr lang="en-US" sz="1800" dirty="0">
                <a:latin typeface="Times New Roman" panose="02020603050405020304" pitchFamily="18" charset="0"/>
                <a:cs typeface="Times New Roman" panose="02020603050405020304" pitchFamily="18" charset="0"/>
              </a:rPr>
              <a:t> and</a:t>
            </a:r>
            <a:r>
              <a:rPr lang="en-US" sz="1800" b="0" i="0" u="none" strike="noStrike" baseline="0" dirty="0">
                <a:latin typeface="Times New Roman" panose="02020603050405020304" pitchFamily="18" charset="0"/>
                <a:cs typeface="Times New Roman" panose="02020603050405020304" pitchFamily="18" charset="0"/>
              </a:rPr>
              <a:t> analyzed the case of the daily dollar/dem price variations from 1990 to 1994 and discovered that the studied NNR models are less effective than the random walk model.  Also found from a forecasting point of view, that what little structure is really present may well be too insignificant to be of any use although, price changes are not strictly random and reported that it is expected that the optimal forecasting technique is the random walk.</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23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DEBF-9F15-4B21-9781-9145B4316CB4}"/>
              </a:ext>
            </a:extLst>
          </p:cNvPr>
          <p:cNvSpPr>
            <a:spLocks noGrp="1"/>
          </p:cNvSpPr>
          <p:nvPr>
            <p:ph type="title"/>
          </p:nvPr>
        </p:nvSpPr>
        <p:spPr/>
        <p:txBody>
          <a:bodyPr>
            <a:normAutofit/>
          </a:bodyPr>
          <a:lstStyle/>
          <a:p>
            <a:r>
              <a:rPr lang="en-IN" sz="4000" b="1" i="0" u="none" strike="noStrike" baseline="0" dirty="0">
                <a:solidFill>
                  <a:srgbClr val="000000"/>
                </a:solidFill>
                <a:latin typeface="Times New Roman" panose="02020603050405020304" pitchFamily="18" charset="0"/>
                <a:cs typeface="Times New Roman" panose="02020603050405020304" pitchFamily="18" charset="0"/>
              </a:rPr>
              <a:t>Forecasting Process</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CCB373E-A6F5-45D1-83E8-8DE8B7B3F90B}"/>
              </a:ext>
            </a:extLst>
          </p:cNvPr>
          <p:cNvPicPr>
            <a:picLocks noGrp="1" noChangeAspect="1"/>
          </p:cNvPicPr>
          <p:nvPr>
            <p:ph idx="1"/>
          </p:nvPr>
        </p:nvPicPr>
        <p:blipFill>
          <a:blip r:embed="rId2"/>
          <a:stretch>
            <a:fillRect/>
          </a:stretch>
        </p:blipFill>
        <p:spPr>
          <a:xfrm>
            <a:off x="4916129" y="1563566"/>
            <a:ext cx="3185651" cy="4830987"/>
          </a:xfrm>
        </p:spPr>
      </p:pic>
    </p:spTree>
    <p:extLst>
      <p:ext uri="{BB962C8B-B14F-4D97-AF65-F5344CB8AC3E}">
        <p14:creationId xmlns:p14="http://schemas.microsoft.com/office/powerpoint/2010/main" val="2274983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4140-A2CD-4D98-8526-CCF09C7466F5}"/>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Time Series Analysis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BD54E-EADB-4A3E-A4FD-B8FC3AFEF3B1}"/>
              </a:ext>
            </a:extLst>
          </p:cNvPr>
          <p:cNvSpPr>
            <a:spLocks noGrp="1"/>
          </p:cNvSpPr>
          <p:nvPr>
            <p:ph idx="1"/>
          </p:nvPr>
        </p:nvSpPr>
        <p:spPr>
          <a:xfrm>
            <a:off x="838200" y="1825625"/>
            <a:ext cx="10515600" cy="2520233"/>
          </a:xfrm>
        </p:spPr>
        <p:txBody>
          <a:bodyPr/>
          <a:lstStyle/>
          <a:p>
            <a:r>
              <a:rPr lang="en-IN" b="1" i="0" dirty="0">
                <a:solidFill>
                  <a:srgbClr val="000000"/>
                </a:solidFill>
                <a:effectLst/>
                <a:latin typeface="Times New Roman" panose="02020603050405020304" pitchFamily="18" charset="0"/>
                <a:cs typeface="Times New Roman" panose="02020603050405020304" pitchFamily="18" charset="0"/>
              </a:rPr>
              <a:t>Load libraries</a:t>
            </a:r>
          </a:p>
          <a:p>
            <a:r>
              <a:rPr lang="en-IN" b="1" i="0" dirty="0">
                <a:solidFill>
                  <a:srgbClr val="000000"/>
                </a:solidFill>
                <a:effectLst/>
                <a:latin typeface="Times New Roman" panose="02020603050405020304" pitchFamily="18" charset="0"/>
                <a:cs typeface="Times New Roman" panose="02020603050405020304" pitchFamily="18" charset="0"/>
              </a:rPr>
              <a:t> Load the data</a:t>
            </a:r>
          </a:p>
          <a:p>
            <a:r>
              <a:rPr lang="en-IN" b="1" i="0" dirty="0">
                <a:solidFill>
                  <a:srgbClr val="000000"/>
                </a:solidFill>
                <a:effectLst/>
                <a:latin typeface="Times New Roman" panose="02020603050405020304" pitchFamily="18" charset="0"/>
                <a:cs typeface="Times New Roman" panose="02020603050405020304" pitchFamily="18" charset="0"/>
              </a:rPr>
              <a:t>Visualize the raw data</a:t>
            </a:r>
          </a:p>
          <a:p>
            <a:r>
              <a:rPr lang="en-IN" b="1" i="0" dirty="0">
                <a:solidFill>
                  <a:srgbClr val="000000"/>
                </a:solidFill>
                <a:effectLst/>
                <a:latin typeface="Times New Roman" panose="02020603050405020304" pitchFamily="18" charset="0"/>
                <a:cs typeface="Times New Roman" panose="02020603050405020304" pitchFamily="18" charset="0"/>
              </a:rPr>
              <a:t> Resample the data</a:t>
            </a:r>
          </a:p>
          <a:p>
            <a:r>
              <a:rPr lang="en-IN" b="1" i="0" dirty="0">
                <a:solidFill>
                  <a:srgbClr val="000000"/>
                </a:solidFill>
                <a:effectLst/>
                <a:latin typeface="Times New Roman" panose="02020603050405020304" pitchFamily="18" charset="0"/>
                <a:cs typeface="Times New Roman" panose="02020603050405020304" pitchFamily="18" charset="0"/>
              </a:rPr>
              <a:t>Check for stationarity</a:t>
            </a:r>
          </a:p>
        </p:txBody>
      </p:sp>
    </p:spTree>
    <p:extLst>
      <p:ext uri="{BB962C8B-B14F-4D97-AF65-F5344CB8AC3E}">
        <p14:creationId xmlns:p14="http://schemas.microsoft.com/office/powerpoint/2010/main" val="267209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5999D-2109-4B15-9A5E-5C572046DDD4}"/>
              </a:ext>
            </a:extLst>
          </p:cNvPr>
          <p:cNvSpPr>
            <a:spLocks noGrp="1"/>
          </p:cNvSpPr>
          <p:nvPr>
            <p:ph idx="1"/>
          </p:nvPr>
        </p:nvSpPr>
        <p:spPr>
          <a:xfrm>
            <a:off x="639097" y="216310"/>
            <a:ext cx="10714703" cy="6528619"/>
          </a:xfrm>
        </p:spPr>
        <p:txBody>
          <a:bodyPr/>
          <a:lstStyle/>
          <a:p>
            <a:pPr algn="just"/>
            <a:r>
              <a:rPr lang="en-IN" b="1" dirty="0">
                <a:latin typeface="Times New Roman" panose="02020603050405020304" pitchFamily="18" charset="0"/>
                <a:cs typeface="Times New Roman" panose="02020603050405020304" pitchFamily="18" charset="0"/>
              </a:rPr>
              <a:t>Library Used: </a:t>
            </a:r>
            <a:r>
              <a:rPr lang="en-IN" sz="2000" dirty="0" err="1">
                <a:latin typeface="Times New Roman" panose="02020603050405020304" pitchFamily="18" charset="0"/>
                <a:cs typeface="Times New Roman" panose="02020603050405020304" pitchFamily="18" charset="0"/>
              </a:rPr>
              <a:t>statsmodels</a:t>
            </a:r>
            <a:endParaRPr lang="en-IN" sz="2000"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Data View : </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i="0" dirty="0">
                <a:solidFill>
                  <a:srgbClr val="000000"/>
                </a:solidFill>
                <a:effectLst/>
                <a:latin typeface="Times New Roman" panose="02020603050405020304" pitchFamily="18" charset="0"/>
                <a:cs typeface="Times New Roman" panose="02020603050405020304" pitchFamily="18" charset="0"/>
              </a:rPr>
              <a:t>Visualize the raw data: </a:t>
            </a: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Visualize the time series to see how the Euro is trending against the US dollar over time</a:t>
            </a:r>
            <a:r>
              <a:rPr lang="en-US" sz="2000" dirty="0">
                <a:solidFill>
                  <a:srgbClr val="000000"/>
                </a:solidFill>
                <a:latin typeface="Times New Roman" panose="02020603050405020304" pitchFamily="18" charset="0"/>
                <a:cs typeface="Times New Roman" panose="02020603050405020304" pitchFamily="18" charset="0"/>
              </a:rPr>
              <a:t>.</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IN" b="1" i="0" dirty="0">
              <a:solidFill>
                <a:srgbClr val="000000"/>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02B72EA-A9D7-436C-AEAE-F5626BEFB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304" y="897346"/>
            <a:ext cx="2076450" cy="1838325"/>
          </a:xfrm>
          <a:prstGeom prst="rect">
            <a:avLst/>
          </a:prstGeom>
        </p:spPr>
      </p:pic>
      <p:pic>
        <p:nvPicPr>
          <p:cNvPr id="10" name="Picture 9">
            <a:extLst>
              <a:ext uri="{FF2B5EF4-FFF2-40B4-BE49-F238E27FC236}">
                <a16:creationId xmlns:a16="http://schemas.microsoft.com/office/drawing/2014/main" id="{73963B28-E419-4143-B8AF-6D3D6E3E9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812" y="3630352"/>
            <a:ext cx="9202994" cy="3114577"/>
          </a:xfrm>
          <a:prstGeom prst="rect">
            <a:avLst/>
          </a:prstGeom>
        </p:spPr>
      </p:pic>
    </p:spTree>
    <p:extLst>
      <p:ext uri="{BB962C8B-B14F-4D97-AF65-F5344CB8AC3E}">
        <p14:creationId xmlns:p14="http://schemas.microsoft.com/office/powerpoint/2010/main" val="1480681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745</TotalTime>
  <Words>2509</Words>
  <Application>Microsoft Office PowerPoint</Application>
  <PresentationFormat>Widescreen</PresentationFormat>
  <Paragraphs>142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ibm-plex-sans</vt:lpstr>
      <vt:lpstr>Times New Roman</vt:lpstr>
      <vt:lpstr>Office Theme</vt:lpstr>
      <vt:lpstr>Predicting Spot Exchange Rates with ARIMA </vt:lpstr>
      <vt:lpstr>Overview</vt:lpstr>
      <vt:lpstr>Abstract</vt:lpstr>
      <vt:lpstr>Introduction</vt:lpstr>
      <vt:lpstr>Objective</vt:lpstr>
      <vt:lpstr>Literature Survey</vt:lpstr>
      <vt:lpstr>Forecasting Process</vt:lpstr>
      <vt:lpstr>Time Series Analysis</vt:lpstr>
      <vt:lpstr>PowerPoint Presentation</vt:lpstr>
      <vt:lpstr>PowerPoint Presentation</vt:lpstr>
      <vt:lpstr>PowerPoint Presentation</vt:lpstr>
      <vt:lpstr>PowerPoint Presentation</vt:lpstr>
      <vt:lpstr>Methodology</vt:lpstr>
      <vt:lpstr>Stationarize the time series </vt:lpstr>
      <vt:lpstr>PowerPoint Presentation</vt:lpstr>
      <vt:lpstr>PowerPoint Presentation</vt:lpstr>
      <vt:lpstr>PowerPoint Presentation</vt:lpstr>
      <vt:lpstr>PowerPoint Presentation</vt:lpstr>
      <vt:lpstr>PowerPoint Presentation</vt:lpstr>
      <vt:lpstr>Find optimal parameters and build an ARIMA model </vt:lpstr>
      <vt:lpstr>Plot the autocorrelation function (ACF) and partial autocorrelation function(PACF) </vt:lpstr>
      <vt:lpstr>PowerPoint Presentation</vt:lpstr>
      <vt:lpstr>Measure the variance between the data and the values predicted by the model </vt:lpstr>
      <vt:lpstr>The model validation checks confirmed good results.</vt:lpstr>
      <vt:lpstr>Scale Predictions </vt:lpstr>
      <vt:lpstr>Perform and visualize time series forecasting </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Spot Exchange Rates with ARIMA </dc:title>
  <dc:creator>Puneet Jain</dc:creator>
  <cp:lastModifiedBy>Puneet Jain</cp:lastModifiedBy>
  <cp:revision>77</cp:revision>
  <dcterms:created xsi:type="dcterms:W3CDTF">2021-05-21T12:49:25Z</dcterms:created>
  <dcterms:modified xsi:type="dcterms:W3CDTF">2021-05-24T09:35:30Z</dcterms:modified>
</cp:coreProperties>
</file>