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8" r:id="rId4"/>
    <p:sldId id="269" r:id="rId5"/>
    <p:sldId id="257" r:id="rId6"/>
    <p:sldId id="271" r:id="rId7"/>
    <p:sldId id="273" r:id="rId8"/>
    <p:sldId id="272" r:id="rId9"/>
    <p:sldId id="261" r:id="rId10"/>
    <p:sldId id="264" r:id="rId11"/>
    <p:sldId id="267" r:id="rId12"/>
    <p:sldId id="265" r:id="rId13"/>
    <p:sldId id="287" r:id="rId14"/>
    <p:sldId id="288" r:id="rId15"/>
    <p:sldId id="281" r:id="rId16"/>
    <p:sldId id="282" r:id="rId17"/>
    <p:sldId id="283" r:id="rId18"/>
    <p:sldId id="284" r:id="rId19"/>
    <p:sldId id="285" r:id="rId20"/>
    <p:sldId id="286"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p:cViewPr>
        <p:scale>
          <a:sx n="76" d="100"/>
          <a:sy n="76" d="100"/>
        </p:scale>
        <p:origin x="-5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EE8D8E-E13C-4518-B758-E61258D33766}" type="datetimeFigureOut">
              <a:rPr lang="en-IN" smtClean="0"/>
              <a:t>29-05-2019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E8D8E-E13C-4518-B758-E61258D33766}" type="datetimeFigureOut">
              <a:rPr lang="en-IN" smtClean="0"/>
              <a:t>29-05-2019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E8D8E-E13C-4518-B758-E61258D33766}" type="datetimeFigureOut">
              <a:rPr lang="en-IN" smtClean="0"/>
              <a:t>29-05-2019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E8D8E-E13C-4518-B758-E61258D33766}" type="datetimeFigureOut">
              <a:rPr lang="en-IN" smtClean="0"/>
              <a:t>29-05-2019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E8D8E-E13C-4518-B758-E61258D33766}" type="datetimeFigureOut">
              <a:rPr lang="en-IN" smtClean="0"/>
              <a:t>29-05-2019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EE8D8E-E13C-4518-B758-E61258D33766}" type="datetimeFigureOut">
              <a:rPr lang="en-IN" smtClean="0"/>
              <a:t>29-05-2019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EE8D8E-E13C-4518-B758-E61258D33766}" type="datetimeFigureOut">
              <a:rPr lang="en-IN" smtClean="0"/>
              <a:t>29-05-2019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EE8D8E-E13C-4518-B758-E61258D33766}" type="datetimeFigureOut">
              <a:rPr lang="en-IN" smtClean="0"/>
              <a:t>29-05-2019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E8D8E-E13C-4518-B758-E61258D33766}" type="datetimeFigureOut">
              <a:rPr lang="en-IN" smtClean="0"/>
              <a:t>29-05-2019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78580-567C-466F-BACD-1437F092E7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E8D8E-E13C-4518-B758-E61258D33766}" type="datetimeFigureOut">
              <a:rPr lang="en-IN" smtClean="0"/>
              <a:t>29-05-2019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78580-567C-466F-BACD-1437F092E77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8EE8D8E-E13C-4518-B758-E61258D33766}" type="datetimeFigureOut">
              <a:rPr lang="en-IN" smtClean="0"/>
              <a:t>29-05-2019</a:t>
            </a:fld>
            <a:endParaRPr lang="en-IN"/>
          </a:p>
        </p:txBody>
      </p:sp>
      <p:sp>
        <p:nvSpPr>
          <p:cNvPr id="9" name="Slide Number Placeholder 8"/>
          <p:cNvSpPr>
            <a:spLocks noGrp="1"/>
          </p:cNvSpPr>
          <p:nvPr>
            <p:ph type="sldNum" sz="quarter" idx="11"/>
          </p:nvPr>
        </p:nvSpPr>
        <p:spPr/>
        <p:txBody>
          <a:bodyPr/>
          <a:lstStyle/>
          <a:p>
            <a:fld id="{DFC78580-567C-466F-BACD-1437F092E77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FC78580-567C-466F-BACD-1437F092E77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8EE8D8E-E13C-4518-B758-E61258D33766}" type="datetimeFigureOut">
              <a:rPr lang="en-IN" smtClean="0"/>
              <a:t>29-05-2019</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oursera.org/lecture/machine-learning" TargetMode="External"/><Relationship Id="rId2" Type="http://schemas.openxmlformats.org/officeDocument/2006/relationships/hyperlink" Target="https://www.youtube.com/playlist?list=PLQVvvaa0QuDdttJXlLtAJxJetJcqmqlQq" TargetMode="External"/><Relationship Id="rId1" Type="http://schemas.openxmlformats.org/officeDocument/2006/relationships/slideLayout" Target="../slideLayouts/slideLayout2.xml"/><Relationship Id="rId4" Type="http://schemas.openxmlformats.org/officeDocument/2006/relationships/hyperlink" Target="https://www.coursera.org/learn/neural-networks-deep-learning/home/welcom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Automated Parking system using license </a:t>
            </a:r>
            <a:r>
              <a:rPr lang="en-US" dirty="0" smtClean="0"/>
              <a:t/>
            </a:r>
            <a:br>
              <a:rPr lang="en-US" dirty="0" smtClean="0"/>
            </a:br>
            <a:r>
              <a:rPr lang="en-US" dirty="0" smtClean="0"/>
              <a:t>plate </a:t>
            </a:r>
            <a:r>
              <a:rPr lang="en-US" dirty="0"/>
              <a:t>detection </a:t>
            </a:r>
            <a:endParaRPr lang="en-IN" dirty="0"/>
          </a:p>
        </p:txBody>
      </p:sp>
      <p:sp>
        <p:nvSpPr>
          <p:cNvPr id="3" name="Subtitle 2"/>
          <p:cNvSpPr>
            <a:spLocks noGrp="1"/>
          </p:cNvSpPr>
          <p:nvPr>
            <p:ph type="subTitle" idx="1"/>
          </p:nvPr>
        </p:nvSpPr>
        <p:spPr>
          <a:xfrm>
            <a:off x="2843808" y="4509120"/>
            <a:ext cx="5167848" cy="1066800"/>
          </a:xfrm>
        </p:spPr>
        <p:txBody>
          <a:bodyPr>
            <a:normAutofit/>
          </a:bodyPr>
          <a:lstStyle/>
          <a:p>
            <a:r>
              <a:rPr lang="en-IN" sz="2800" dirty="0" smtClean="0"/>
              <a:t>- By Puneet Shekhawat and Pankaj</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a:t>
            </a:r>
            <a:endParaRPr lang="en-IN" dirty="0"/>
          </a:p>
        </p:txBody>
      </p:sp>
      <p:sp>
        <p:nvSpPr>
          <p:cNvPr id="3" name="Content Placeholder 2"/>
          <p:cNvSpPr>
            <a:spLocks noGrp="1"/>
          </p:cNvSpPr>
          <p:nvPr>
            <p:ph idx="1"/>
          </p:nvPr>
        </p:nvSpPr>
        <p:spPr/>
        <p:txBody>
          <a:bodyPr>
            <a:normAutofit/>
          </a:bodyPr>
          <a:lstStyle/>
          <a:p>
            <a:pPr marL="114300" indent="0">
              <a:buNone/>
            </a:pPr>
            <a:r>
              <a:rPr lang="en-IN" sz="3200" dirty="0" smtClean="0"/>
              <a:t>For algorithm:</a:t>
            </a:r>
          </a:p>
          <a:p>
            <a:r>
              <a:rPr lang="en-IN" sz="2400" dirty="0" smtClean="0"/>
              <a:t>Jupyter </a:t>
            </a:r>
            <a:r>
              <a:rPr lang="en-IN" sz="2400" dirty="0"/>
              <a:t>notebook </a:t>
            </a:r>
          </a:p>
          <a:p>
            <a:r>
              <a:rPr lang="en-IN" sz="2400" dirty="0" smtClean="0"/>
              <a:t>Spyder </a:t>
            </a:r>
          </a:p>
          <a:p>
            <a:r>
              <a:rPr lang="en-IN" sz="2400" dirty="0" smtClean="0"/>
              <a:t>Open </a:t>
            </a:r>
            <a:r>
              <a:rPr lang="en-IN" sz="2400" dirty="0"/>
              <a:t>CV </a:t>
            </a:r>
            <a:endParaRPr lang="en-IN" sz="2400" dirty="0" smtClean="0"/>
          </a:p>
          <a:p>
            <a:r>
              <a:rPr lang="en-IN" sz="2400" dirty="0" smtClean="0"/>
              <a:t>KNN</a:t>
            </a:r>
          </a:p>
          <a:p>
            <a:pPr marL="114300" indent="0">
              <a:buNone/>
            </a:pPr>
            <a:r>
              <a:rPr lang="en-IN" sz="3200" dirty="0" smtClean="0"/>
              <a:t>For embedding in web:</a:t>
            </a:r>
          </a:p>
          <a:p>
            <a:r>
              <a:rPr lang="en-IN" sz="2400" dirty="0"/>
              <a:t>Flask </a:t>
            </a:r>
            <a:endParaRPr lang="en-IN" sz="2400" dirty="0" smtClean="0"/>
          </a:p>
          <a:p>
            <a:r>
              <a:rPr lang="en-IN" sz="2400" dirty="0"/>
              <a:t>MySQL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a:bodyPr>
          <a:lstStyle/>
          <a:p>
            <a:r>
              <a:rPr lang="en-IN" sz="2800" dirty="0" smtClean="0"/>
              <a:t>Automating process will help in avoid human error .</a:t>
            </a:r>
          </a:p>
          <a:p>
            <a:r>
              <a:rPr lang="en-IN" sz="2800" dirty="0" smtClean="0"/>
              <a:t>Easy , hassle free execution of process.</a:t>
            </a:r>
          </a:p>
          <a:p>
            <a:r>
              <a:rPr lang="en-IN" sz="2800" dirty="0" smtClean="0"/>
              <a:t>Time saving.</a:t>
            </a:r>
          </a:p>
          <a:p>
            <a:r>
              <a:rPr lang="en-IN" sz="2800" dirty="0" smtClean="0"/>
              <a:t>Can be used to detect and locate stolen cars using police database for such cars.</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Difficulties:</a:t>
            </a:r>
            <a:endParaRPr lang="en-IN" dirty="0"/>
          </a:p>
        </p:txBody>
      </p:sp>
      <p:sp>
        <p:nvSpPr>
          <p:cNvPr id="3" name="Content Placeholder 2"/>
          <p:cNvSpPr>
            <a:spLocks noGrp="1"/>
          </p:cNvSpPr>
          <p:nvPr>
            <p:ph idx="1"/>
          </p:nvPr>
        </p:nvSpPr>
        <p:spPr/>
        <p:txBody>
          <a:bodyPr/>
          <a:lstStyle/>
          <a:p>
            <a:r>
              <a:rPr lang="en-IN" sz="3600" dirty="0"/>
              <a:t>Poor file </a:t>
            </a:r>
            <a:r>
              <a:rPr lang="en-IN" sz="3600" dirty="0" smtClean="0"/>
              <a:t>resolution</a:t>
            </a:r>
          </a:p>
          <a:p>
            <a:r>
              <a:rPr lang="en-IN" sz="3600" dirty="0" smtClean="0"/>
              <a:t>Blurry images</a:t>
            </a:r>
          </a:p>
          <a:p>
            <a:r>
              <a:rPr lang="en-IN" sz="3600" dirty="0" smtClean="0"/>
              <a:t>Poor lighting</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Effect on Image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700808"/>
            <a:ext cx="3148418" cy="195300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1700808"/>
            <a:ext cx="3144007" cy="194211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4437112"/>
            <a:ext cx="3364140" cy="2125152"/>
          </a:xfrm>
          <a:prstGeom prst="rect">
            <a:avLst/>
          </a:prstGeom>
        </p:spPr>
      </p:pic>
      <p:cxnSp>
        <p:nvCxnSpPr>
          <p:cNvPr id="12" name="Straight Arrow Connector 11"/>
          <p:cNvCxnSpPr/>
          <p:nvPr/>
        </p:nvCxnSpPr>
        <p:spPr>
          <a:xfrm>
            <a:off x="3707904" y="2708920"/>
            <a:ext cx="1296144"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flipV="1">
            <a:off x="5924804" y="3867396"/>
            <a:ext cx="1590526" cy="1217787"/>
          </a:xfrm>
          <a:prstGeom prst="bentConnector3">
            <a:avLst>
              <a:gd name="adj1" fmla="val 385"/>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17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28" y="4221087"/>
            <a:ext cx="3171847" cy="196021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1124744"/>
            <a:ext cx="2874471" cy="17568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49" y="944723"/>
            <a:ext cx="3443026" cy="21168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72" y="4725144"/>
            <a:ext cx="2771206" cy="526314"/>
          </a:xfrm>
          <a:prstGeom prst="rect">
            <a:avLst/>
          </a:prstGeom>
        </p:spPr>
      </p:pic>
      <p:cxnSp>
        <p:nvCxnSpPr>
          <p:cNvPr id="11" name="Straight Arrow Connector 10"/>
          <p:cNvCxnSpPr/>
          <p:nvPr/>
        </p:nvCxnSpPr>
        <p:spPr>
          <a:xfrm>
            <a:off x="3935775" y="2003150"/>
            <a:ext cx="1284297"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680280" y="3000406"/>
            <a:ext cx="1" cy="169956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35775" y="5013176"/>
            <a:ext cx="1284297" cy="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51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its Done in Web</a:t>
            </a:r>
          </a:p>
        </p:txBody>
      </p:sp>
      <p:pic>
        <p:nvPicPr>
          <p:cNvPr id="4" name="Content Placeholder 3" descr="Screenshot (2)"/>
          <p:cNvPicPr>
            <a:picLocks noGrp="1" noChangeAspect="1"/>
          </p:cNvPicPr>
          <p:nvPr>
            <p:ph idx="1"/>
          </p:nvPr>
        </p:nvPicPr>
        <p:blipFill>
          <a:blip r:embed="rId2"/>
          <a:srcRect l="29546" t="17841" r="28870" b="17255"/>
          <a:stretch>
            <a:fillRect/>
          </a:stretch>
        </p:blipFill>
        <p:spPr>
          <a:xfrm>
            <a:off x="3522345" y="2743835"/>
            <a:ext cx="4815840" cy="4029710"/>
          </a:xfrm>
          <a:prstGeom prst="rect">
            <a:avLst/>
          </a:prstGeom>
        </p:spPr>
      </p:pic>
      <p:sp>
        <p:nvSpPr>
          <p:cNvPr id="6" name="Text Box 5"/>
          <p:cNvSpPr txBox="1"/>
          <p:nvPr/>
        </p:nvSpPr>
        <p:spPr>
          <a:xfrm>
            <a:off x="699135" y="1769745"/>
            <a:ext cx="3512820" cy="1568450"/>
          </a:xfrm>
          <a:prstGeom prst="rect">
            <a:avLst/>
          </a:prstGeom>
          <a:noFill/>
        </p:spPr>
        <p:txBody>
          <a:bodyPr wrap="square" rtlCol="0">
            <a:spAutoFit/>
          </a:bodyPr>
          <a:lstStyle/>
          <a:p>
            <a:r>
              <a:rPr lang="en-US" sz="2400">
                <a:latin typeface="Microsoft JhengHei UI Light" panose="020B0304030504040204" charset="-120"/>
                <a:ea typeface="Microsoft JhengHei UI Light" panose="020B0304030504040204" charset="-120"/>
              </a:rPr>
              <a:t>First We Register our Car</a:t>
            </a:r>
          </a:p>
          <a:p>
            <a:r>
              <a:rPr lang="en-US" sz="2400">
                <a:latin typeface="Microsoft JhengHei UI Light" panose="020B0304030504040204" charset="-120"/>
                <a:ea typeface="Microsoft JhengHei UI Light" panose="020B0304030504040204" charset="-120"/>
              </a:rPr>
              <a:t>By Clicking On “Register My Car”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And then Login</a:t>
            </a:r>
          </a:p>
        </p:txBody>
      </p:sp>
      <p:pic>
        <p:nvPicPr>
          <p:cNvPr id="4" name="Content Placeholder 3" descr="Screenshot (3)"/>
          <p:cNvPicPr>
            <a:picLocks noGrp="1" noChangeAspect="1"/>
          </p:cNvPicPr>
          <p:nvPr>
            <p:ph sz="half" idx="1"/>
          </p:nvPr>
        </p:nvPicPr>
        <p:blipFill>
          <a:blip r:embed="rId2"/>
          <a:srcRect l="29433" t="14630" r="30379" b="29260"/>
          <a:stretch>
            <a:fillRect/>
          </a:stretch>
        </p:blipFill>
        <p:spPr>
          <a:xfrm>
            <a:off x="457200" y="3154045"/>
            <a:ext cx="3657600" cy="2632075"/>
          </a:xfrm>
          <a:prstGeom prst="rect">
            <a:avLst/>
          </a:prstGeom>
        </p:spPr>
      </p:pic>
      <p:pic>
        <p:nvPicPr>
          <p:cNvPr id="5" name="Content Placeholder 4" descr="Screenshot (4)"/>
          <p:cNvPicPr>
            <a:picLocks noGrp="1" noChangeAspect="1"/>
          </p:cNvPicPr>
          <p:nvPr>
            <p:ph sz="half" idx="2"/>
          </p:nvPr>
        </p:nvPicPr>
        <p:blipFill>
          <a:blip r:embed="rId3"/>
          <a:srcRect l="28156" t="13280" r="25793" b="30482"/>
          <a:stretch>
            <a:fillRect/>
          </a:stretch>
        </p:blipFill>
        <p:spPr>
          <a:xfrm>
            <a:off x="4674870" y="3154045"/>
            <a:ext cx="2501900" cy="1737995"/>
          </a:xfrm>
          <a:prstGeom prst="rect">
            <a:avLst/>
          </a:prstGeom>
        </p:spPr>
      </p:pic>
      <p:sp>
        <p:nvSpPr>
          <p:cNvPr id="7" name="Text Box 6"/>
          <p:cNvSpPr txBox="1"/>
          <p:nvPr/>
        </p:nvSpPr>
        <p:spPr>
          <a:xfrm>
            <a:off x="769620" y="1341120"/>
            <a:ext cx="5408930" cy="1569660"/>
          </a:xfrm>
          <a:prstGeom prst="rect">
            <a:avLst/>
          </a:prstGeom>
          <a:noFill/>
        </p:spPr>
        <p:txBody>
          <a:bodyPr wrap="square" rtlCol="0">
            <a:spAutoFit/>
          </a:bodyPr>
          <a:lstStyle/>
          <a:p>
            <a:r>
              <a:rPr lang="en-US" sz="2400" dirty="0">
                <a:latin typeface="Microsoft JhengHei UI Light" panose="020B0304030504040204" charset="-120"/>
                <a:ea typeface="Microsoft JhengHei UI Light" panose="020B0304030504040204" charset="-120"/>
              </a:rPr>
              <a:t>Register By entering Name ,</a:t>
            </a:r>
            <a:r>
              <a:rPr lang="en-US" sz="2400" dirty="0" smtClean="0">
                <a:latin typeface="Microsoft JhengHei UI Light" panose="020B0304030504040204" charset="-120"/>
                <a:ea typeface="Microsoft JhengHei UI Light" panose="020B0304030504040204" charset="-120"/>
              </a:rPr>
              <a:t>Email</a:t>
            </a:r>
            <a:r>
              <a:rPr lang="en-US" sz="2400" dirty="0" smtClean="0">
                <a:latin typeface="Microsoft JhengHei UI Light" panose="020B0304030504040204" charset="-120"/>
                <a:ea typeface="Microsoft JhengHei UI Light" panose="020B0304030504040204" charset="-120"/>
              </a:rPr>
              <a:t>, Car Number and password</a:t>
            </a:r>
            <a:endParaRPr lang="en-US" sz="2400" dirty="0">
              <a:latin typeface="Microsoft JhengHei UI Light" panose="020B0304030504040204" charset="-120"/>
              <a:ea typeface="Microsoft JhengHei UI Light" panose="020B0304030504040204" charset="-120"/>
            </a:endParaRPr>
          </a:p>
          <a:p>
            <a:r>
              <a:rPr lang="en-US" sz="2400" dirty="0">
                <a:latin typeface="Microsoft JhengHei UI Light" panose="020B0304030504040204" charset="-120"/>
                <a:ea typeface="Microsoft JhengHei UI Light" panose="020B0304030504040204" charset="-120"/>
              </a:rPr>
              <a:t>Then Login Using  Email and Password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5" name="Content Placeholder 4" descr="Screenshot (5)"/>
          <p:cNvPicPr>
            <a:picLocks noGrp="1" noChangeAspect="1"/>
          </p:cNvPicPr>
          <p:nvPr>
            <p:ph sz="half" idx="1"/>
          </p:nvPr>
        </p:nvPicPr>
        <p:blipFill>
          <a:blip r:embed="rId2"/>
          <a:srcRect l="27378" t="9790" r="29735" b="5960"/>
          <a:stretch>
            <a:fillRect/>
          </a:stretch>
        </p:blipFill>
        <p:spPr>
          <a:xfrm>
            <a:off x="616585" y="3018155"/>
            <a:ext cx="3018155" cy="3122295"/>
          </a:xfrm>
          <a:prstGeom prst="rect">
            <a:avLst/>
          </a:prstGeom>
        </p:spPr>
      </p:pic>
      <p:pic>
        <p:nvPicPr>
          <p:cNvPr id="6" name="Content Placeholder 5" descr="Screenshot (6)"/>
          <p:cNvPicPr>
            <a:picLocks noGrp="1" noChangeAspect="1"/>
          </p:cNvPicPr>
          <p:nvPr>
            <p:ph sz="half" idx="2"/>
          </p:nvPr>
        </p:nvPicPr>
        <p:blipFill>
          <a:blip r:embed="rId3"/>
          <a:srcRect l="28490" t="15468" r="29340" b="26274"/>
          <a:stretch>
            <a:fillRect/>
          </a:stretch>
        </p:blipFill>
        <p:spPr>
          <a:xfrm>
            <a:off x="3972560" y="3120390"/>
            <a:ext cx="3453130" cy="2533015"/>
          </a:xfrm>
          <a:prstGeom prst="rect">
            <a:avLst/>
          </a:prstGeom>
        </p:spPr>
      </p:pic>
      <p:sp>
        <p:nvSpPr>
          <p:cNvPr id="7" name="Text Box 6"/>
          <p:cNvSpPr txBox="1"/>
          <p:nvPr/>
        </p:nvSpPr>
        <p:spPr>
          <a:xfrm>
            <a:off x="792480" y="1820545"/>
            <a:ext cx="6059805" cy="923330"/>
          </a:xfrm>
          <a:prstGeom prst="rect">
            <a:avLst/>
          </a:prstGeom>
          <a:noFill/>
        </p:spPr>
        <p:txBody>
          <a:bodyPr wrap="square" rtlCol="0">
            <a:spAutoFit/>
          </a:bodyPr>
          <a:lstStyle/>
          <a:p>
            <a:r>
              <a:rPr lang="en-US" dirty="0"/>
              <a:t>1</a:t>
            </a:r>
            <a:r>
              <a:rPr lang="en-US" dirty="0" smtClean="0"/>
              <a:t>)Get </a:t>
            </a:r>
            <a:r>
              <a:rPr lang="en-US" dirty="0"/>
              <a:t>information about previous parking</a:t>
            </a:r>
            <a:r>
              <a:rPr lang="en-US" dirty="0" smtClean="0"/>
              <a:t>.</a:t>
            </a:r>
          </a:p>
          <a:p>
            <a:r>
              <a:rPr lang="en-US" dirty="0" smtClean="0"/>
              <a:t>2) Charges due.</a:t>
            </a:r>
            <a:endParaRPr lang="en-US" dirty="0"/>
          </a:p>
          <a:p>
            <a:r>
              <a:rPr lang="en-US" dirty="0"/>
              <a:t>3</a:t>
            </a:r>
            <a:r>
              <a:rPr lang="en-US" dirty="0" smtClean="0"/>
              <a:t>)Make payment.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 In &amp; Check Out (ML)</a:t>
            </a:r>
          </a:p>
        </p:txBody>
      </p:sp>
      <p:pic>
        <p:nvPicPr>
          <p:cNvPr id="5" name="Content Placeholder 4" descr="Screenshot (7)"/>
          <p:cNvPicPr>
            <a:picLocks noGrp="1" noChangeAspect="1"/>
          </p:cNvPicPr>
          <p:nvPr>
            <p:ph sz="half" idx="1"/>
          </p:nvPr>
        </p:nvPicPr>
        <p:blipFill>
          <a:blip r:embed="rId2"/>
          <a:srcRect l="26997" t="14762" r="27292" b="44472"/>
          <a:stretch>
            <a:fillRect/>
          </a:stretch>
        </p:blipFill>
        <p:spPr>
          <a:xfrm>
            <a:off x="457200" y="2977515"/>
            <a:ext cx="3326130" cy="1667510"/>
          </a:xfrm>
          <a:prstGeom prst="rect">
            <a:avLst/>
          </a:prstGeom>
        </p:spPr>
      </p:pic>
      <p:pic>
        <p:nvPicPr>
          <p:cNvPr id="6" name="Content Placeholder 5" descr="Screenshot (8)"/>
          <p:cNvPicPr>
            <a:picLocks noGrp="1" noChangeAspect="1"/>
          </p:cNvPicPr>
          <p:nvPr>
            <p:ph sz="half" idx="2"/>
          </p:nvPr>
        </p:nvPicPr>
        <p:blipFill>
          <a:blip r:embed="rId3"/>
          <a:srcRect l="26927" t="14762" r="29340" b="48672"/>
          <a:stretch>
            <a:fillRect/>
          </a:stretch>
        </p:blipFill>
        <p:spPr>
          <a:xfrm>
            <a:off x="4111625" y="3837305"/>
            <a:ext cx="3965575" cy="1778000"/>
          </a:xfrm>
          <a:prstGeom prst="rect">
            <a:avLst/>
          </a:prstGeom>
        </p:spPr>
      </p:pic>
      <p:sp>
        <p:nvSpPr>
          <p:cNvPr id="7" name="Text Box 6"/>
          <p:cNvSpPr txBox="1"/>
          <p:nvPr/>
        </p:nvSpPr>
        <p:spPr>
          <a:xfrm>
            <a:off x="1242060" y="1376045"/>
            <a:ext cx="5916295" cy="1568450"/>
          </a:xfrm>
          <a:prstGeom prst="rect">
            <a:avLst/>
          </a:prstGeom>
          <a:noFill/>
        </p:spPr>
        <p:txBody>
          <a:bodyPr wrap="square" rtlCol="0">
            <a:spAutoFit/>
          </a:bodyPr>
          <a:lstStyle/>
          <a:p>
            <a:r>
              <a:rPr lang="en-US" sz="2400">
                <a:latin typeface="Microsoft JhengHei UI Light" panose="020B0304030504040204" charset="-120"/>
                <a:ea typeface="Microsoft JhengHei UI Light" panose="020B0304030504040204" charset="-120"/>
              </a:rPr>
              <a:t>Checking in and checking out of vehicle at entry/exit gates </a:t>
            </a:r>
          </a:p>
          <a:p>
            <a:r>
              <a:rPr lang="en-US" sz="2400">
                <a:latin typeface="Microsoft JhengHei UI Light" panose="020B0304030504040204" charset="-120"/>
                <a:ea typeface="Microsoft JhengHei UI Light" panose="020B0304030504040204" charset="-120"/>
              </a:rPr>
              <a:t>of parking lot By using liscence plate detection Module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Parking Status</a:t>
            </a:r>
          </a:p>
        </p:txBody>
      </p:sp>
      <p:pic>
        <p:nvPicPr>
          <p:cNvPr id="5" name="Content Placeholder 4" descr="Screenshot (9)"/>
          <p:cNvPicPr>
            <a:picLocks noGrp="1" noChangeAspect="1"/>
          </p:cNvPicPr>
          <p:nvPr>
            <p:ph sz="half" idx="1"/>
          </p:nvPr>
        </p:nvPicPr>
        <p:blipFill>
          <a:blip r:embed="rId2"/>
          <a:srcRect l="31319" t="13959" r="31997" b="20723"/>
          <a:stretch>
            <a:fillRect/>
          </a:stretch>
        </p:blipFill>
        <p:spPr>
          <a:xfrm>
            <a:off x="1925955" y="2457450"/>
            <a:ext cx="3983355" cy="3987165"/>
          </a:xfrm>
          <a:prstGeom prst="rect">
            <a:avLst/>
          </a:prstGeom>
        </p:spPr>
      </p:pic>
      <p:sp>
        <p:nvSpPr>
          <p:cNvPr id="6" name="Text Box 5"/>
          <p:cNvSpPr txBox="1"/>
          <p:nvPr/>
        </p:nvSpPr>
        <p:spPr>
          <a:xfrm>
            <a:off x="1734185" y="1362075"/>
            <a:ext cx="4398645" cy="1014730"/>
          </a:xfrm>
          <a:prstGeom prst="rect">
            <a:avLst/>
          </a:prstGeom>
          <a:noFill/>
        </p:spPr>
        <p:txBody>
          <a:bodyPr wrap="square" rtlCol="0">
            <a:spAutoFit/>
          </a:bodyPr>
          <a:lstStyle/>
          <a:p>
            <a:r>
              <a:rPr lang="en-US" sz="2000">
                <a:latin typeface="Microsoft JhengHei Light" panose="020B0304030504040204" charset="-120"/>
                <a:ea typeface="Microsoft JhengHei Light" panose="020B0304030504040204" charset="-120"/>
              </a:rPr>
              <a:t>Live Parking status which tells about which slot is filled and  which slot is free and total slots.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normAutofit/>
          </a:bodyPr>
          <a:lstStyle/>
          <a:p>
            <a:r>
              <a:rPr lang="en-IN" sz="3200" dirty="0" smtClean="0"/>
              <a:t>What is computer vision?</a:t>
            </a:r>
          </a:p>
          <a:p>
            <a:r>
              <a:rPr lang="en-IN" sz="3200" dirty="0" smtClean="0"/>
              <a:t>Computer vision </a:t>
            </a:r>
            <a:r>
              <a:rPr lang="en-IN" sz="3200" dirty="0"/>
              <a:t>V</a:t>
            </a:r>
            <a:r>
              <a:rPr lang="en-IN" sz="3200" dirty="0" smtClean="0"/>
              <a:t>s Machine learning</a:t>
            </a:r>
          </a:p>
          <a:p>
            <a:r>
              <a:rPr lang="en-IN" sz="3200" dirty="0" smtClean="0"/>
              <a:t>Techniques used for license </a:t>
            </a:r>
            <a:r>
              <a:rPr lang="en-IN" sz="3200" dirty="0"/>
              <a:t>plate </a:t>
            </a:r>
            <a:r>
              <a:rPr lang="en-IN" sz="3200" dirty="0" smtClean="0"/>
              <a:t>detection</a:t>
            </a:r>
          </a:p>
          <a:p>
            <a:r>
              <a:rPr lang="en-IN" sz="3200" dirty="0" smtClean="0"/>
              <a:t>Character Recognition</a:t>
            </a:r>
          </a:p>
          <a:p>
            <a:r>
              <a:rPr lang="en-IN" sz="3200" dirty="0" smtClean="0"/>
              <a:t>Tools</a:t>
            </a:r>
          </a:p>
          <a:p>
            <a:r>
              <a:rPr lang="en-IN" sz="3200" dirty="0" smtClean="0"/>
              <a:t>Advantages</a:t>
            </a:r>
          </a:p>
          <a:p>
            <a:r>
              <a:rPr lang="en-IN" sz="3200" dirty="0" smtClean="0"/>
              <a:t>Difficulties</a:t>
            </a:r>
            <a:endParaRPr lang="en-I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US" dirty="0"/>
              <a:t>1) </a:t>
            </a:r>
            <a:r>
              <a:rPr lang="en-US" dirty="0" err="1"/>
              <a:t>Sendex</a:t>
            </a:r>
            <a:r>
              <a:rPr lang="en-US" dirty="0"/>
              <a:t> </a:t>
            </a:r>
            <a:r>
              <a:rPr lang="en-US" dirty="0" err="1"/>
              <a:t>youtube</a:t>
            </a:r>
            <a:r>
              <a:rPr lang="en-US" dirty="0"/>
              <a:t> </a:t>
            </a:r>
            <a:r>
              <a:rPr lang="en-US" dirty="0" smtClean="0"/>
              <a:t>channel : </a:t>
            </a:r>
            <a:r>
              <a:rPr lang="en-US" u="sng" dirty="0" smtClean="0">
                <a:hlinkClick r:id="rId2"/>
              </a:rPr>
              <a:t>https</a:t>
            </a:r>
            <a:r>
              <a:rPr lang="en-US" u="sng" dirty="0">
                <a:hlinkClick r:id="rId2"/>
              </a:rPr>
              <a:t>://www.youtube.com/playlist?list=PLQVvvaa0QuDdttJXlLtAJxJetJcqmqlQq</a:t>
            </a:r>
            <a:endParaRPr lang="en-IN" dirty="0"/>
          </a:p>
          <a:p>
            <a:r>
              <a:rPr lang="en-US" dirty="0"/>
              <a:t>2) </a:t>
            </a:r>
            <a:r>
              <a:rPr lang="en-US" dirty="0" err="1" smtClean="0"/>
              <a:t>Coursera</a:t>
            </a:r>
            <a:r>
              <a:rPr lang="en-US" dirty="0" smtClean="0"/>
              <a:t>(Machine learning):</a:t>
            </a:r>
            <a:r>
              <a:rPr lang="en-IN" dirty="0" smtClean="0"/>
              <a:t> </a:t>
            </a:r>
            <a:r>
              <a:rPr lang="en-US" u="sng" dirty="0" smtClean="0">
                <a:hlinkClick r:id="rId3"/>
              </a:rPr>
              <a:t>https</a:t>
            </a:r>
            <a:r>
              <a:rPr lang="en-US" u="sng" dirty="0">
                <a:hlinkClick r:id="rId3"/>
              </a:rPr>
              <a:t>://www.coursera.org/lecture/machine-learning</a:t>
            </a:r>
            <a:endParaRPr lang="en-IN" dirty="0"/>
          </a:p>
          <a:p>
            <a:r>
              <a:rPr lang="en-IN" dirty="0" smtClean="0"/>
              <a:t>Stack </a:t>
            </a:r>
            <a:r>
              <a:rPr lang="en-IN" dirty="0" smtClean="0"/>
              <a:t>overflow</a:t>
            </a:r>
          </a:p>
          <a:p>
            <a:r>
              <a:rPr lang="en-IN" dirty="0" smtClean="0"/>
              <a:t>Coursera(Computer  </a:t>
            </a:r>
            <a:r>
              <a:rPr lang="en-IN" dirty="0" smtClean="0"/>
              <a:t>vision</a:t>
            </a:r>
            <a:r>
              <a:rPr lang="en-IN" dirty="0" smtClean="0"/>
              <a:t>): </a:t>
            </a:r>
            <a:r>
              <a:rPr lang="en-IN" dirty="0">
                <a:hlinkClick r:id="rId4"/>
              </a:rPr>
              <a:t>https://www.coursera.org/learn/neural-networks-deep-learning/home/welcome</a:t>
            </a:r>
            <a:endParaRPr lang="en-IN" dirty="0" smtClean="0"/>
          </a:p>
        </p:txBody>
      </p:sp>
    </p:spTree>
    <p:extLst>
      <p:ext uri="{BB962C8B-B14F-4D97-AF65-F5344CB8AC3E}">
        <p14:creationId xmlns:p14="http://schemas.microsoft.com/office/powerpoint/2010/main" val="73586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628800"/>
            <a:ext cx="4824536" cy="2151112"/>
          </a:xfrm>
        </p:spPr>
        <p:txBody>
          <a:bodyPr/>
          <a:lstStyle/>
          <a:p>
            <a:r>
              <a:rPr lang="en-IN" sz="8000" dirty="0" smtClean="0"/>
              <a:t>Thank You</a:t>
            </a:r>
            <a:endParaRPr lang="en-IN" sz="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computer vision?</a:t>
            </a:r>
            <a:endParaRPr lang="en-IN" dirty="0"/>
          </a:p>
        </p:txBody>
      </p:sp>
      <p:sp>
        <p:nvSpPr>
          <p:cNvPr id="3" name="Content Placeholder 2"/>
          <p:cNvSpPr>
            <a:spLocks noGrp="1"/>
          </p:cNvSpPr>
          <p:nvPr>
            <p:ph idx="1"/>
          </p:nvPr>
        </p:nvSpPr>
        <p:spPr/>
        <p:txBody>
          <a:bodyPr>
            <a:normAutofit fontScale="85000" lnSpcReduction="10000"/>
          </a:bodyPr>
          <a:lstStyle/>
          <a:p>
            <a:r>
              <a:rPr lang="en-US" sz="3200" dirty="0"/>
              <a:t>Computer vision is a field of computer science that works on enabling computers to see, identify and process images in the same way that human vision does, and then provide appropriate output. It is like imparting human intelligence and instincts to a computer. In reality though, it is a difficult task to enable computers to recognize images of different objects.</a:t>
            </a:r>
          </a:p>
          <a:p>
            <a:r>
              <a:rPr lang="en-US" sz="3200" dirty="0"/>
              <a:t>Computer vision is closely linked with artificial intelligence, as the computer must interpret what it sees, and then perform appropriate analysis or act accordingly.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7620000" cy="1008112"/>
          </a:xfrm>
        </p:spPr>
        <p:txBody>
          <a:bodyPr/>
          <a:lstStyle/>
          <a:p>
            <a:r>
              <a:rPr lang="en-IN" sz="4000" dirty="0"/>
              <a:t>Computer vision V</a:t>
            </a:r>
            <a:r>
              <a:rPr lang="en-IN" sz="4000" dirty="0" smtClean="0"/>
              <a:t>s Machine </a:t>
            </a:r>
            <a:r>
              <a:rPr lang="en-IN" sz="4000" dirty="0"/>
              <a:t>learning</a:t>
            </a:r>
            <a:r>
              <a:rPr lang="en-IN" sz="4800" dirty="0"/>
              <a:t/>
            </a:r>
            <a:br>
              <a:rPr lang="en-IN" sz="4800" dirty="0"/>
            </a:br>
            <a:endParaRPr lang="en-IN" dirty="0"/>
          </a:p>
        </p:txBody>
      </p:sp>
      <p:sp>
        <p:nvSpPr>
          <p:cNvPr id="3" name="Content Placeholder 2"/>
          <p:cNvSpPr>
            <a:spLocks noGrp="1"/>
          </p:cNvSpPr>
          <p:nvPr>
            <p:ph idx="1"/>
          </p:nvPr>
        </p:nvSpPr>
        <p:spPr>
          <a:xfrm>
            <a:off x="467544" y="1772816"/>
            <a:ext cx="7620000" cy="4800600"/>
          </a:xfrm>
        </p:spPr>
        <p:txBody>
          <a:bodyPr/>
          <a:lstStyle/>
          <a:p>
            <a:pPr marL="114300" indent="0">
              <a:buNone/>
            </a:pPr>
            <a:r>
              <a:rPr lang="en-US" dirty="0"/>
              <a:t>The main difference is in focus </a:t>
            </a:r>
            <a:r>
              <a:rPr lang="en-US" dirty="0" smtClean="0"/>
              <a:t>, machine </a:t>
            </a:r>
            <a:r>
              <a:rPr lang="en-US" dirty="0"/>
              <a:t>learning is more broad, unified not by any particular task but by similar techniques and approaches. Many machine learning algorithms and systems are pretty agnostic to </a:t>
            </a:r>
            <a:r>
              <a:rPr lang="en-US" i="1" dirty="0"/>
              <a:t>what</a:t>
            </a:r>
            <a:r>
              <a:rPr lang="en-US" dirty="0"/>
              <a:t> the machine is working on--you just need to provide the right set of inputs and features to the algorithm. Very similar classifiers can be used to block spam or identify pictures of cats.</a:t>
            </a:r>
            <a:br>
              <a:rPr lang="en-US" dirty="0"/>
            </a:br>
            <a:r>
              <a:rPr lang="en-US" dirty="0"/>
              <a:t/>
            </a:r>
            <a:br>
              <a:rPr lang="en-US" dirty="0"/>
            </a:br>
            <a:r>
              <a:rPr lang="en-US" dirty="0"/>
              <a:t>Computer vision, on the other hand, is unified by a set of tasks: dealing with images. This requires a fair amount of different technologies--a fair bit </a:t>
            </a:r>
            <a:r>
              <a:rPr lang="en-US" dirty="0" smtClean="0"/>
              <a:t>of machine </a:t>
            </a:r>
            <a:r>
              <a:rPr lang="en-US" dirty="0"/>
              <a:t>learning, to be sure, but also things from AI and signals processing and other fields.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7620000" cy="1143000"/>
          </a:xfrm>
        </p:spPr>
        <p:txBody>
          <a:bodyPr/>
          <a:lstStyle/>
          <a:p>
            <a:r>
              <a:rPr lang="en-IN" sz="4800" dirty="0"/>
              <a:t>Techniques used for license plate </a:t>
            </a:r>
            <a:r>
              <a:rPr lang="en-IN" sz="4800" dirty="0" smtClean="0"/>
              <a:t>detection:</a:t>
            </a:r>
            <a:endParaRPr lang="en-IN" sz="4800" dirty="0"/>
          </a:p>
        </p:txBody>
      </p:sp>
      <p:sp>
        <p:nvSpPr>
          <p:cNvPr id="3" name="Content Placeholder 2"/>
          <p:cNvSpPr>
            <a:spLocks noGrp="1"/>
          </p:cNvSpPr>
          <p:nvPr>
            <p:ph idx="1"/>
          </p:nvPr>
        </p:nvSpPr>
        <p:spPr>
          <a:xfrm>
            <a:off x="467544" y="2048439"/>
            <a:ext cx="7620000" cy="4800600"/>
          </a:xfrm>
        </p:spPr>
        <p:txBody>
          <a:bodyPr>
            <a:normAutofit/>
          </a:bodyPr>
          <a:lstStyle/>
          <a:p>
            <a:r>
              <a:rPr lang="en-IN" sz="4000" dirty="0" smtClean="0"/>
              <a:t>Thresholding</a:t>
            </a:r>
          </a:p>
          <a:p>
            <a:r>
              <a:rPr lang="en-IN" sz="4000" dirty="0" smtClean="0"/>
              <a:t>Morphology</a:t>
            </a:r>
            <a:endParaRPr lang="en-IN" sz="4000" dirty="0"/>
          </a:p>
          <a:p>
            <a:r>
              <a:rPr lang="en-IN" sz="4000" dirty="0" smtClean="0"/>
              <a:t>Contours</a:t>
            </a:r>
          </a:p>
          <a:p>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Thresholding</a:t>
            </a:r>
            <a:endParaRPr lang="en-IN" dirty="0"/>
          </a:p>
        </p:txBody>
      </p:sp>
      <p:sp>
        <p:nvSpPr>
          <p:cNvPr id="3" name="Content Placeholder 2"/>
          <p:cNvSpPr>
            <a:spLocks noGrp="1"/>
          </p:cNvSpPr>
          <p:nvPr>
            <p:ph idx="1"/>
          </p:nvPr>
        </p:nvSpPr>
        <p:spPr/>
        <p:txBody>
          <a:bodyPr>
            <a:normAutofit/>
          </a:bodyPr>
          <a:lstStyle/>
          <a:p>
            <a:pPr marL="114300" indent="0">
              <a:buNone/>
            </a:pPr>
            <a:r>
              <a:rPr lang="en-US" sz="2400" dirty="0"/>
              <a:t> If pixel value is greater than a threshold value, it is assigned one value (may be white), else it is assigned another value (may be black). </a:t>
            </a:r>
            <a:endParaRPr lang="en-US" sz="2400" dirty="0" smtClean="0"/>
          </a:p>
          <a:p>
            <a:pPr marL="114300" indent="0">
              <a:buNone/>
            </a:pPr>
            <a:r>
              <a:rPr lang="en-US" sz="2400" dirty="0"/>
              <a:t>Image thresholding is a simple, yet effective, way of partitioning an image into a foreground and background. This </a:t>
            </a:r>
            <a:r>
              <a:rPr lang="en-US" sz="2400" dirty="0" smtClean="0"/>
              <a:t>image analysis</a:t>
            </a:r>
            <a:r>
              <a:rPr lang="en-US" sz="2400" dirty="0"/>
              <a:t> technique is a type of image segmentation that isolates objects by converting grayscale images into binary images. Image thresholding is most effective in images with high levels of contrast.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Morphology</a:t>
            </a:r>
            <a:endParaRPr lang="en-IN" dirty="0"/>
          </a:p>
        </p:txBody>
      </p:sp>
      <p:sp>
        <p:nvSpPr>
          <p:cNvPr id="3" name="Content Placeholder 2"/>
          <p:cNvSpPr>
            <a:spLocks noGrp="1"/>
          </p:cNvSpPr>
          <p:nvPr>
            <p:ph idx="1"/>
          </p:nvPr>
        </p:nvSpPr>
        <p:spPr/>
        <p:txBody>
          <a:bodyPr>
            <a:normAutofit/>
          </a:bodyPr>
          <a:lstStyle/>
          <a:p>
            <a:pPr marL="114300" indent="0">
              <a:buNone/>
            </a:pPr>
            <a:r>
              <a:rPr lang="en-US" sz="2400" dirty="0"/>
              <a:t>Morphological image processing is a collection of non-linear operations related to the shape or morphology of features in an image</a:t>
            </a:r>
            <a:r>
              <a:rPr lang="en-US" sz="2400" dirty="0" smtClean="0"/>
              <a:t>.</a:t>
            </a:r>
          </a:p>
          <a:p>
            <a:pPr marL="114300" indent="0">
              <a:buNone/>
            </a:pPr>
            <a:r>
              <a:rPr lang="en-US" sz="2400" dirty="0"/>
              <a:t>M</a:t>
            </a:r>
            <a:r>
              <a:rPr lang="en-US" sz="2400" dirty="0" smtClean="0"/>
              <a:t>orphological </a:t>
            </a:r>
            <a:r>
              <a:rPr lang="en-US" sz="2400" dirty="0"/>
              <a:t>operations rely only on the relative ordering of pixel values, not on their numerical values, and therefore are especially suited to the processing of binary images. Morphological operations can also be applied to greyscale images such that their light transfer functions are unknown and therefore their absolute pixel values are of no or minor interest.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Contours</a:t>
            </a:r>
            <a:endParaRPr lang="en-IN" dirty="0"/>
          </a:p>
        </p:txBody>
      </p:sp>
      <p:sp>
        <p:nvSpPr>
          <p:cNvPr id="3" name="Content Placeholder 2"/>
          <p:cNvSpPr>
            <a:spLocks noGrp="1"/>
          </p:cNvSpPr>
          <p:nvPr>
            <p:ph idx="1"/>
          </p:nvPr>
        </p:nvSpPr>
        <p:spPr/>
        <p:txBody>
          <a:bodyPr>
            <a:normAutofit/>
          </a:bodyPr>
          <a:lstStyle/>
          <a:p>
            <a:pPr marL="114300" indent="0">
              <a:buNone/>
            </a:pPr>
            <a:r>
              <a:rPr lang="en-US" sz="2800" dirty="0"/>
              <a:t>Contours can be explained simply as a curve joining all the continuous points (along the boundary), having same color or intensity. The contours are a useful tool for shape analysis and object detection and recognition.</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a:t>
            </a:r>
            <a:r>
              <a:rPr lang="en-IN" dirty="0" smtClean="0"/>
              <a:t>Recognition:</a:t>
            </a:r>
            <a:endParaRPr lang="en-IN" dirty="0"/>
          </a:p>
        </p:txBody>
      </p:sp>
      <p:sp>
        <p:nvSpPr>
          <p:cNvPr id="3" name="Content Placeholder 2"/>
          <p:cNvSpPr>
            <a:spLocks noGrp="1"/>
          </p:cNvSpPr>
          <p:nvPr>
            <p:ph idx="1"/>
          </p:nvPr>
        </p:nvSpPr>
        <p:spPr/>
        <p:txBody>
          <a:bodyPr>
            <a:normAutofit/>
          </a:bodyPr>
          <a:lstStyle/>
          <a:p>
            <a:pPr marL="114300" indent="0">
              <a:buNone/>
            </a:pPr>
            <a:r>
              <a:rPr lang="en-US" sz="2800" dirty="0"/>
              <a:t> </a:t>
            </a:r>
            <a:r>
              <a:rPr lang="en-US" sz="2800" dirty="0" smtClean="0"/>
              <a:t>Character Recognition is performed using </a:t>
            </a:r>
            <a:r>
              <a:rPr lang="en-US" sz="2800" dirty="0" err="1" smtClean="0"/>
              <a:t>knn</a:t>
            </a:r>
            <a:endParaRPr lang="en-US" sz="2800" dirty="0" smtClean="0"/>
          </a:p>
          <a:p>
            <a:pPr marL="114300" indent="0">
              <a:buNone/>
            </a:pPr>
            <a:r>
              <a:rPr lang="en-US" sz="2800" dirty="0" smtClean="0"/>
              <a:t>Knn:</a:t>
            </a:r>
          </a:p>
          <a:p>
            <a:pPr marL="114300" indent="0">
              <a:buNone/>
            </a:pPr>
            <a:r>
              <a:rPr lang="en-US" sz="2000" dirty="0"/>
              <a:t>In </a:t>
            </a:r>
            <a:r>
              <a:rPr lang="en-US" sz="2000" dirty="0" smtClean="0"/>
              <a:t>patter </a:t>
            </a:r>
            <a:r>
              <a:rPr lang="en-US" sz="2000" dirty="0" smtClean="0"/>
              <a:t>recognition, </a:t>
            </a:r>
            <a:r>
              <a:rPr lang="en-US" sz="2000" dirty="0"/>
              <a:t>the </a:t>
            </a:r>
            <a:r>
              <a:rPr lang="en-US" sz="2000" b="1" i="1" dirty="0"/>
              <a:t>k</a:t>
            </a:r>
            <a:r>
              <a:rPr lang="en-US" sz="2000" b="1" dirty="0"/>
              <a:t>-nearest neighbors algorithm</a:t>
            </a:r>
            <a:r>
              <a:rPr lang="en-US" sz="2000" dirty="0"/>
              <a:t> (</a:t>
            </a:r>
            <a:r>
              <a:rPr lang="en-US" sz="2000" b="1" i="1" dirty="0"/>
              <a:t>k</a:t>
            </a:r>
            <a:r>
              <a:rPr lang="en-US" sz="2000" b="1" dirty="0"/>
              <a:t>-NN</a:t>
            </a:r>
            <a:r>
              <a:rPr lang="en-US" sz="2000" dirty="0"/>
              <a:t>) is a </a:t>
            </a:r>
            <a:r>
              <a:rPr lang="en-US" sz="2000" dirty="0" smtClean="0"/>
              <a:t>non-parametric</a:t>
            </a:r>
            <a:r>
              <a:rPr lang="en-US" sz="2000" dirty="0"/>
              <a:t> method used for </a:t>
            </a:r>
            <a:r>
              <a:rPr lang="en-US" sz="2000" dirty="0" smtClean="0"/>
              <a:t>classification</a:t>
            </a:r>
            <a:r>
              <a:rPr lang="en-US" sz="2000" dirty="0"/>
              <a:t> and </a:t>
            </a:r>
            <a:r>
              <a:rPr lang="en-US" sz="2000" dirty="0" smtClean="0"/>
              <a:t>regression.</a:t>
            </a:r>
            <a:r>
              <a:rPr lang="en-US" sz="2000" dirty="0"/>
              <a:t> In both cases, the input consists of the </a:t>
            </a:r>
            <a:r>
              <a:rPr lang="en-US" sz="2000" i="1" dirty="0"/>
              <a:t>k</a:t>
            </a:r>
            <a:r>
              <a:rPr lang="en-US" sz="2000" dirty="0"/>
              <a:t> closest training examples in the </a:t>
            </a:r>
            <a:r>
              <a:rPr lang="en-US" sz="2000" dirty="0" smtClean="0"/>
              <a:t>feature space. </a:t>
            </a:r>
            <a:r>
              <a:rPr lang="en-US" sz="2000" dirty="0"/>
              <a:t>The output depends on whether </a:t>
            </a:r>
            <a:r>
              <a:rPr lang="en-US" sz="2000" i="1" dirty="0"/>
              <a:t>k</a:t>
            </a:r>
            <a:r>
              <a:rPr lang="en-US" sz="2000" dirty="0"/>
              <a:t>-NN is used for classification or </a:t>
            </a:r>
            <a:r>
              <a:rPr lang="en-US" sz="2000" dirty="0" smtClean="0"/>
              <a:t>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4377314"/>
            <a:ext cx="2699792" cy="184451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426</Words>
  <Application>Microsoft Office PowerPoint</Application>
  <PresentationFormat>On-screen Show (4:3)</PresentationFormat>
  <Paragraphs>71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Automated Parking system using license  plate detection </vt:lpstr>
      <vt:lpstr>Content:</vt:lpstr>
      <vt:lpstr>What is computer vision?</vt:lpstr>
      <vt:lpstr>Computer vision Vs Machine learning </vt:lpstr>
      <vt:lpstr>Techniques used for license plate detection:</vt:lpstr>
      <vt:lpstr>Thresholding</vt:lpstr>
      <vt:lpstr>Morphology</vt:lpstr>
      <vt:lpstr>Contours</vt:lpstr>
      <vt:lpstr>Character Recognition:</vt:lpstr>
      <vt:lpstr>Tools used:</vt:lpstr>
      <vt:lpstr>Advantages:</vt:lpstr>
      <vt:lpstr>Difficulties:</vt:lpstr>
      <vt:lpstr>Functions Effect on Image</vt:lpstr>
      <vt:lpstr>PowerPoint Presentation</vt:lpstr>
      <vt:lpstr>How its Done in Web</vt:lpstr>
      <vt:lpstr>Register And then Login</vt:lpstr>
      <vt:lpstr>Dashboard</vt:lpstr>
      <vt:lpstr>Check In &amp; Check Out (ML)</vt:lpstr>
      <vt:lpstr>Parking Status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Parking system using license  plate detection</dc:title>
  <dc:creator>neha shekhawat</dc:creator>
  <cp:lastModifiedBy>neha shekhawat</cp:lastModifiedBy>
  <cp:revision>30</cp:revision>
  <dcterms:created xsi:type="dcterms:W3CDTF">2019-02-20T03:12:00Z</dcterms:created>
  <dcterms:modified xsi:type="dcterms:W3CDTF">2019-05-29T17:15:57Z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