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62" r:id="rId2"/>
    <p:sldId id="288" r:id="rId3"/>
    <p:sldId id="286" r:id="rId4"/>
    <p:sldId id="280" r:id="rId5"/>
    <p:sldId id="310" r:id="rId6"/>
    <p:sldId id="293" r:id="rId7"/>
    <p:sldId id="304" r:id="rId8"/>
    <p:sldId id="297" r:id="rId9"/>
    <p:sldId id="274" r:id="rId10"/>
    <p:sldId id="313" r:id="rId11"/>
    <p:sldId id="273" r:id="rId12"/>
    <p:sldId id="315" r:id="rId13"/>
    <p:sldId id="308" r:id="rId14"/>
    <p:sldId id="314" r:id="rId15"/>
    <p:sldId id="309" r:id="rId16"/>
    <p:sldId id="301" r:id="rId17"/>
    <p:sldId id="303" r:id="rId18"/>
    <p:sldId id="306" r:id="rId19"/>
  </p:sldIdLst>
  <p:sldSz cx="9144000" cy="6858000" type="screen4x3"/>
  <p:notesSz cx="6669088" cy="9928225"/>
  <p:defaultTextStyle>
    <a:defPPr>
      <a:defRPr lang="it-IT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bg1"/>
        </a:solidFill>
        <a:latin typeface="Georgia" pitchFamily="18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anmario Mott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81CE44"/>
    <a:srgbClr val="F7F5C9"/>
    <a:srgbClr val="EEE98A"/>
    <a:srgbClr val="FFFF00"/>
    <a:srgbClr val="FFFFBD"/>
    <a:srgbClr val="DAFEDA"/>
    <a:srgbClr val="727272"/>
    <a:srgbClr val="FF6600"/>
    <a:srgbClr val="2B491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83" autoAdjust="0"/>
  </p:normalViewPr>
  <p:slideViewPr>
    <p:cSldViewPr>
      <p:cViewPr varScale="1">
        <p:scale>
          <a:sx n="79" d="100"/>
          <a:sy n="79" d="100"/>
        </p:scale>
        <p:origin x="-5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986" y="-96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FEB38-DEC7-438D-BEE6-994DA5B0BA6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3DD80E2-0C70-41EE-AC0A-7B0E05D184B4}">
      <dgm:prSet phldrT="[Testo]" custT="1"/>
      <dgm:spPr>
        <a:solidFill>
          <a:srgbClr val="81CE44"/>
        </a:solidFill>
        <a:ln>
          <a:solidFill>
            <a:srgbClr val="008000"/>
          </a:solidFill>
        </a:ln>
      </dgm:spPr>
      <dgm:t>
        <a:bodyPr anchor="ctr"/>
        <a:lstStyle/>
        <a:p>
          <a:pPr algn="ctr"/>
          <a:r>
            <a:rPr lang="it-IT" sz="2200" b="1" dirty="0" smtClean="0"/>
            <a:t>Posizionamento</a:t>
          </a:r>
          <a:endParaRPr lang="it-IT" sz="2200" b="1" dirty="0"/>
        </a:p>
      </dgm:t>
    </dgm:pt>
    <dgm:pt modelId="{2CD27C31-56D2-4AC6-BEFA-C29D0CD57210}" type="parTrans" cxnId="{A101A319-DBAD-4F62-95C0-84044D801BD1}">
      <dgm:prSet/>
      <dgm:spPr/>
      <dgm:t>
        <a:bodyPr/>
        <a:lstStyle/>
        <a:p>
          <a:endParaRPr lang="it-IT"/>
        </a:p>
      </dgm:t>
    </dgm:pt>
    <dgm:pt modelId="{6C610953-4632-4393-A181-0AE9A7EA09E9}" type="sibTrans" cxnId="{A101A319-DBAD-4F62-95C0-84044D801BD1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it-IT"/>
        </a:p>
      </dgm:t>
    </dgm:pt>
    <dgm:pt modelId="{AB9836BD-B323-4070-9618-1CE012E0009C}">
      <dgm:prSet phldrT="[Testo]" custT="1"/>
      <dgm:spPr>
        <a:solidFill>
          <a:srgbClr val="FF6600"/>
        </a:solidFill>
        <a:ln>
          <a:solidFill>
            <a:srgbClr val="C00000"/>
          </a:solidFill>
        </a:ln>
      </dgm:spPr>
      <dgm:t>
        <a:bodyPr anchor="ctr"/>
        <a:lstStyle/>
        <a:p>
          <a:pPr algn="ctr"/>
          <a:r>
            <a:rPr lang="it-IT" sz="2200" b="1" dirty="0" smtClean="0"/>
            <a:t>Analisi</a:t>
          </a:r>
          <a:endParaRPr lang="it-IT" sz="2200" b="1" dirty="0"/>
        </a:p>
      </dgm:t>
    </dgm:pt>
    <dgm:pt modelId="{45CDB57E-858F-4A56-9457-435B8E1C65D6}" type="parTrans" cxnId="{0BFF5EA1-B380-44FF-B90D-6CB0E3B1481E}">
      <dgm:prSet/>
      <dgm:spPr/>
      <dgm:t>
        <a:bodyPr/>
        <a:lstStyle/>
        <a:p>
          <a:endParaRPr lang="it-IT"/>
        </a:p>
      </dgm:t>
    </dgm:pt>
    <dgm:pt modelId="{E8553F2D-519E-48B8-8048-4891C36ECF9C}" type="sibTrans" cxnId="{0BFF5EA1-B380-44FF-B90D-6CB0E3B1481E}">
      <dgm:prSet/>
      <dgm:spPr/>
      <dgm:t>
        <a:bodyPr/>
        <a:lstStyle/>
        <a:p>
          <a:endParaRPr lang="it-IT"/>
        </a:p>
      </dgm:t>
    </dgm:pt>
    <dgm:pt modelId="{5579DADE-370E-4120-9955-4C5F0C270B09}">
      <dgm:prSet phldrT="[Testo]"/>
      <dgm:spPr>
        <a:solidFill>
          <a:srgbClr val="727272"/>
        </a:solidFill>
        <a:ln>
          <a:solidFill>
            <a:schemeClr val="tx2">
              <a:lumMod val="95000"/>
              <a:lumOff val="5000"/>
            </a:schemeClr>
          </a:solidFill>
        </a:ln>
      </dgm:spPr>
      <dgm:t>
        <a:bodyPr anchor="ctr"/>
        <a:lstStyle/>
        <a:p>
          <a:pPr algn="ctr"/>
          <a:r>
            <a:rPr lang="it-IT" sz="2200" b="1" dirty="0" smtClean="0"/>
            <a:t>Misurazione</a:t>
          </a:r>
          <a:endParaRPr lang="it-IT" sz="2200" b="1" dirty="0"/>
        </a:p>
      </dgm:t>
    </dgm:pt>
    <dgm:pt modelId="{6DC05B9F-9BAC-4CC7-8B30-A6FE1B444FCF}" type="parTrans" cxnId="{3B2273AB-1EF7-4E1B-B375-75BCF447B9A9}">
      <dgm:prSet/>
      <dgm:spPr/>
      <dgm:t>
        <a:bodyPr/>
        <a:lstStyle/>
        <a:p>
          <a:endParaRPr lang="it-IT"/>
        </a:p>
      </dgm:t>
    </dgm:pt>
    <dgm:pt modelId="{2972148D-53D8-4E43-A0E3-406351DEA0B6}" type="sibTrans" cxnId="{3B2273AB-1EF7-4E1B-B375-75BCF447B9A9}">
      <dgm:prSet/>
      <dgm:spPr/>
      <dgm:t>
        <a:bodyPr/>
        <a:lstStyle/>
        <a:p>
          <a:endParaRPr lang="it-IT"/>
        </a:p>
      </dgm:t>
    </dgm:pt>
    <dgm:pt modelId="{6BAEA835-2CD8-4A12-85D5-296793386B16}">
      <dgm:prSet phldrT="[Testo]" custT="1"/>
      <dgm:spPr>
        <a:solidFill>
          <a:srgbClr val="81CE44"/>
        </a:solidFill>
        <a:ln>
          <a:solidFill>
            <a:srgbClr val="008000"/>
          </a:solidFill>
        </a:ln>
      </dgm:spPr>
      <dgm:t>
        <a:bodyPr anchor="ctr"/>
        <a:lstStyle/>
        <a:p>
          <a:pPr algn="l"/>
          <a:r>
            <a:rPr lang="it-IT" sz="1200" dirty="0" smtClean="0"/>
            <a:t>Identificazione</a:t>
          </a:r>
          <a:r>
            <a:rPr lang="it-IT" sz="1200" i="1" dirty="0" smtClean="0"/>
            <a:t> </a:t>
          </a:r>
          <a:r>
            <a:rPr lang="it-IT" sz="1200" b="1" i="1" dirty="0" smtClean="0"/>
            <a:t>Obiettivi</a:t>
          </a:r>
          <a:endParaRPr lang="it-IT" sz="1200" b="1" i="1" dirty="0"/>
        </a:p>
      </dgm:t>
    </dgm:pt>
    <dgm:pt modelId="{1602CCDD-0390-4B3F-B42E-47C91EBE3D8D}" type="parTrans" cxnId="{1A83A932-7DB8-48DF-8834-D15536E5B8ED}">
      <dgm:prSet/>
      <dgm:spPr/>
      <dgm:t>
        <a:bodyPr/>
        <a:lstStyle/>
        <a:p>
          <a:endParaRPr lang="it-IT"/>
        </a:p>
      </dgm:t>
    </dgm:pt>
    <dgm:pt modelId="{4A464173-AA0A-4449-A5A5-A5CB01128412}" type="sibTrans" cxnId="{1A83A932-7DB8-48DF-8834-D15536E5B8ED}">
      <dgm:prSet/>
      <dgm:spPr/>
      <dgm:t>
        <a:bodyPr/>
        <a:lstStyle/>
        <a:p>
          <a:endParaRPr lang="it-IT"/>
        </a:p>
      </dgm:t>
    </dgm:pt>
    <dgm:pt modelId="{9D992457-E8B6-4EFD-A132-5C02D366C68B}">
      <dgm:prSet phldrT="[Testo]" custT="1"/>
      <dgm:spPr>
        <a:solidFill>
          <a:srgbClr val="81CE44"/>
        </a:solidFill>
        <a:ln>
          <a:solidFill>
            <a:srgbClr val="008000"/>
          </a:solidFill>
        </a:ln>
      </dgm:spPr>
      <dgm:t>
        <a:bodyPr anchor="ctr"/>
        <a:lstStyle/>
        <a:p>
          <a:pPr algn="l"/>
          <a:r>
            <a:rPr lang="it-IT" sz="1200" dirty="0" smtClean="0"/>
            <a:t>Definizione </a:t>
          </a:r>
          <a:r>
            <a:rPr lang="it-IT" sz="1200" b="1" i="1" dirty="0" smtClean="0"/>
            <a:t>Target</a:t>
          </a:r>
          <a:endParaRPr lang="it-IT" sz="1200" b="1" i="1" dirty="0"/>
        </a:p>
      </dgm:t>
    </dgm:pt>
    <dgm:pt modelId="{9295D155-5AE4-4DB7-BF9A-C01B7A225486}" type="parTrans" cxnId="{329F7D64-0131-44C2-9D94-8A75605A3772}">
      <dgm:prSet/>
      <dgm:spPr/>
      <dgm:t>
        <a:bodyPr/>
        <a:lstStyle/>
        <a:p>
          <a:endParaRPr lang="it-IT"/>
        </a:p>
      </dgm:t>
    </dgm:pt>
    <dgm:pt modelId="{71E33CE0-98ED-49E1-BBAA-DA9406CAA639}" type="sibTrans" cxnId="{329F7D64-0131-44C2-9D94-8A75605A3772}">
      <dgm:prSet/>
      <dgm:spPr/>
      <dgm:t>
        <a:bodyPr/>
        <a:lstStyle/>
        <a:p>
          <a:endParaRPr lang="it-IT"/>
        </a:p>
      </dgm:t>
    </dgm:pt>
    <dgm:pt modelId="{6F76A2E3-A2AA-4CAD-B508-205524ECFC46}">
      <dgm:prSet phldrT="[Testo]" custT="1"/>
      <dgm:spPr>
        <a:solidFill>
          <a:srgbClr val="FF6600"/>
        </a:solidFill>
        <a:ln>
          <a:solidFill>
            <a:srgbClr val="C00000"/>
          </a:solidFill>
        </a:ln>
      </dgm:spPr>
      <dgm:t>
        <a:bodyPr anchor="ctr"/>
        <a:lstStyle/>
        <a:p>
          <a:pPr algn="l"/>
          <a:r>
            <a:rPr lang="it-IT" sz="1200" dirty="0" smtClean="0"/>
            <a:t>Definizione</a:t>
          </a:r>
          <a:r>
            <a:rPr lang="it-IT" sz="1200" b="1" i="1" dirty="0" smtClean="0"/>
            <a:t> Percorsi di Navigazione</a:t>
          </a:r>
          <a:endParaRPr lang="it-IT" sz="1200" b="1" i="1" dirty="0"/>
        </a:p>
      </dgm:t>
    </dgm:pt>
    <dgm:pt modelId="{8F5CB8B0-7ACF-449C-8C9D-F478DD52F09F}" type="parTrans" cxnId="{40DD9ACB-D95B-4820-9004-6BBCC04E33A8}">
      <dgm:prSet/>
      <dgm:spPr/>
      <dgm:t>
        <a:bodyPr/>
        <a:lstStyle/>
        <a:p>
          <a:endParaRPr lang="it-IT"/>
        </a:p>
      </dgm:t>
    </dgm:pt>
    <dgm:pt modelId="{5014CF97-EA00-41DF-A487-030874A8BEBC}" type="sibTrans" cxnId="{40DD9ACB-D95B-4820-9004-6BBCC04E33A8}">
      <dgm:prSet/>
      <dgm:spPr/>
      <dgm:t>
        <a:bodyPr/>
        <a:lstStyle/>
        <a:p>
          <a:endParaRPr lang="it-IT"/>
        </a:p>
      </dgm:t>
    </dgm:pt>
    <dgm:pt modelId="{C6B86BE2-BEB8-49A2-A9B7-428C653D2DF3}">
      <dgm:prSet phldrT="[Testo]" custT="1"/>
      <dgm:spPr>
        <a:solidFill>
          <a:srgbClr val="FF6600"/>
        </a:solidFill>
        <a:ln>
          <a:solidFill>
            <a:srgbClr val="C00000"/>
          </a:solidFill>
        </a:ln>
      </dgm:spPr>
      <dgm:t>
        <a:bodyPr anchor="ctr"/>
        <a:lstStyle/>
        <a:p>
          <a:pPr algn="l"/>
          <a:r>
            <a:rPr lang="it-IT" sz="1200" dirty="0" smtClean="0"/>
            <a:t>Raccolta e </a:t>
          </a:r>
          <a:r>
            <a:rPr lang="it-IT" sz="1200" b="1" i="1" dirty="0" smtClean="0"/>
            <a:t>Analisi di Feedback e Suggerimenti</a:t>
          </a:r>
          <a:endParaRPr lang="it-IT" sz="1200" b="1" i="1" dirty="0"/>
        </a:p>
      </dgm:t>
    </dgm:pt>
    <dgm:pt modelId="{CF3492D9-C82F-4ECB-A27E-FBDA61DF5D44}" type="parTrans" cxnId="{B6CC1F6E-C5F8-4BA5-812F-817547D9E49A}">
      <dgm:prSet/>
      <dgm:spPr/>
      <dgm:t>
        <a:bodyPr/>
        <a:lstStyle/>
        <a:p>
          <a:endParaRPr lang="it-IT"/>
        </a:p>
      </dgm:t>
    </dgm:pt>
    <dgm:pt modelId="{FF786845-03E6-404F-8DB6-8BDC6C41A032}" type="sibTrans" cxnId="{B6CC1F6E-C5F8-4BA5-812F-817547D9E49A}">
      <dgm:prSet/>
      <dgm:spPr/>
      <dgm:t>
        <a:bodyPr/>
        <a:lstStyle/>
        <a:p>
          <a:endParaRPr lang="it-IT"/>
        </a:p>
      </dgm:t>
    </dgm:pt>
    <dgm:pt modelId="{402BE9AF-FE7C-4B5B-BEA8-E47B689E2F9F}">
      <dgm:prSet phldrT="[Testo]" custT="1"/>
      <dgm:spPr>
        <a:solidFill>
          <a:srgbClr val="00B0F0"/>
        </a:solidFill>
        <a:ln>
          <a:solidFill>
            <a:srgbClr val="0070C0"/>
          </a:solidFill>
        </a:ln>
      </dgm:spPr>
      <dgm:t>
        <a:bodyPr anchor="ctr"/>
        <a:lstStyle/>
        <a:p>
          <a:r>
            <a:rPr lang="it-IT" sz="2200" b="1" dirty="0" smtClean="0"/>
            <a:t>Realizzazione</a:t>
          </a:r>
          <a:endParaRPr lang="it-IT" sz="2200" b="1" dirty="0"/>
        </a:p>
      </dgm:t>
    </dgm:pt>
    <dgm:pt modelId="{ED66394B-E98D-47D6-8CD8-C2F43593C0FE}" type="parTrans" cxnId="{02886659-C145-401E-BE1B-7C7BF97E172E}">
      <dgm:prSet/>
      <dgm:spPr/>
      <dgm:t>
        <a:bodyPr/>
        <a:lstStyle/>
        <a:p>
          <a:endParaRPr lang="it-IT"/>
        </a:p>
      </dgm:t>
    </dgm:pt>
    <dgm:pt modelId="{BFDA4D35-25D8-45C0-BD5B-E6C36B8DBCCF}" type="sibTrans" cxnId="{02886659-C145-401E-BE1B-7C7BF97E172E}">
      <dgm:prSet/>
      <dgm:spPr/>
      <dgm:t>
        <a:bodyPr/>
        <a:lstStyle/>
        <a:p>
          <a:endParaRPr lang="it-IT"/>
        </a:p>
      </dgm:t>
    </dgm:pt>
    <dgm:pt modelId="{7D1471F0-DB09-4AE3-BAAE-3CCF98982DEC}">
      <dgm:prSet phldrT="[Testo]" custT="1"/>
      <dgm:spPr>
        <a:solidFill>
          <a:srgbClr val="727272"/>
        </a:solidFill>
        <a:ln>
          <a:solidFill>
            <a:schemeClr val="tx2">
              <a:lumMod val="95000"/>
              <a:lumOff val="5000"/>
            </a:schemeClr>
          </a:solidFill>
        </a:ln>
      </dgm:spPr>
      <dgm:t>
        <a:bodyPr anchor="ctr"/>
        <a:lstStyle/>
        <a:p>
          <a:pPr algn="l"/>
          <a:r>
            <a:rPr lang="it-IT" sz="1200" dirty="0" smtClean="0"/>
            <a:t>Analisi </a:t>
          </a:r>
          <a:r>
            <a:rPr lang="it-IT" sz="1200" b="1" i="1" dirty="0" smtClean="0"/>
            <a:t>Risultati</a:t>
          </a:r>
          <a:endParaRPr lang="it-IT" sz="1200" b="1" i="1" dirty="0"/>
        </a:p>
      </dgm:t>
    </dgm:pt>
    <dgm:pt modelId="{F102A0CD-2000-4020-9420-8AF23579F374}" type="parTrans" cxnId="{4BFFE3B1-21A7-47AB-A426-08A3DB3588F1}">
      <dgm:prSet/>
      <dgm:spPr/>
      <dgm:t>
        <a:bodyPr/>
        <a:lstStyle/>
        <a:p>
          <a:endParaRPr lang="it-IT"/>
        </a:p>
      </dgm:t>
    </dgm:pt>
    <dgm:pt modelId="{828C05D0-FFF7-4731-A45E-98F9C076E7A8}" type="sibTrans" cxnId="{4BFFE3B1-21A7-47AB-A426-08A3DB3588F1}">
      <dgm:prSet/>
      <dgm:spPr/>
      <dgm:t>
        <a:bodyPr/>
        <a:lstStyle/>
        <a:p>
          <a:endParaRPr lang="it-IT"/>
        </a:p>
      </dgm:t>
    </dgm:pt>
    <dgm:pt modelId="{E272BF6B-DDAE-43AE-A563-65574BABBF1E}">
      <dgm:prSet phldrT="[Testo]" custT="1"/>
      <dgm:spPr>
        <a:solidFill>
          <a:srgbClr val="727272"/>
        </a:solidFill>
        <a:ln>
          <a:solidFill>
            <a:schemeClr val="tx2">
              <a:lumMod val="95000"/>
              <a:lumOff val="5000"/>
            </a:schemeClr>
          </a:solidFill>
        </a:ln>
      </dgm:spPr>
      <dgm:t>
        <a:bodyPr anchor="ctr"/>
        <a:lstStyle/>
        <a:p>
          <a:pPr algn="l"/>
          <a:r>
            <a:rPr lang="it-IT" sz="1200" b="1" i="1" smtClean="0"/>
            <a:t>Azioni correttive</a:t>
          </a:r>
          <a:endParaRPr lang="it-IT" sz="1200" b="1" i="1" dirty="0"/>
        </a:p>
      </dgm:t>
    </dgm:pt>
    <dgm:pt modelId="{5EE5848F-9386-41A3-8CC8-6EC09642E66D}" type="parTrans" cxnId="{5ED17015-1B31-4C19-A051-F5088465CFF7}">
      <dgm:prSet/>
      <dgm:spPr/>
      <dgm:t>
        <a:bodyPr/>
        <a:lstStyle/>
        <a:p>
          <a:endParaRPr lang="it-IT"/>
        </a:p>
      </dgm:t>
    </dgm:pt>
    <dgm:pt modelId="{A8C6E2CE-1015-47C9-9DBD-7ED2BCDC693B}" type="sibTrans" cxnId="{5ED17015-1B31-4C19-A051-F5088465CFF7}">
      <dgm:prSet/>
      <dgm:spPr/>
      <dgm:t>
        <a:bodyPr/>
        <a:lstStyle/>
        <a:p>
          <a:endParaRPr lang="it-IT"/>
        </a:p>
      </dgm:t>
    </dgm:pt>
    <dgm:pt modelId="{46552DA4-4CFE-467D-82CF-A5BC3B913382}">
      <dgm:prSet phldrT="[Testo]" custT="1"/>
      <dgm:spPr>
        <a:solidFill>
          <a:srgbClr val="FF6600"/>
        </a:solidFill>
        <a:ln>
          <a:solidFill>
            <a:srgbClr val="C00000"/>
          </a:solidFill>
        </a:ln>
      </dgm:spPr>
      <dgm:t>
        <a:bodyPr anchor="ctr"/>
        <a:lstStyle/>
        <a:p>
          <a:pPr algn="l"/>
          <a:r>
            <a:rPr lang="it-IT" sz="1200" dirty="0" smtClean="0"/>
            <a:t>Definizione </a:t>
          </a:r>
          <a:r>
            <a:rPr lang="it-IT" sz="1200" b="1" i="1" dirty="0" smtClean="0"/>
            <a:t>Contenuti</a:t>
          </a:r>
          <a:r>
            <a:rPr lang="it-IT" sz="1200" dirty="0" smtClean="0"/>
            <a:t> e loro </a:t>
          </a:r>
          <a:r>
            <a:rPr lang="it-IT" sz="1200" b="1" i="1" dirty="0" smtClean="0"/>
            <a:t>Priorità</a:t>
          </a:r>
          <a:endParaRPr lang="it-IT" sz="1200" b="1" i="1" dirty="0"/>
        </a:p>
      </dgm:t>
    </dgm:pt>
    <dgm:pt modelId="{FCA5303A-CF64-4309-B00F-8FD41471B47D}" type="sibTrans" cxnId="{C64FF160-8F2F-4CC7-84FD-505CC24B6DEB}">
      <dgm:prSet/>
      <dgm:spPr/>
      <dgm:t>
        <a:bodyPr/>
        <a:lstStyle/>
        <a:p>
          <a:endParaRPr lang="it-IT"/>
        </a:p>
      </dgm:t>
    </dgm:pt>
    <dgm:pt modelId="{0E273522-8333-4CDD-991F-6EE4F4599AC2}" type="parTrans" cxnId="{C64FF160-8F2F-4CC7-84FD-505CC24B6DEB}">
      <dgm:prSet/>
      <dgm:spPr/>
      <dgm:t>
        <a:bodyPr/>
        <a:lstStyle/>
        <a:p>
          <a:endParaRPr lang="it-IT"/>
        </a:p>
      </dgm:t>
    </dgm:pt>
    <dgm:pt modelId="{0B80ECD2-EAE7-4052-94AB-CB6FD2BA2E4F}" type="pres">
      <dgm:prSet presAssocID="{46BFEB38-DEC7-438D-BEE6-994DA5B0BA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9E2D280-DCEB-4613-8841-98F70806A773}" type="pres">
      <dgm:prSet presAssocID="{46BFEB38-DEC7-438D-BEE6-994DA5B0BA6E}" presName="cycle" presStyleCnt="0"/>
      <dgm:spPr/>
      <dgm:t>
        <a:bodyPr/>
        <a:lstStyle/>
        <a:p>
          <a:endParaRPr lang="it-IT"/>
        </a:p>
      </dgm:t>
    </dgm:pt>
    <dgm:pt modelId="{4B08A4E4-BEE2-45E5-A83E-CFA26182EDF0}" type="pres">
      <dgm:prSet presAssocID="{73DD80E2-0C70-41EE-AC0A-7B0E05D184B4}" presName="nodeFirs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98E9D8B-D262-4F55-8914-67906FAFE948}" type="pres">
      <dgm:prSet presAssocID="{6C610953-4632-4393-A181-0AE9A7EA09E9}" presName="sibTransFirstNode" presStyleLbl="bgShp" presStyleIdx="0" presStyleCnt="1"/>
      <dgm:spPr/>
      <dgm:t>
        <a:bodyPr/>
        <a:lstStyle/>
        <a:p>
          <a:endParaRPr lang="it-IT"/>
        </a:p>
      </dgm:t>
    </dgm:pt>
    <dgm:pt modelId="{8FDC27C3-FEAD-468D-9931-4C8C5D8B0865}" type="pres">
      <dgm:prSet presAssocID="{AB9836BD-B323-4070-9618-1CE012E0009C}" presName="nodeFollowingNodes" presStyleLbl="node1" presStyleIdx="1" presStyleCnt="4" custScaleX="10432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0DE8FF-3273-4320-9041-E3F989418A86}" type="pres">
      <dgm:prSet presAssocID="{402BE9AF-FE7C-4B5B-BEA8-E47B689E2F9F}" presName="nodeFollowingNode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D2FB838-F0BF-4D99-9083-72634C0B87DD}" type="pres">
      <dgm:prSet presAssocID="{5579DADE-370E-4120-9955-4C5F0C270B09}" presName="nodeFollowingNodes" presStyleLbl="node1" presStyleIdx="3" presStyleCnt="4" custScaleX="10648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64FF160-8F2F-4CC7-84FD-505CC24B6DEB}" srcId="{AB9836BD-B323-4070-9618-1CE012E0009C}" destId="{46552DA4-4CFE-467D-82CF-A5BC3B913382}" srcOrd="0" destOrd="0" parTransId="{0E273522-8333-4CDD-991F-6EE4F4599AC2}" sibTransId="{FCA5303A-CF64-4309-B00F-8FD41471B47D}"/>
    <dgm:cxn modelId="{1A83A932-7DB8-48DF-8834-D15536E5B8ED}" srcId="{73DD80E2-0C70-41EE-AC0A-7B0E05D184B4}" destId="{6BAEA835-2CD8-4A12-85D5-296793386B16}" srcOrd="0" destOrd="0" parTransId="{1602CCDD-0390-4B3F-B42E-47C91EBE3D8D}" sibTransId="{4A464173-AA0A-4449-A5A5-A5CB01128412}"/>
    <dgm:cxn modelId="{0BFF5EA1-B380-44FF-B90D-6CB0E3B1481E}" srcId="{46BFEB38-DEC7-438D-BEE6-994DA5B0BA6E}" destId="{AB9836BD-B323-4070-9618-1CE012E0009C}" srcOrd="1" destOrd="0" parTransId="{45CDB57E-858F-4A56-9457-435B8E1C65D6}" sibTransId="{E8553F2D-519E-48B8-8048-4891C36ECF9C}"/>
    <dgm:cxn modelId="{284A7AAF-50B4-47AB-A278-18A94ED29312}" type="presOf" srcId="{402BE9AF-FE7C-4B5B-BEA8-E47B689E2F9F}" destId="{510DE8FF-3273-4320-9041-E3F989418A86}" srcOrd="0" destOrd="0" presId="urn:microsoft.com/office/officeart/2005/8/layout/cycle3"/>
    <dgm:cxn modelId="{3B2273AB-1EF7-4E1B-B375-75BCF447B9A9}" srcId="{46BFEB38-DEC7-438D-BEE6-994DA5B0BA6E}" destId="{5579DADE-370E-4120-9955-4C5F0C270B09}" srcOrd="3" destOrd="0" parTransId="{6DC05B9F-9BAC-4CC7-8B30-A6FE1B444FCF}" sibTransId="{2972148D-53D8-4E43-A0E3-406351DEA0B6}"/>
    <dgm:cxn modelId="{E7A05B41-F612-4BCA-BA1B-FC6484B5F059}" type="presOf" srcId="{9D992457-E8B6-4EFD-A132-5C02D366C68B}" destId="{4B08A4E4-BEE2-45E5-A83E-CFA26182EDF0}" srcOrd="0" destOrd="2" presId="urn:microsoft.com/office/officeart/2005/8/layout/cycle3"/>
    <dgm:cxn modelId="{6DE77785-8B21-41F3-82D4-B40D04C18625}" type="presOf" srcId="{46552DA4-4CFE-467D-82CF-A5BC3B913382}" destId="{8FDC27C3-FEAD-468D-9931-4C8C5D8B0865}" srcOrd="0" destOrd="1" presId="urn:microsoft.com/office/officeart/2005/8/layout/cycle3"/>
    <dgm:cxn modelId="{329F7D64-0131-44C2-9D94-8A75605A3772}" srcId="{73DD80E2-0C70-41EE-AC0A-7B0E05D184B4}" destId="{9D992457-E8B6-4EFD-A132-5C02D366C68B}" srcOrd="1" destOrd="0" parTransId="{9295D155-5AE4-4DB7-BF9A-C01B7A225486}" sibTransId="{71E33CE0-98ED-49E1-BBAA-DA9406CAA639}"/>
    <dgm:cxn modelId="{E541A52D-EEBA-4717-A20E-0A86950907F7}" type="presOf" srcId="{7D1471F0-DB09-4AE3-BAAE-3CCF98982DEC}" destId="{4D2FB838-F0BF-4D99-9083-72634C0B87DD}" srcOrd="0" destOrd="1" presId="urn:microsoft.com/office/officeart/2005/8/layout/cycle3"/>
    <dgm:cxn modelId="{5ED17015-1B31-4C19-A051-F5088465CFF7}" srcId="{5579DADE-370E-4120-9955-4C5F0C270B09}" destId="{E272BF6B-DDAE-43AE-A563-65574BABBF1E}" srcOrd="1" destOrd="0" parTransId="{5EE5848F-9386-41A3-8CC8-6EC09642E66D}" sibTransId="{A8C6E2CE-1015-47C9-9DBD-7ED2BCDC693B}"/>
    <dgm:cxn modelId="{41A210A0-EF02-4078-83D9-A8709B61E293}" type="presOf" srcId="{5579DADE-370E-4120-9955-4C5F0C270B09}" destId="{4D2FB838-F0BF-4D99-9083-72634C0B87DD}" srcOrd="0" destOrd="0" presId="urn:microsoft.com/office/officeart/2005/8/layout/cycle3"/>
    <dgm:cxn modelId="{74B4F8E8-5DFB-4C7B-AD88-A403F39F26A8}" type="presOf" srcId="{6BAEA835-2CD8-4A12-85D5-296793386B16}" destId="{4B08A4E4-BEE2-45E5-A83E-CFA26182EDF0}" srcOrd="0" destOrd="1" presId="urn:microsoft.com/office/officeart/2005/8/layout/cycle3"/>
    <dgm:cxn modelId="{BCA3F9F0-964A-4C35-BBC7-DC4CA5C44AB9}" type="presOf" srcId="{46BFEB38-DEC7-438D-BEE6-994DA5B0BA6E}" destId="{0B80ECD2-EAE7-4052-94AB-CB6FD2BA2E4F}" srcOrd="0" destOrd="0" presId="urn:microsoft.com/office/officeart/2005/8/layout/cycle3"/>
    <dgm:cxn modelId="{40DD9ACB-D95B-4820-9004-6BBCC04E33A8}" srcId="{AB9836BD-B323-4070-9618-1CE012E0009C}" destId="{6F76A2E3-A2AA-4CAD-B508-205524ECFC46}" srcOrd="1" destOrd="0" parTransId="{8F5CB8B0-7ACF-449C-8C9D-F478DD52F09F}" sibTransId="{5014CF97-EA00-41DF-A487-030874A8BEBC}"/>
    <dgm:cxn modelId="{02886659-C145-401E-BE1B-7C7BF97E172E}" srcId="{46BFEB38-DEC7-438D-BEE6-994DA5B0BA6E}" destId="{402BE9AF-FE7C-4B5B-BEA8-E47B689E2F9F}" srcOrd="2" destOrd="0" parTransId="{ED66394B-E98D-47D6-8CD8-C2F43593C0FE}" sibTransId="{BFDA4D35-25D8-45C0-BD5B-E6C36B8DBCCF}"/>
    <dgm:cxn modelId="{B496110C-4C87-4ACE-8A78-C33EF3F9509B}" type="presOf" srcId="{6F76A2E3-A2AA-4CAD-B508-205524ECFC46}" destId="{8FDC27C3-FEAD-468D-9931-4C8C5D8B0865}" srcOrd="0" destOrd="2" presId="urn:microsoft.com/office/officeart/2005/8/layout/cycle3"/>
    <dgm:cxn modelId="{30FF7493-9772-4154-B5F9-D7C50DAC6358}" type="presOf" srcId="{73DD80E2-0C70-41EE-AC0A-7B0E05D184B4}" destId="{4B08A4E4-BEE2-45E5-A83E-CFA26182EDF0}" srcOrd="0" destOrd="0" presId="urn:microsoft.com/office/officeart/2005/8/layout/cycle3"/>
    <dgm:cxn modelId="{AD8FA92C-5AAB-4A97-8A3E-37BCA5C8078C}" type="presOf" srcId="{6C610953-4632-4393-A181-0AE9A7EA09E9}" destId="{598E9D8B-D262-4F55-8914-67906FAFE948}" srcOrd="0" destOrd="0" presId="urn:microsoft.com/office/officeart/2005/8/layout/cycle3"/>
    <dgm:cxn modelId="{9240A202-2AFF-4A6D-A1CD-48F0FCBC64C4}" type="presOf" srcId="{AB9836BD-B323-4070-9618-1CE012E0009C}" destId="{8FDC27C3-FEAD-468D-9931-4C8C5D8B0865}" srcOrd="0" destOrd="0" presId="urn:microsoft.com/office/officeart/2005/8/layout/cycle3"/>
    <dgm:cxn modelId="{A101A319-DBAD-4F62-95C0-84044D801BD1}" srcId="{46BFEB38-DEC7-438D-BEE6-994DA5B0BA6E}" destId="{73DD80E2-0C70-41EE-AC0A-7B0E05D184B4}" srcOrd="0" destOrd="0" parTransId="{2CD27C31-56D2-4AC6-BEFA-C29D0CD57210}" sibTransId="{6C610953-4632-4393-A181-0AE9A7EA09E9}"/>
    <dgm:cxn modelId="{0FCEAE2B-5339-4B7F-9741-B6B8FC358A00}" type="presOf" srcId="{C6B86BE2-BEB8-49A2-A9B7-428C653D2DF3}" destId="{8FDC27C3-FEAD-468D-9931-4C8C5D8B0865}" srcOrd="0" destOrd="3" presId="urn:microsoft.com/office/officeart/2005/8/layout/cycle3"/>
    <dgm:cxn modelId="{C942B48F-984B-4045-8322-0518A53E5CC0}" type="presOf" srcId="{E272BF6B-DDAE-43AE-A563-65574BABBF1E}" destId="{4D2FB838-F0BF-4D99-9083-72634C0B87DD}" srcOrd="0" destOrd="2" presId="urn:microsoft.com/office/officeart/2005/8/layout/cycle3"/>
    <dgm:cxn modelId="{B6CC1F6E-C5F8-4BA5-812F-817547D9E49A}" srcId="{AB9836BD-B323-4070-9618-1CE012E0009C}" destId="{C6B86BE2-BEB8-49A2-A9B7-428C653D2DF3}" srcOrd="2" destOrd="0" parTransId="{CF3492D9-C82F-4ECB-A27E-FBDA61DF5D44}" sibTransId="{FF786845-03E6-404F-8DB6-8BDC6C41A032}"/>
    <dgm:cxn modelId="{4BFFE3B1-21A7-47AB-A426-08A3DB3588F1}" srcId="{5579DADE-370E-4120-9955-4C5F0C270B09}" destId="{7D1471F0-DB09-4AE3-BAAE-3CCF98982DEC}" srcOrd="0" destOrd="0" parTransId="{F102A0CD-2000-4020-9420-8AF23579F374}" sibTransId="{828C05D0-FFF7-4731-A45E-98F9C076E7A8}"/>
    <dgm:cxn modelId="{B5A0BA69-8868-4D06-85D1-84B5C788F812}" type="presParOf" srcId="{0B80ECD2-EAE7-4052-94AB-CB6FD2BA2E4F}" destId="{39E2D280-DCEB-4613-8841-98F70806A773}" srcOrd="0" destOrd="0" presId="urn:microsoft.com/office/officeart/2005/8/layout/cycle3"/>
    <dgm:cxn modelId="{00F93CF4-0414-44B9-BB0E-316036BF5545}" type="presParOf" srcId="{39E2D280-DCEB-4613-8841-98F70806A773}" destId="{4B08A4E4-BEE2-45E5-A83E-CFA26182EDF0}" srcOrd="0" destOrd="0" presId="urn:microsoft.com/office/officeart/2005/8/layout/cycle3"/>
    <dgm:cxn modelId="{E0C58A89-353F-4491-A540-A2F7ABB63FA3}" type="presParOf" srcId="{39E2D280-DCEB-4613-8841-98F70806A773}" destId="{598E9D8B-D262-4F55-8914-67906FAFE948}" srcOrd="1" destOrd="0" presId="urn:microsoft.com/office/officeart/2005/8/layout/cycle3"/>
    <dgm:cxn modelId="{192A4F64-D4D5-43DC-8722-E21772743C20}" type="presParOf" srcId="{39E2D280-DCEB-4613-8841-98F70806A773}" destId="{8FDC27C3-FEAD-468D-9931-4C8C5D8B0865}" srcOrd="2" destOrd="0" presId="urn:microsoft.com/office/officeart/2005/8/layout/cycle3"/>
    <dgm:cxn modelId="{FCC05682-331E-49B6-B779-27EF257D08B4}" type="presParOf" srcId="{39E2D280-DCEB-4613-8841-98F70806A773}" destId="{510DE8FF-3273-4320-9041-E3F989418A86}" srcOrd="3" destOrd="0" presId="urn:microsoft.com/office/officeart/2005/8/layout/cycle3"/>
    <dgm:cxn modelId="{CC1EBE6A-BB24-4511-8022-3DEF20B9493C}" type="presParOf" srcId="{39E2D280-DCEB-4613-8841-98F70806A773}" destId="{4D2FB838-F0BF-4D99-9083-72634C0B87DD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A6F23-08AC-4FA4-BFEE-4301338B46D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A62A5FE-ABD8-423C-AE2E-4A37C2FB77EC}">
      <dgm:prSet phldrT="[Testo]"/>
      <dgm:spPr>
        <a:solidFill>
          <a:srgbClr val="FF6600"/>
        </a:solidFill>
        <a:ln>
          <a:solidFill>
            <a:srgbClr val="CC3300"/>
          </a:solidFill>
        </a:ln>
      </dgm:spPr>
      <dgm:t>
        <a:bodyPr/>
        <a:lstStyle/>
        <a:p>
          <a:r>
            <a:rPr lang="it-IT" dirty="0" smtClean="0"/>
            <a:t>Nuovi Clienti e nuove opportunità di Business</a:t>
          </a:r>
          <a:endParaRPr lang="it-IT" dirty="0"/>
        </a:p>
      </dgm:t>
    </dgm:pt>
    <dgm:pt modelId="{60372A3C-D3FA-47CE-BCB3-9471E5390024}" type="parTrans" cxnId="{449CE218-733C-44C0-A81E-66FA28C12AF6}">
      <dgm:prSet/>
      <dgm:spPr/>
      <dgm:t>
        <a:bodyPr/>
        <a:lstStyle/>
        <a:p>
          <a:endParaRPr lang="it-IT"/>
        </a:p>
      </dgm:t>
    </dgm:pt>
    <dgm:pt modelId="{2E273E3A-DB8D-4862-A1DD-8E3B33BE6903}" type="sibTrans" cxnId="{449CE218-733C-44C0-A81E-66FA28C12AF6}">
      <dgm:prSet/>
      <dgm:spPr/>
      <dgm:t>
        <a:bodyPr/>
        <a:lstStyle/>
        <a:p>
          <a:endParaRPr lang="it-IT"/>
        </a:p>
      </dgm:t>
    </dgm:pt>
    <dgm:pt modelId="{E7D471BC-726E-4B4C-8F4A-D81EB31BD0A3}">
      <dgm:prSet phldrT="[Testo]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it-IT" dirty="0" smtClean="0"/>
            <a:t>Fidelizzazione base associativa</a:t>
          </a:r>
          <a:endParaRPr lang="it-IT" dirty="0"/>
        </a:p>
      </dgm:t>
    </dgm:pt>
    <dgm:pt modelId="{D1D5A213-7742-4AD6-9136-F74D455D8731}" type="parTrans" cxnId="{170D47DB-AD1B-4F94-9193-B228EFA46E5B}">
      <dgm:prSet/>
      <dgm:spPr/>
      <dgm:t>
        <a:bodyPr/>
        <a:lstStyle/>
        <a:p>
          <a:endParaRPr lang="it-IT"/>
        </a:p>
      </dgm:t>
    </dgm:pt>
    <dgm:pt modelId="{45576220-5505-48AB-AD88-D356B153ED14}" type="sibTrans" cxnId="{170D47DB-AD1B-4F94-9193-B228EFA46E5B}">
      <dgm:prSet/>
      <dgm:spPr/>
      <dgm:t>
        <a:bodyPr/>
        <a:lstStyle/>
        <a:p>
          <a:endParaRPr lang="it-IT"/>
        </a:p>
      </dgm:t>
    </dgm:pt>
    <dgm:pt modelId="{A2D68A63-FEF3-44C1-902C-F6B56FCA8360}">
      <dgm:prSet phldrT="[Testo]"/>
      <dgm:spPr>
        <a:solidFill>
          <a:srgbClr val="0070C0"/>
        </a:solidFill>
        <a:ln>
          <a:solidFill>
            <a:srgbClr val="002060"/>
          </a:solidFill>
        </a:ln>
      </dgm:spPr>
      <dgm:t>
        <a:bodyPr/>
        <a:lstStyle/>
        <a:p>
          <a:r>
            <a:rPr lang="it-IT" dirty="0" smtClean="0"/>
            <a:t>Comunicazione Istituzionale</a:t>
          </a:r>
          <a:endParaRPr lang="it-IT" dirty="0"/>
        </a:p>
      </dgm:t>
    </dgm:pt>
    <dgm:pt modelId="{C0654579-06F8-4E47-92BA-F8B95017411D}" type="sibTrans" cxnId="{6224CB16-1EB1-4D19-A08E-C62B62957AE6}">
      <dgm:prSet/>
      <dgm:spPr/>
      <dgm:t>
        <a:bodyPr/>
        <a:lstStyle/>
        <a:p>
          <a:endParaRPr lang="it-IT"/>
        </a:p>
      </dgm:t>
    </dgm:pt>
    <dgm:pt modelId="{D9961CAA-759B-4D88-897F-423E44DF5C77}" type="parTrans" cxnId="{6224CB16-1EB1-4D19-A08E-C62B62957AE6}">
      <dgm:prSet/>
      <dgm:spPr/>
      <dgm:t>
        <a:bodyPr/>
        <a:lstStyle/>
        <a:p>
          <a:endParaRPr lang="it-IT"/>
        </a:p>
      </dgm:t>
    </dgm:pt>
    <dgm:pt modelId="{F4B2BD37-3952-4C78-962A-EDEC32941231}">
      <dgm:prSet phldrT="[Testo]"/>
      <dgm:spPr>
        <a:solidFill>
          <a:srgbClr val="81CE44"/>
        </a:solidFill>
        <a:ln>
          <a:solidFill>
            <a:srgbClr val="003300"/>
          </a:solidFill>
        </a:ln>
      </dgm:spPr>
      <dgm:t>
        <a:bodyPr/>
        <a:lstStyle/>
        <a:p>
          <a:r>
            <a:rPr lang="it-IT" dirty="0" smtClean="0"/>
            <a:t>Portale dell’Agricoltura</a:t>
          </a:r>
          <a:endParaRPr lang="it-IT" dirty="0"/>
        </a:p>
      </dgm:t>
    </dgm:pt>
    <dgm:pt modelId="{7E8F43C4-82C3-46C2-8603-4EBDBE3A9C05}" type="sibTrans" cxnId="{A47E2E47-414E-4996-8F13-B193E8C24BDD}">
      <dgm:prSet/>
      <dgm:spPr/>
      <dgm:t>
        <a:bodyPr/>
        <a:lstStyle/>
        <a:p>
          <a:endParaRPr lang="it-IT"/>
        </a:p>
      </dgm:t>
    </dgm:pt>
    <dgm:pt modelId="{88952CFB-17B3-4D05-BF18-97CF11FC7F4B}" type="parTrans" cxnId="{A47E2E47-414E-4996-8F13-B193E8C24BDD}">
      <dgm:prSet/>
      <dgm:spPr/>
      <dgm:t>
        <a:bodyPr/>
        <a:lstStyle/>
        <a:p>
          <a:endParaRPr lang="it-IT"/>
        </a:p>
      </dgm:t>
    </dgm:pt>
    <dgm:pt modelId="{A64525F4-B5CB-40CD-B0F4-31971512A2AD}" type="pres">
      <dgm:prSet presAssocID="{732A6F23-08AC-4FA4-BFEE-4301338B46D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7BA1FC1-644C-46CE-B74F-E46B11642C3C}" type="pres">
      <dgm:prSet presAssocID="{732A6F23-08AC-4FA4-BFEE-4301338B46D5}" presName="diamond" presStyleLbl="bgShp" presStyleIdx="0" presStyleCnt="1"/>
      <dgm:spPr>
        <a:ln>
          <a:solidFill>
            <a:srgbClr val="00B0F0"/>
          </a:solidFill>
        </a:ln>
      </dgm:spPr>
      <dgm:t>
        <a:bodyPr/>
        <a:lstStyle/>
        <a:p>
          <a:endParaRPr lang="it-IT"/>
        </a:p>
      </dgm:t>
    </dgm:pt>
    <dgm:pt modelId="{40472D02-482C-4F1A-9D04-B0DEB29BC0A8}" type="pres">
      <dgm:prSet presAssocID="{732A6F23-08AC-4FA4-BFEE-4301338B46D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E5450F1-B36A-4FB0-9AEA-234E9973945B}" type="pres">
      <dgm:prSet presAssocID="{732A6F23-08AC-4FA4-BFEE-4301338B46D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F7327A-FE4C-458D-83D3-19CF79CA65CF}" type="pres">
      <dgm:prSet presAssocID="{732A6F23-08AC-4FA4-BFEE-4301338B46D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A222296-3377-401D-ABF3-73B700140D98}" type="pres">
      <dgm:prSet presAssocID="{732A6F23-08AC-4FA4-BFEE-4301338B46D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84BA0A7-7754-4D22-8363-F05088661065}" type="presOf" srcId="{3A62A5FE-ABD8-423C-AE2E-4A37C2FB77EC}" destId="{B6F7327A-FE4C-458D-83D3-19CF79CA65CF}" srcOrd="0" destOrd="0" presId="urn:microsoft.com/office/officeart/2005/8/layout/matrix3"/>
    <dgm:cxn modelId="{449CE218-733C-44C0-A81E-66FA28C12AF6}" srcId="{732A6F23-08AC-4FA4-BFEE-4301338B46D5}" destId="{3A62A5FE-ABD8-423C-AE2E-4A37C2FB77EC}" srcOrd="2" destOrd="0" parTransId="{60372A3C-D3FA-47CE-BCB3-9471E5390024}" sibTransId="{2E273E3A-DB8D-4862-A1DD-8E3B33BE6903}"/>
    <dgm:cxn modelId="{BB1BC1A6-B056-4679-8F6D-1C0D2F7042E9}" type="presOf" srcId="{732A6F23-08AC-4FA4-BFEE-4301338B46D5}" destId="{A64525F4-B5CB-40CD-B0F4-31971512A2AD}" srcOrd="0" destOrd="0" presId="urn:microsoft.com/office/officeart/2005/8/layout/matrix3"/>
    <dgm:cxn modelId="{38BFA9CF-1E3A-46A9-9E69-65839374B88B}" type="presOf" srcId="{F4B2BD37-3952-4C78-962A-EDEC32941231}" destId="{40472D02-482C-4F1A-9D04-B0DEB29BC0A8}" srcOrd="0" destOrd="0" presId="urn:microsoft.com/office/officeart/2005/8/layout/matrix3"/>
    <dgm:cxn modelId="{6224CB16-1EB1-4D19-A08E-C62B62957AE6}" srcId="{732A6F23-08AC-4FA4-BFEE-4301338B46D5}" destId="{A2D68A63-FEF3-44C1-902C-F6B56FCA8360}" srcOrd="1" destOrd="0" parTransId="{D9961CAA-759B-4D88-897F-423E44DF5C77}" sibTransId="{C0654579-06F8-4E47-92BA-F8B95017411D}"/>
    <dgm:cxn modelId="{CCB68272-01D0-41FB-BCD6-741520849F19}" type="presOf" srcId="{A2D68A63-FEF3-44C1-902C-F6B56FCA8360}" destId="{FE5450F1-B36A-4FB0-9AEA-234E9973945B}" srcOrd="0" destOrd="0" presId="urn:microsoft.com/office/officeart/2005/8/layout/matrix3"/>
    <dgm:cxn modelId="{170D47DB-AD1B-4F94-9193-B228EFA46E5B}" srcId="{732A6F23-08AC-4FA4-BFEE-4301338B46D5}" destId="{E7D471BC-726E-4B4C-8F4A-D81EB31BD0A3}" srcOrd="3" destOrd="0" parTransId="{D1D5A213-7742-4AD6-9136-F74D455D8731}" sibTransId="{45576220-5505-48AB-AD88-D356B153ED14}"/>
    <dgm:cxn modelId="{A47E2E47-414E-4996-8F13-B193E8C24BDD}" srcId="{732A6F23-08AC-4FA4-BFEE-4301338B46D5}" destId="{F4B2BD37-3952-4C78-962A-EDEC32941231}" srcOrd="0" destOrd="0" parTransId="{88952CFB-17B3-4D05-BF18-97CF11FC7F4B}" sibTransId="{7E8F43C4-82C3-46C2-8603-4EBDBE3A9C05}"/>
    <dgm:cxn modelId="{3EE9C158-F6DB-40C9-99A3-945911A7FAA9}" type="presOf" srcId="{E7D471BC-726E-4B4C-8F4A-D81EB31BD0A3}" destId="{AA222296-3377-401D-ABF3-73B700140D98}" srcOrd="0" destOrd="0" presId="urn:microsoft.com/office/officeart/2005/8/layout/matrix3"/>
    <dgm:cxn modelId="{447C1A77-B098-48C6-8DA2-4388EDEECCE9}" type="presParOf" srcId="{A64525F4-B5CB-40CD-B0F4-31971512A2AD}" destId="{87BA1FC1-644C-46CE-B74F-E46B11642C3C}" srcOrd="0" destOrd="0" presId="urn:microsoft.com/office/officeart/2005/8/layout/matrix3"/>
    <dgm:cxn modelId="{98511928-48B1-4D16-9BA6-694C1A3DF14B}" type="presParOf" srcId="{A64525F4-B5CB-40CD-B0F4-31971512A2AD}" destId="{40472D02-482C-4F1A-9D04-B0DEB29BC0A8}" srcOrd="1" destOrd="0" presId="urn:microsoft.com/office/officeart/2005/8/layout/matrix3"/>
    <dgm:cxn modelId="{E7A9327D-F75C-4242-A1E7-49C006947F0F}" type="presParOf" srcId="{A64525F4-B5CB-40CD-B0F4-31971512A2AD}" destId="{FE5450F1-B36A-4FB0-9AEA-234E9973945B}" srcOrd="2" destOrd="0" presId="urn:microsoft.com/office/officeart/2005/8/layout/matrix3"/>
    <dgm:cxn modelId="{F07F1842-0916-494A-994F-78E97F1A5E93}" type="presParOf" srcId="{A64525F4-B5CB-40CD-B0F4-31971512A2AD}" destId="{B6F7327A-FE4C-458D-83D3-19CF79CA65CF}" srcOrd="3" destOrd="0" presId="urn:microsoft.com/office/officeart/2005/8/layout/matrix3"/>
    <dgm:cxn modelId="{DBE43856-23F2-4281-AB97-4B9F0AFF872F}" type="presParOf" srcId="{A64525F4-B5CB-40CD-B0F4-31971512A2AD}" destId="{AA222296-3377-401D-ABF3-73B700140D9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30B59-1BAB-44E0-9954-2C5FD74AF20F}" type="doc">
      <dgm:prSet loTypeId="urn:microsoft.com/office/officeart/2005/8/layout/h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A7B5BCCB-C1BC-45C4-92A4-072286BD4D4D}">
      <dgm:prSet/>
      <dgm:spPr>
        <a:solidFill>
          <a:srgbClr val="81CE44">
            <a:alpha val="50000"/>
          </a:srgbClr>
        </a:solidFill>
        <a:ln>
          <a:solidFill>
            <a:srgbClr val="2B4913">
              <a:alpha val="90000"/>
            </a:srgbClr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obiettivi non definiti o non coordinati</a:t>
          </a:r>
          <a:endParaRPr lang="it-IT" b="0" dirty="0">
            <a:latin typeface="+mj-lt"/>
          </a:endParaRPr>
        </a:p>
      </dgm:t>
    </dgm:pt>
    <dgm:pt modelId="{260FC2CB-30D2-4B69-B8E6-E720679A3506}" type="parTrans" cxnId="{57556ED9-5B0F-4BA8-AFEB-FA9CDAFD4B71}">
      <dgm:prSet/>
      <dgm:spPr/>
      <dgm:t>
        <a:bodyPr/>
        <a:lstStyle/>
        <a:p>
          <a:endParaRPr lang="it-IT"/>
        </a:p>
      </dgm:t>
    </dgm:pt>
    <dgm:pt modelId="{F9A2EE2A-D488-463E-A1F8-65124E3852E1}" type="sibTrans" cxnId="{57556ED9-5B0F-4BA8-AFEB-FA9CDAFD4B71}">
      <dgm:prSet/>
      <dgm:spPr/>
      <dgm:t>
        <a:bodyPr/>
        <a:lstStyle/>
        <a:p>
          <a:endParaRPr lang="it-IT"/>
        </a:p>
      </dgm:t>
    </dgm:pt>
    <dgm:pt modelId="{EE2BED6D-37B8-41C0-9846-B768D2038827}">
      <dgm:prSet/>
      <dgm:spPr>
        <a:solidFill>
          <a:srgbClr val="81CE44">
            <a:alpha val="50000"/>
          </a:srgbClr>
        </a:solidFill>
        <a:ln>
          <a:solidFill>
            <a:srgbClr val="2B4913">
              <a:alpha val="90000"/>
            </a:srgbClr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sovrapposizione di ambiti</a:t>
          </a:r>
          <a:endParaRPr lang="it-IT" b="0" dirty="0">
            <a:latin typeface="+mj-lt"/>
          </a:endParaRPr>
        </a:p>
      </dgm:t>
    </dgm:pt>
    <dgm:pt modelId="{46CE9CF6-A190-4B33-A36E-7C7D11AE3485}" type="parTrans" cxnId="{720B5624-1873-44C2-BE1B-E12D6AF6137B}">
      <dgm:prSet/>
      <dgm:spPr/>
      <dgm:t>
        <a:bodyPr/>
        <a:lstStyle/>
        <a:p>
          <a:endParaRPr lang="it-IT"/>
        </a:p>
      </dgm:t>
    </dgm:pt>
    <dgm:pt modelId="{C9ABC27E-6A39-4A41-BD22-865578AA64E2}" type="sibTrans" cxnId="{720B5624-1873-44C2-BE1B-E12D6AF6137B}">
      <dgm:prSet/>
      <dgm:spPr/>
      <dgm:t>
        <a:bodyPr/>
        <a:lstStyle/>
        <a:p>
          <a:endParaRPr lang="it-IT"/>
        </a:p>
      </dgm:t>
    </dgm:pt>
    <dgm:pt modelId="{886399AF-24EA-48F5-B5EC-AC421C4D7BD5}">
      <dgm:prSet/>
      <dgm:spPr>
        <a:solidFill>
          <a:srgbClr val="81CE44">
            <a:alpha val="50000"/>
          </a:srgbClr>
        </a:solidFill>
        <a:ln>
          <a:solidFill>
            <a:srgbClr val="2B4913">
              <a:alpha val="90000"/>
            </a:srgbClr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mancanza di un “Comitato per il Web” che sponsorizzi ed indirizzi le iniziative</a:t>
          </a:r>
          <a:endParaRPr lang="it-IT" b="0" dirty="0">
            <a:latin typeface="+mj-lt"/>
          </a:endParaRPr>
        </a:p>
      </dgm:t>
    </dgm:pt>
    <dgm:pt modelId="{D95B3789-3BB7-4940-9E6A-196496C9E074}" type="parTrans" cxnId="{DE3355A3-10A7-4CC8-8EFE-0B9E7537B049}">
      <dgm:prSet/>
      <dgm:spPr/>
      <dgm:t>
        <a:bodyPr/>
        <a:lstStyle/>
        <a:p>
          <a:endParaRPr lang="it-IT"/>
        </a:p>
      </dgm:t>
    </dgm:pt>
    <dgm:pt modelId="{DCF15499-57AF-4C15-BA20-56DD1D2B85D4}" type="sibTrans" cxnId="{DE3355A3-10A7-4CC8-8EFE-0B9E7537B049}">
      <dgm:prSet/>
      <dgm:spPr/>
      <dgm:t>
        <a:bodyPr/>
        <a:lstStyle/>
        <a:p>
          <a:endParaRPr lang="it-IT"/>
        </a:p>
      </dgm:t>
    </dgm:pt>
    <dgm:pt modelId="{8E8B9604-C323-4693-8F89-E5F6E0998AFE}">
      <dgm:prSet/>
      <dgm:spPr>
        <a:solidFill>
          <a:srgbClr val="81CE44"/>
        </a:solidFill>
        <a:ln>
          <a:solidFill>
            <a:srgbClr val="2B4913">
              <a:alpha val="90000"/>
            </a:srgbClr>
          </a:solidFill>
        </a:ln>
      </dgm:spPr>
      <dgm:t>
        <a:bodyPr/>
        <a:lstStyle/>
        <a:p>
          <a:pPr rtl="0"/>
          <a:r>
            <a:rPr lang="it-IT" b="1" dirty="0" smtClean="0"/>
            <a:t>Organizzazione</a:t>
          </a:r>
          <a:endParaRPr lang="it-IT" b="1" dirty="0"/>
        </a:p>
      </dgm:t>
    </dgm:pt>
    <dgm:pt modelId="{640F11BF-B64F-4D67-9844-42F255C21E4E}" type="parTrans" cxnId="{CFDB8A2A-9C62-430E-BDD7-31FC33B94508}">
      <dgm:prSet/>
      <dgm:spPr/>
      <dgm:t>
        <a:bodyPr/>
        <a:lstStyle/>
        <a:p>
          <a:endParaRPr lang="it-IT"/>
        </a:p>
      </dgm:t>
    </dgm:pt>
    <dgm:pt modelId="{5807B1E9-A91B-456F-9D30-7CBF08AA1C76}" type="sibTrans" cxnId="{CFDB8A2A-9C62-430E-BDD7-31FC33B94508}">
      <dgm:prSet/>
      <dgm:spPr/>
      <dgm:t>
        <a:bodyPr/>
        <a:lstStyle/>
        <a:p>
          <a:endParaRPr lang="it-IT"/>
        </a:p>
      </dgm:t>
    </dgm:pt>
    <dgm:pt modelId="{D59CB693-8DD8-4D09-AAEE-EA377DDEFD2F}">
      <dgm:prSet/>
      <dgm:spPr>
        <a:solidFill>
          <a:srgbClr val="81CE44">
            <a:alpha val="50000"/>
          </a:srgbClr>
        </a:solidFill>
        <a:ln>
          <a:solidFill>
            <a:srgbClr val="2B4913">
              <a:alpha val="90000"/>
            </a:srgbClr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struttura redazionale non adeguatamente organizzata e formata</a:t>
          </a:r>
          <a:endParaRPr lang="it-IT" b="0" dirty="0">
            <a:latin typeface="+mj-lt"/>
          </a:endParaRPr>
        </a:p>
      </dgm:t>
    </dgm:pt>
    <dgm:pt modelId="{D31EEE92-8B8A-4066-82D3-66EBDFB9216D}" type="parTrans" cxnId="{0DC8AF5A-BC87-45F2-BBD0-BB12FCE245D6}">
      <dgm:prSet/>
      <dgm:spPr/>
      <dgm:t>
        <a:bodyPr/>
        <a:lstStyle/>
        <a:p>
          <a:endParaRPr lang="it-IT"/>
        </a:p>
      </dgm:t>
    </dgm:pt>
    <dgm:pt modelId="{51235852-1400-4F9A-A578-B7C8ACC56D7A}" type="sibTrans" cxnId="{0DC8AF5A-BC87-45F2-BBD0-BB12FCE245D6}">
      <dgm:prSet/>
      <dgm:spPr/>
      <dgm:t>
        <a:bodyPr/>
        <a:lstStyle/>
        <a:p>
          <a:endParaRPr lang="it-IT"/>
        </a:p>
      </dgm:t>
    </dgm:pt>
    <dgm:pt modelId="{89B74268-FC16-40F6-8D9F-A22F0189633A}">
      <dgm:prSet/>
      <dgm:spPr>
        <a:solidFill>
          <a:srgbClr val="FF6600"/>
        </a:solidFill>
        <a:ln>
          <a:solidFill>
            <a:srgbClr val="C00000"/>
          </a:solidFill>
        </a:ln>
      </dgm:spPr>
      <dgm:t>
        <a:bodyPr/>
        <a:lstStyle/>
        <a:p>
          <a:pPr rtl="0"/>
          <a:r>
            <a:rPr lang="it-IT" b="1" dirty="0" err="1" smtClean="0"/>
            <a:t>Governance</a:t>
          </a:r>
          <a:endParaRPr lang="it-IT" b="1" dirty="0"/>
        </a:p>
      </dgm:t>
    </dgm:pt>
    <dgm:pt modelId="{C5C2CFDA-06BC-41AB-8049-8B253FB3C430}" type="parTrans" cxnId="{8D787A6B-BD07-4CAD-9D29-C423E5182772}">
      <dgm:prSet/>
      <dgm:spPr/>
      <dgm:t>
        <a:bodyPr/>
        <a:lstStyle/>
        <a:p>
          <a:endParaRPr lang="it-IT"/>
        </a:p>
      </dgm:t>
    </dgm:pt>
    <dgm:pt modelId="{ECA2AA87-AA84-44CF-9737-7DD6DA9836CD}" type="sibTrans" cxnId="{8D787A6B-BD07-4CAD-9D29-C423E5182772}">
      <dgm:prSet/>
      <dgm:spPr/>
      <dgm:t>
        <a:bodyPr/>
        <a:lstStyle/>
        <a:p>
          <a:endParaRPr lang="it-IT"/>
        </a:p>
      </dgm:t>
    </dgm:pt>
    <dgm:pt modelId="{0C5D99F9-181E-458B-9915-E1B31C4B576F}">
      <dgm:prSet/>
      <dgm:spPr>
        <a:solidFill>
          <a:srgbClr val="727272"/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it-IT" b="1" dirty="0" smtClean="0"/>
            <a:t>Tecnologia</a:t>
          </a:r>
          <a:endParaRPr lang="it-IT" b="1" dirty="0"/>
        </a:p>
      </dgm:t>
    </dgm:pt>
    <dgm:pt modelId="{58CA1821-E75C-4A73-BB2D-B0E9CF89EE0F}" type="parTrans" cxnId="{4771D671-6A7F-4C40-8910-EC76A7A10B43}">
      <dgm:prSet/>
      <dgm:spPr/>
      <dgm:t>
        <a:bodyPr/>
        <a:lstStyle/>
        <a:p>
          <a:endParaRPr lang="it-IT"/>
        </a:p>
      </dgm:t>
    </dgm:pt>
    <dgm:pt modelId="{76E45AF3-C8E5-4CFB-A550-C7BDCE3B137F}" type="sibTrans" cxnId="{4771D671-6A7F-4C40-8910-EC76A7A10B43}">
      <dgm:prSet/>
      <dgm:spPr/>
      <dgm:t>
        <a:bodyPr/>
        <a:lstStyle/>
        <a:p>
          <a:endParaRPr lang="it-IT"/>
        </a:p>
      </dgm:t>
    </dgm:pt>
    <dgm:pt modelId="{B7C9005C-3D96-4AEC-B969-A7FB34792FE9}">
      <dgm:prSet/>
      <dgm:spPr>
        <a:solidFill>
          <a:srgbClr val="FF6600">
            <a:alpha val="50000"/>
          </a:srgbClr>
        </a:solidFill>
        <a:ln>
          <a:solidFill>
            <a:srgbClr val="C00000"/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piano di comunicazione non definito</a:t>
          </a:r>
          <a:endParaRPr lang="it-IT" b="0" dirty="0">
            <a:latin typeface="+mj-lt"/>
          </a:endParaRPr>
        </a:p>
      </dgm:t>
    </dgm:pt>
    <dgm:pt modelId="{077C9DFE-51AE-486F-B775-D18594E55DF9}" type="parTrans" cxnId="{B439E715-7B06-480A-AED3-23A4495B9EFB}">
      <dgm:prSet/>
      <dgm:spPr/>
      <dgm:t>
        <a:bodyPr/>
        <a:lstStyle/>
        <a:p>
          <a:endParaRPr lang="it-IT"/>
        </a:p>
      </dgm:t>
    </dgm:pt>
    <dgm:pt modelId="{4E313B70-0B24-4E63-A81C-6DBFD3C2BCBF}" type="sibTrans" cxnId="{B439E715-7B06-480A-AED3-23A4495B9EFB}">
      <dgm:prSet/>
      <dgm:spPr/>
      <dgm:t>
        <a:bodyPr/>
        <a:lstStyle/>
        <a:p>
          <a:endParaRPr lang="it-IT"/>
        </a:p>
      </dgm:t>
    </dgm:pt>
    <dgm:pt modelId="{53CFF51F-1945-4D10-8EBF-50DE9E3B46E4}">
      <dgm:prSet/>
      <dgm:spPr>
        <a:solidFill>
          <a:srgbClr val="FF6600">
            <a:alpha val="50000"/>
          </a:srgbClr>
        </a:solidFill>
        <a:ln>
          <a:solidFill>
            <a:srgbClr val="C00000"/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criteri di misurazione non definiti</a:t>
          </a:r>
          <a:endParaRPr lang="it-IT" b="0" dirty="0">
            <a:latin typeface="+mj-lt"/>
          </a:endParaRPr>
        </a:p>
      </dgm:t>
    </dgm:pt>
    <dgm:pt modelId="{643A9A2E-13FA-4487-96FD-3832E84608D0}" type="parTrans" cxnId="{0BBE7548-4B24-4F1E-8283-15533D1CAA28}">
      <dgm:prSet/>
      <dgm:spPr/>
      <dgm:t>
        <a:bodyPr/>
        <a:lstStyle/>
        <a:p>
          <a:endParaRPr lang="it-IT"/>
        </a:p>
      </dgm:t>
    </dgm:pt>
    <dgm:pt modelId="{16657002-067C-48CD-80D7-A9323F1E389A}" type="sibTrans" cxnId="{0BBE7548-4B24-4F1E-8283-15533D1CAA28}">
      <dgm:prSet/>
      <dgm:spPr/>
      <dgm:t>
        <a:bodyPr/>
        <a:lstStyle/>
        <a:p>
          <a:endParaRPr lang="it-IT"/>
        </a:p>
      </dgm:t>
    </dgm:pt>
    <dgm:pt modelId="{75F4B228-00F7-4AD6-BCE8-BF9617AAF5E6}">
      <dgm:prSet/>
      <dgm:spPr>
        <a:solidFill>
          <a:srgbClr val="FF6600">
            <a:alpha val="50000"/>
          </a:srgbClr>
        </a:solidFill>
        <a:ln>
          <a:solidFill>
            <a:srgbClr val="C00000"/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scarsa propensione alla progettazione “per” gli utenti</a:t>
          </a:r>
          <a:endParaRPr lang="it-IT" b="0" dirty="0">
            <a:latin typeface="+mj-lt"/>
          </a:endParaRPr>
        </a:p>
      </dgm:t>
    </dgm:pt>
    <dgm:pt modelId="{2452549C-F813-491D-9D44-66905DCA0CC3}" type="parTrans" cxnId="{7352E6CF-E535-4FC8-9DE8-AC95FCFCB2DB}">
      <dgm:prSet/>
      <dgm:spPr/>
      <dgm:t>
        <a:bodyPr/>
        <a:lstStyle/>
        <a:p>
          <a:endParaRPr lang="it-IT"/>
        </a:p>
      </dgm:t>
    </dgm:pt>
    <dgm:pt modelId="{4AA6C116-3ADB-4CFC-AD4B-511F07FE8B26}" type="sibTrans" cxnId="{7352E6CF-E535-4FC8-9DE8-AC95FCFCB2DB}">
      <dgm:prSet/>
      <dgm:spPr/>
      <dgm:t>
        <a:bodyPr/>
        <a:lstStyle/>
        <a:p>
          <a:endParaRPr lang="it-IT"/>
        </a:p>
      </dgm:t>
    </dgm:pt>
    <dgm:pt modelId="{D41B02E6-3219-46CA-BB20-D9F514DA69ED}">
      <dgm:prSet/>
      <dgm:spPr>
        <a:solidFill>
          <a:srgbClr val="727272">
            <a:alpha val="50000"/>
          </a:srgb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coerenza delle piattaforme di riferimento</a:t>
          </a:r>
          <a:endParaRPr lang="it-IT" b="0" dirty="0">
            <a:latin typeface="+mj-lt"/>
          </a:endParaRPr>
        </a:p>
      </dgm:t>
    </dgm:pt>
    <dgm:pt modelId="{047B75D0-756A-4646-AAD2-353C2B0516D4}" type="parTrans" cxnId="{482956DE-30EB-4474-82DB-099E6D165A1A}">
      <dgm:prSet/>
      <dgm:spPr/>
      <dgm:t>
        <a:bodyPr/>
        <a:lstStyle/>
        <a:p>
          <a:endParaRPr lang="it-IT"/>
        </a:p>
      </dgm:t>
    </dgm:pt>
    <dgm:pt modelId="{206A7E9D-764A-465F-AED2-434C4AEDFF75}" type="sibTrans" cxnId="{482956DE-30EB-4474-82DB-099E6D165A1A}">
      <dgm:prSet/>
      <dgm:spPr/>
      <dgm:t>
        <a:bodyPr/>
        <a:lstStyle/>
        <a:p>
          <a:endParaRPr lang="it-IT"/>
        </a:p>
      </dgm:t>
    </dgm:pt>
    <dgm:pt modelId="{27E59C51-8A23-44F0-B983-8556F1579976}">
      <dgm:prSet/>
      <dgm:spPr>
        <a:solidFill>
          <a:srgbClr val="727272">
            <a:alpha val="50000"/>
          </a:srgb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scelta di partner strategici (software e </a:t>
          </a:r>
          <a:r>
            <a:rPr lang="it-IT" b="0" dirty="0" err="1" smtClean="0">
              <a:latin typeface="+mj-lt"/>
            </a:rPr>
            <a:t>operations</a:t>
          </a:r>
          <a:r>
            <a:rPr lang="it-IT" b="0" dirty="0" smtClean="0">
              <a:latin typeface="+mj-lt"/>
            </a:rPr>
            <a:t>)</a:t>
          </a:r>
          <a:endParaRPr lang="it-IT" b="0" dirty="0">
            <a:latin typeface="+mj-lt"/>
          </a:endParaRPr>
        </a:p>
      </dgm:t>
    </dgm:pt>
    <dgm:pt modelId="{B81A1637-93C5-48AE-8E14-5DAD42F396FF}" type="parTrans" cxnId="{4757ECCD-A96A-4221-8221-94511CE51F52}">
      <dgm:prSet/>
      <dgm:spPr/>
      <dgm:t>
        <a:bodyPr/>
        <a:lstStyle/>
        <a:p>
          <a:endParaRPr lang="it-IT"/>
        </a:p>
      </dgm:t>
    </dgm:pt>
    <dgm:pt modelId="{AE4BD553-9A98-42AB-871A-26E3944E0773}" type="sibTrans" cxnId="{4757ECCD-A96A-4221-8221-94511CE51F52}">
      <dgm:prSet/>
      <dgm:spPr/>
      <dgm:t>
        <a:bodyPr/>
        <a:lstStyle/>
        <a:p>
          <a:endParaRPr lang="it-IT"/>
        </a:p>
      </dgm:t>
    </dgm:pt>
    <dgm:pt modelId="{1BD2D4E7-066E-4B39-9662-90C9D1BD6588}">
      <dgm:prSet/>
      <dgm:spPr>
        <a:solidFill>
          <a:srgbClr val="FF6600">
            <a:alpha val="50000"/>
          </a:srgbClr>
        </a:solidFill>
        <a:ln>
          <a:solidFill>
            <a:srgbClr val="C00000"/>
          </a:solidFill>
        </a:ln>
      </dgm:spPr>
      <dgm:t>
        <a:bodyPr/>
        <a:lstStyle/>
        <a:p>
          <a:pPr rtl="0"/>
          <a:r>
            <a:rPr lang="it-IT" b="0" dirty="0" smtClean="0">
              <a:latin typeface="+mj-lt"/>
            </a:rPr>
            <a:t>assenza di un’analisi preliminare del target dei potenziali utenti e di un loro eventuale coinvolgimento</a:t>
          </a:r>
          <a:endParaRPr lang="it-IT" b="0" dirty="0">
            <a:latin typeface="+mj-lt"/>
          </a:endParaRPr>
        </a:p>
      </dgm:t>
    </dgm:pt>
    <dgm:pt modelId="{4B64B5C2-2E38-49F7-8E69-EFB5F430C90E}" type="parTrans" cxnId="{5ED61795-6295-4E1C-8D83-6CFDE716C90F}">
      <dgm:prSet/>
      <dgm:spPr/>
      <dgm:t>
        <a:bodyPr/>
        <a:lstStyle/>
        <a:p>
          <a:endParaRPr lang="it-IT"/>
        </a:p>
      </dgm:t>
    </dgm:pt>
    <dgm:pt modelId="{B7B37AB1-8DA3-45C2-94BF-911B84DB68A3}" type="sibTrans" cxnId="{5ED61795-6295-4E1C-8D83-6CFDE716C90F}">
      <dgm:prSet/>
      <dgm:spPr/>
      <dgm:t>
        <a:bodyPr/>
        <a:lstStyle/>
        <a:p>
          <a:endParaRPr lang="it-IT"/>
        </a:p>
      </dgm:t>
    </dgm:pt>
    <dgm:pt modelId="{866C63BB-FDB5-493C-A9EB-2CE4559D8E5D}" type="pres">
      <dgm:prSet presAssocID="{67030B59-1BAB-44E0-9954-2C5FD74AF2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07CE42E-DBE7-4138-99ED-5ECFD9792A85}" type="pres">
      <dgm:prSet presAssocID="{8E8B9604-C323-4693-8F89-E5F6E0998AFE}" presName="composite" presStyleCnt="0"/>
      <dgm:spPr/>
    </dgm:pt>
    <dgm:pt modelId="{388AB311-E47A-4A76-9F93-B39367FFCD91}" type="pres">
      <dgm:prSet presAssocID="{8E8B9604-C323-4693-8F89-E5F6E0998AF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3AEF7F8-C256-4AA1-97C3-045598F54427}" type="pres">
      <dgm:prSet presAssocID="{8E8B9604-C323-4693-8F89-E5F6E0998AF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A81EE44-330D-44EA-8D76-68D02FDD5E2D}" type="pres">
      <dgm:prSet presAssocID="{5807B1E9-A91B-456F-9D30-7CBF08AA1C76}" presName="space" presStyleCnt="0"/>
      <dgm:spPr/>
    </dgm:pt>
    <dgm:pt modelId="{B0495326-807B-4CE8-A41D-1863F5C557A5}" type="pres">
      <dgm:prSet presAssocID="{89B74268-FC16-40F6-8D9F-A22F0189633A}" presName="composite" presStyleCnt="0"/>
      <dgm:spPr/>
    </dgm:pt>
    <dgm:pt modelId="{502F08A0-CF91-4663-A86F-140E34D4A099}" type="pres">
      <dgm:prSet presAssocID="{89B74268-FC16-40F6-8D9F-A22F0189633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800450D-196D-4664-8448-E933BD0CD2FB}" type="pres">
      <dgm:prSet presAssocID="{89B74268-FC16-40F6-8D9F-A22F0189633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665762-CFAE-4C02-985B-C78664665B39}" type="pres">
      <dgm:prSet presAssocID="{ECA2AA87-AA84-44CF-9737-7DD6DA9836CD}" presName="space" presStyleCnt="0"/>
      <dgm:spPr/>
    </dgm:pt>
    <dgm:pt modelId="{13C08E9E-22C8-4CC4-97FF-E89F93618A63}" type="pres">
      <dgm:prSet presAssocID="{0C5D99F9-181E-458B-9915-E1B31C4B576F}" presName="composite" presStyleCnt="0"/>
      <dgm:spPr/>
    </dgm:pt>
    <dgm:pt modelId="{888E0F5B-DFBC-4FB9-BF2D-63867416E0CF}" type="pres">
      <dgm:prSet presAssocID="{0C5D99F9-181E-458B-9915-E1B31C4B576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91133C-5BAA-40A7-B7CF-97798AACB6E6}" type="pres">
      <dgm:prSet presAssocID="{0C5D99F9-181E-458B-9915-E1B31C4B576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BBE7548-4B24-4F1E-8283-15533D1CAA28}" srcId="{89B74268-FC16-40F6-8D9F-A22F0189633A}" destId="{53CFF51F-1945-4D10-8EBF-50DE9E3B46E4}" srcOrd="1" destOrd="0" parTransId="{643A9A2E-13FA-4487-96FD-3832E84608D0}" sibTransId="{16657002-067C-48CD-80D7-A9323F1E389A}"/>
    <dgm:cxn modelId="{7352E6CF-E535-4FC8-9DE8-AC95FCFCB2DB}" srcId="{89B74268-FC16-40F6-8D9F-A22F0189633A}" destId="{75F4B228-00F7-4AD6-BCE8-BF9617AAF5E6}" srcOrd="3" destOrd="0" parTransId="{2452549C-F813-491D-9D44-66905DCA0CC3}" sibTransId="{4AA6C116-3ADB-4CFC-AD4B-511F07FE8B26}"/>
    <dgm:cxn modelId="{16403F7B-13B5-464A-BC43-FB9EF8F6EC5A}" type="presOf" srcId="{0C5D99F9-181E-458B-9915-E1B31C4B576F}" destId="{888E0F5B-DFBC-4FB9-BF2D-63867416E0CF}" srcOrd="0" destOrd="0" presId="urn:microsoft.com/office/officeart/2005/8/layout/hList1"/>
    <dgm:cxn modelId="{8D787A6B-BD07-4CAD-9D29-C423E5182772}" srcId="{67030B59-1BAB-44E0-9954-2C5FD74AF20F}" destId="{89B74268-FC16-40F6-8D9F-A22F0189633A}" srcOrd="1" destOrd="0" parTransId="{C5C2CFDA-06BC-41AB-8049-8B253FB3C430}" sibTransId="{ECA2AA87-AA84-44CF-9737-7DD6DA9836CD}"/>
    <dgm:cxn modelId="{B439E715-7B06-480A-AED3-23A4495B9EFB}" srcId="{89B74268-FC16-40F6-8D9F-A22F0189633A}" destId="{B7C9005C-3D96-4AEC-B969-A7FB34792FE9}" srcOrd="0" destOrd="0" parTransId="{077C9DFE-51AE-486F-B775-D18594E55DF9}" sibTransId="{4E313B70-0B24-4E63-A81C-6DBFD3C2BCBF}"/>
    <dgm:cxn modelId="{8CAEAC31-B76B-4BC9-B3C9-5C2F6A9783E2}" type="presOf" srcId="{89B74268-FC16-40F6-8D9F-A22F0189633A}" destId="{502F08A0-CF91-4663-A86F-140E34D4A099}" srcOrd="0" destOrd="0" presId="urn:microsoft.com/office/officeart/2005/8/layout/hList1"/>
    <dgm:cxn modelId="{720B5624-1873-44C2-BE1B-E12D6AF6137B}" srcId="{8E8B9604-C323-4693-8F89-E5F6E0998AFE}" destId="{EE2BED6D-37B8-41C0-9846-B768D2038827}" srcOrd="1" destOrd="0" parTransId="{46CE9CF6-A190-4B33-A36E-7C7D11AE3485}" sibTransId="{C9ABC27E-6A39-4A41-BD22-865578AA64E2}"/>
    <dgm:cxn modelId="{F49C93E9-A4F4-4975-9C7E-0BEC242D6DCF}" type="presOf" srcId="{A7B5BCCB-C1BC-45C4-92A4-072286BD4D4D}" destId="{D3AEF7F8-C256-4AA1-97C3-045598F54427}" srcOrd="0" destOrd="0" presId="urn:microsoft.com/office/officeart/2005/8/layout/hList1"/>
    <dgm:cxn modelId="{4771D671-6A7F-4C40-8910-EC76A7A10B43}" srcId="{67030B59-1BAB-44E0-9954-2C5FD74AF20F}" destId="{0C5D99F9-181E-458B-9915-E1B31C4B576F}" srcOrd="2" destOrd="0" parTransId="{58CA1821-E75C-4A73-BB2D-B0E9CF89EE0F}" sibTransId="{76E45AF3-C8E5-4CFB-A550-C7BDCE3B137F}"/>
    <dgm:cxn modelId="{879D533C-3802-40BF-A390-DDA6629D79BC}" type="presOf" srcId="{53CFF51F-1945-4D10-8EBF-50DE9E3B46E4}" destId="{D800450D-196D-4664-8448-E933BD0CD2FB}" srcOrd="0" destOrd="1" presId="urn:microsoft.com/office/officeart/2005/8/layout/hList1"/>
    <dgm:cxn modelId="{57556ED9-5B0F-4BA8-AFEB-FA9CDAFD4B71}" srcId="{8E8B9604-C323-4693-8F89-E5F6E0998AFE}" destId="{A7B5BCCB-C1BC-45C4-92A4-072286BD4D4D}" srcOrd="0" destOrd="0" parTransId="{260FC2CB-30D2-4B69-B8E6-E720679A3506}" sibTransId="{F9A2EE2A-D488-463E-A1F8-65124E3852E1}"/>
    <dgm:cxn modelId="{C25CCD89-735F-4F19-BD89-78474B2EE232}" type="presOf" srcId="{D59CB693-8DD8-4D09-AAEE-EA377DDEFD2F}" destId="{D3AEF7F8-C256-4AA1-97C3-045598F54427}" srcOrd="0" destOrd="3" presId="urn:microsoft.com/office/officeart/2005/8/layout/hList1"/>
    <dgm:cxn modelId="{4757ECCD-A96A-4221-8221-94511CE51F52}" srcId="{0C5D99F9-181E-458B-9915-E1B31C4B576F}" destId="{27E59C51-8A23-44F0-B983-8556F1579976}" srcOrd="0" destOrd="0" parTransId="{B81A1637-93C5-48AE-8E14-5DAD42F396FF}" sibTransId="{AE4BD553-9A98-42AB-871A-26E3944E0773}"/>
    <dgm:cxn modelId="{482956DE-30EB-4474-82DB-099E6D165A1A}" srcId="{0C5D99F9-181E-458B-9915-E1B31C4B576F}" destId="{D41B02E6-3219-46CA-BB20-D9F514DA69ED}" srcOrd="1" destOrd="0" parTransId="{047B75D0-756A-4646-AAD2-353C2B0516D4}" sibTransId="{206A7E9D-764A-465F-AED2-434C4AEDFF75}"/>
    <dgm:cxn modelId="{126A515A-7E6A-4CB9-AD32-6BE6D0AFA38C}" type="presOf" srcId="{D41B02E6-3219-46CA-BB20-D9F514DA69ED}" destId="{5091133C-5BAA-40A7-B7CF-97798AACB6E6}" srcOrd="0" destOrd="1" presId="urn:microsoft.com/office/officeart/2005/8/layout/hList1"/>
    <dgm:cxn modelId="{CA7C63A9-D92B-44C5-998F-446634A01413}" type="presOf" srcId="{B7C9005C-3D96-4AEC-B969-A7FB34792FE9}" destId="{D800450D-196D-4664-8448-E933BD0CD2FB}" srcOrd="0" destOrd="0" presId="urn:microsoft.com/office/officeart/2005/8/layout/hList1"/>
    <dgm:cxn modelId="{F3F78361-067F-4A19-8FCC-1FA978E162A9}" type="presOf" srcId="{67030B59-1BAB-44E0-9954-2C5FD74AF20F}" destId="{866C63BB-FDB5-493C-A9EB-2CE4559D8E5D}" srcOrd="0" destOrd="0" presId="urn:microsoft.com/office/officeart/2005/8/layout/hList1"/>
    <dgm:cxn modelId="{CFDB8A2A-9C62-430E-BDD7-31FC33B94508}" srcId="{67030B59-1BAB-44E0-9954-2C5FD74AF20F}" destId="{8E8B9604-C323-4693-8F89-E5F6E0998AFE}" srcOrd="0" destOrd="0" parTransId="{640F11BF-B64F-4D67-9844-42F255C21E4E}" sibTransId="{5807B1E9-A91B-456F-9D30-7CBF08AA1C76}"/>
    <dgm:cxn modelId="{31B4BA7F-BDEE-4539-8FC5-7881F59CCF07}" type="presOf" srcId="{27E59C51-8A23-44F0-B983-8556F1579976}" destId="{5091133C-5BAA-40A7-B7CF-97798AACB6E6}" srcOrd="0" destOrd="0" presId="urn:microsoft.com/office/officeart/2005/8/layout/hList1"/>
    <dgm:cxn modelId="{CA083EFD-602B-4F6E-9EB4-6B4D85673672}" type="presOf" srcId="{EE2BED6D-37B8-41C0-9846-B768D2038827}" destId="{D3AEF7F8-C256-4AA1-97C3-045598F54427}" srcOrd="0" destOrd="1" presId="urn:microsoft.com/office/officeart/2005/8/layout/hList1"/>
    <dgm:cxn modelId="{F732C090-11B1-479F-B2F1-5BE4225AEE86}" type="presOf" srcId="{75F4B228-00F7-4AD6-BCE8-BF9617AAF5E6}" destId="{D800450D-196D-4664-8448-E933BD0CD2FB}" srcOrd="0" destOrd="3" presId="urn:microsoft.com/office/officeart/2005/8/layout/hList1"/>
    <dgm:cxn modelId="{9641661F-E228-45AC-B954-DF90A0AF06C3}" type="presOf" srcId="{1BD2D4E7-066E-4B39-9662-90C9D1BD6588}" destId="{D800450D-196D-4664-8448-E933BD0CD2FB}" srcOrd="0" destOrd="2" presId="urn:microsoft.com/office/officeart/2005/8/layout/hList1"/>
    <dgm:cxn modelId="{DE3355A3-10A7-4CC8-8EFE-0B9E7537B049}" srcId="{8E8B9604-C323-4693-8F89-E5F6E0998AFE}" destId="{886399AF-24EA-48F5-B5EC-AC421C4D7BD5}" srcOrd="2" destOrd="0" parTransId="{D95B3789-3BB7-4940-9E6A-196496C9E074}" sibTransId="{DCF15499-57AF-4C15-BA20-56DD1D2B85D4}"/>
    <dgm:cxn modelId="{0DC8AF5A-BC87-45F2-BBD0-BB12FCE245D6}" srcId="{8E8B9604-C323-4693-8F89-E5F6E0998AFE}" destId="{D59CB693-8DD8-4D09-AAEE-EA377DDEFD2F}" srcOrd="3" destOrd="0" parTransId="{D31EEE92-8B8A-4066-82D3-66EBDFB9216D}" sibTransId="{51235852-1400-4F9A-A578-B7C8ACC56D7A}"/>
    <dgm:cxn modelId="{C3F3ACF8-8E3F-41EF-8A67-AAD9FCC2FFE2}" type="presOf" srcId="{886399AF-24EA-48F5-B5EC-AC421C4D7BD5}" destId="{D3AEF7F8-C256-4AA1-97C3-045598F54427}" srcOrd="0" destOrd="2" presId="urn:microsoft.com/office/officeart/2005/8/layout/hList1"/>
    <dgm:cxn modelId="{DD6825C8-1BA4-4536-B379-17E136BB3E2F}" type="presOf" srcId="{8E8B9604-C323-4693-8F89-E5F6E0998AFE}" destId="{388AB311-E47A-4A76-9F93-B39367FFCD91}" srcOrd="0" destOrd="0" presId="urn:microsoft.com/office/officeart/2005/8/layout/hList1"/>
    <dgm:cxn modelId="{5ED61795-6295-4E1C-8D83-6CFDE716C90F}" srcId="{89B74268-FC16-40F6-8D9F-A22F0189633A}" destId="{1BD2D4E7-066E-4B39-9662-90C9D1BD6588}" srcOrd="2" destOrd="0" parTransId="{4B64B5C2-2E38-49F7-8E69-EFB5F430C90E}" sibTransId="{B7B37AB1-8DA3-45C2-94BF-911B84DB68A3}"/>
    <dgm:cxn modelId="{BFF37F72-F36C-435F-9370-FAFF730DC28D}" type="presParOf" srcId="{866C63BB-FDB5-493C-A9EB-2CE4559D8E5D}" destId="{007CE42E-DBE7-4138-99ED-5ECFD9792A85}" srcOrd="0" destOrd="0" presId="urn:microsoft.com/office/officeart/2005/8/layout/hList1"/>
    <dgm:cxn modelId="{DE3BF72D-9855-4FE3-A5DD-212BE5228F33}" type="presParOf" srcId="{007CE42E-DBE7-4138-99ED-5ECFD9792A85}" destId="{388AB311-E47A-4A76-9F93-B39367FFCD91}" srcOrd="0" destOrd="0" presId="urn:microsoft.com/office/officeart/2005/8/layout/hList1"/>
    <dgm:cxn modelId="{764E522F-4A95-49CD-BEF7-DAA68465B0BE}" type="presParOf" srcId="{007CE42E-DBE7-4138-99ED-5ECFD9792A85}" destId="{D3AEF7F8-C256-4AA1-97C3-045598F54427}" srcOrd="1" destOrd="0" presId="urn:microsoft.com/office/officeart/2005/8/layout/hList1"/>
    <dgm:cxn modelId="{4C307EBD-B4E7-4106-B5F8-AC2EE952B3DF}" type="presParOf" srcId="{866C63BB-FDB5-493C-A9EB-2CE4559D8E5D}" destId="{EA81EE44-330D-44EA-8D76-68D02FDD5E2D}" srcOrd="1" destOrd="0" presId="urn:microsoft.com/office/officeart/2005/8/layout/hList1"/>
    <dgm:cxn modelId="{FF536CB2-7454-4776-B0A4-4E2C599B84F9}" type="presParOf" srcId="{866C63BB-FDB5-493C-A9EB-2CE4559D8E5D}" destId="{B0495326-807B-4CE8-A41D-1863F5C557A5}" srcOrd="2" destOrd="0" presId="urn:microsoft.com/office/officeart/2005/8/layout/hList1"/>
    <dgm:cxn modelId="{283606EA-27AA-4350-9A6F-AF144DBA47F1}" type="presParOf" srcId="{B0495326-807B-4CE8-A41D-1863F5C557A5}" destId="{502F08A0-CF91-4663-A86F-140E34D4A099}" srcOrd="0" destOrd="0" presId="urn:microsoft.com/office/officeart/2005/8/layout/hList1"/>
    <dgm:cxn modelId="{94240285-AFD9-45DD-AA36-DA23C266B016}" type="presParOf" srcId="{B0495326-807B-4CE8-A41D-1863F5C557A5}" destId="{D800450D-196D-4664-8448-E933BD0CD2FB}" srcOrd="1" destOrd="0" presId="urn:microsoft.com/office/officeart/2005/8/layout/hList1"/>
    <dgm:cxn modelId="{368BCE06-8F71-4FBC-8E97-B45C0CFE37F3}" type="presParOf" srcId="{866C63BB-FDB5-493C-A9EB-2CE4559D8E5D}" destId="{D0665762-CFAE-4C02-985B-C78664665B39}" srcOrd="3" destOrd="0" presId="urn:microsoft.com/office/officeart/2005/8/layout/hList1"/>
    <dgm:cxn modelId="{D7C7DD20-6B3D-464F-BEE3-A20E77A299B3}" type="presParOf" srcId="{866C63BB-FDB5-493C-A9EB-2CE4559D8E5D}" destId="{13C08E9E-22C8-4CC4-97FF-E89F93618A63}" srcOrd="4" destOrd="0" presId="urn:microsoft.com/office/officeart/2005/8/layout/hList1"/>
    <dgm:cxn modelId="{25159490-C35D-4EF9-BC00-64612EC5A3B5}" type="presParOf" srcId="{13C08E9E-22C8-4CC4-97FF-E89F93618A63}" destId="{888E0F5B-DFBC-4FB9-BF2D-63867416E0CF}" srcOrd="0" destOrd="0" presId="urn:microsoft.com/office/officeart/2005/8/layout/hList1"/>
    <dgm:cxn modelId="{85158907-68F8-49E0-8F26-6C112E11640A}" type="presParOf" srcId="{13C08E9E-22C8-4CC4-97FF-E89F93618A63}" destId="{5091133C-5BAA-40A7-B7CF-97798AACB6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8E9D8B-D262-4F55-8914-67906FAFE948}">
      <dsp:nvSpPr>
        <dsp:cNvPr id="0" name=""/>
        <dsp:cNvSpPr/>
      </dsp:nvSpPr>
      <dsp:spPr>
        <a:xfrm>
          <a:off x="1051645" y="-109446"/>
          <a:ext cx="5004101" cy="5004101"/>
        </a:xfrm>
        <a:prstGeom prst="circularArrow">
          <a:avLst>
            <a:gd name="adj1" fmla="val 4668"/>
            <a:gd name="adj2" fmla="val 272909"/>
            <a:gd name="adj3" fmla="val 12940709"/>
            <a:gd name="adj4" fmla="val 17956738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8A4E4-BEE2-45E5-A83E-CFA26182EDF0}">
      <dsp:nvSpPr>
        <dsp:cNvPr id="0" name=""/>
        <dsp:cNvSpPr/>
      </dsp:nvSpPr>
      <dsp:spPr>
        <a:xfrm>
          <a:off x="1934098" y="882"/>
          <a:ext cx="3239197" cy="1619598"/>
        </a:xfrm>
        <a:prstGeom prst="roundRect">
          <a:avLst/>
        </a:prstGeom>
        <a:solidFill>
          <a:srgbClr val="81CE44"/>
        </a:solidFill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Posizionamento</a:t>
          </a:r>
          <a:endParaRPr lang="it-IT" sz="2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Identificazione</a:t>
          </a:r>
          <a:r>
            <a:rPr lang="it-IT" sz="1200" i="1" kern="1200" dirty="0" smtClean="0"/>
            <a:t> </a:t>
          </a:r>
          <a:r>
            <a:rPr lang="it-IT" sz="1200" b="1" i="1" kern="1200" dirty="0" smtClean="0"/>
            <a:t>Obiettivi</a:t>
          </a:r>
          <a:endParaRPr lang="it-IT" sz="1200" b="1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Definizione </a:t>
          </a:r>
          <a:r>
            <a:rPr lang="it-IT" sz="1200" b="1" i="1" kern="1200" dirty="0" smtClean="0"/>
            <a:t>Target</a:t>
          </a:r>
          <a:endParaRPr lang="it-IT" sz="1200" b="1" i="1" kern="1200" dirty="0"/>
        </a:p>
      </dsp:txBody>
      <dsp:txXfrm>
        <a:off x="1934098" y="882"/>
        <a:ext cx="3239197" cy="1619598"/>
      </dsp:txXfrm>
    </dsp:sp>
    <dsp:sp modelId="{8FDC27C3-FEAD-468D-9931-4C8C5D8B0865}">
      <dsp:nvSpPr>
        <dsp:cNvPr id="0" name=""/>
        <dsp:cNvSpPr/>
      </dsp:nvSpPr>
      <dsp:spPr>
        <a:xfrm>
          <a:off x="3660855" y="1797687"/>
          <a:ext cx="3379292" cy="1619598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Analisi</a:t>
          </a:r>
          <a:endParaRPr lang="it-IT" sz="2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Definizione </a:t>
          </a:r>
          <a:r>
            <a:rPr lang="it-IT" sz="1200" b="1" i="1" kern="1200" dirty="0" smtClean="0"/>
            <a:t>Contenuti</a:t>
          </a:r>
          <a:r>
            <a:rPr lang="it-IT" sz="1200" kern="1200" dirty="0" smtClean="0"/>
            <a:t> e loro </a:t>
          </a:r>
          <a:r>
            <a:rPr lang="it-IT" sz="1200" b="1" i="1" kern="1200" dirty="0" smtClean="0"/>
            <a:t>Priorità</a:t>
          </a:r>
          <a:endParaRPr lang="it-IT" sz="1200" b="1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Definizione</a:t>
          </a:r>
          <a:r>
            <a:rPr lang="it-IT" sz="1200" b="1" i="1" kern="1200" dirty="0" smtClean="0"/>
            <a:t> Percorsi di Navigazione</a:t>
          </a:r>
          <a:endParaRPr lang="it-IT" sz="1200" b="1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Raccolta e </a:t>
          </a:r>
          <a:r>
            <a:rPr lang="it-IT" sz="1200" b="1" i="1" kern="1200" dirty="0" smtClean="0"/>
            <a:t>Analisi di Feedback e Suggerimenti</a:t>
          </a:r>
          <a:endParaRPr lang="it-IT" sz="1200" b="1" i="1" kern="1200" dirty="0"/>
        </a:p>
      </dsp:txBody>
      <dsp:txXfrm>
        <a:off x="3660855" y="1797687"/>
        <a:ext cx="3379292" cy="1619598"/>
      </dsp:txXfrm>
    </dsp:sp>
    <dsp:sp modelId="{510DE8FF-3273-4320-9041-E3F989418A86}">
      <dsp:nvSpPr>
        <dsp:cNvPr id="0" name=""/>
        <dsp:cNvSpPr/>
      </dsp:nvSpPr>
      <dsp:spPr>
        <a:xfrm>
          <a:off x="1934098" y="3594492"/>
          <a:ext cx="3239197" cy="1619598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Realizzazione</a:t>
          </a:r>
          <a:endParaRPr lang="it-IT" sz="2200" b="1" kern="1200" dirty="0"/>
        </a:p>
      </dsp:txBody>
      <dsp:txXfrm>
        <a:off x="1934098" y="3594492"/>
        <a:ext cx="3239197" cy="1619598"/>
      </dsp:txXfrm>
    </dsp:sp>
    <dsp:sp modelId="{4D2FB838-F0BF-4D99-9083-72634C0B87DD}">
      <dsp:nvSpPr>
        <dsp:cNvPr id="0" name=""/>
        <dsp:cNvSpPr/>
      </dsp:nvSpPr>
      <dsp:spPr>
        <a:xfrm>
          <a:off x="32213" y="1797687"/>
          <a:ext cx="3449356" cy="1619598"/>
        </a:xfrm>
        <a:prstGeom prst="roundRect">
          <a:avLst/>
        </a:prstGeom>
        <a:solidFill>
          <a:srgbClr val="727272"/>
        </a:solidFill>
        <a:ln w="25400" cap="flat" cmpd="sng" algn="ctr">
          <a:solidFill>
            <a:schemeClr val="tx2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Misurazione</a:t>
          </a:r>
          <a:endParaRPr lang="it-IT" sz="2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dirty="0" smtClean="0"/>
            <a:t>Analisi </a:t>
          </a:r>
          <a:r>
            <a:rPr lang="it-IT" sz="1200" b="1" i="1" kern="1200" dirty="0" smtClean="0"/>
            <a:t>Risultati</a:t>
          </a:r>
          <a:endParaRPr lang="it-IT" sz="1200" b="1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b="1" i="1" kern="1200" smtClean="0"/>
            <a:t>Azioni correttive</a:t>
          </a:r>
          <a:endParaRPr lang="it-IT" sz="1200" b="1" i="1" kern="1200" dirty="0"/>
        </a:p>
      </dsp:txBody>
      <dsp:txXfrm>
        <a:off x="32213" y="1797687"/>
        <a:ext cx="3449356" cy="161959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BA1FC1-644C-46CE-B74F-E46B11642C3C}">
      <dsp:nvSpPr>
        <dsp:cNvPr id="0" name=""/>
        <dsp:cNvSpPr/>
      </dsp:nvSpPr>
      <dsp:spPr>
        <a:xfrm>
          <a:off x="1475580" y="0"/>
          <a:ext cx="5545138" cy="55451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00B0F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72D02-482C-4F1A-9D04-B0DEB29BC0A8}">
      <dsp:nvSpPr>
        <dsp:cNvPr id="0" name=""/>
        <dsp:cNvSpPr/>
      </dsp:nvSpPr>
      <dsp:spPr>
        <a:xfrm>
          <a:off x="2002369" y="526788"/>
          <a:ext cx="2162603" cy="2162603"/>
        </a:xfrm>
        <a:prstGeom prst="roundRect">
          <a:avLst/>
        </a:prstGeom>
        <a:solidFill>
          <a:srgbClr val="81CE44"/>
        </a:solidFill>
        <a:ln w="25400" cap="flat" cmpd="sng" algn="ctr">
          <a:solidFill>
            <a:srgbClr val="003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Portale dell’Agricoltura</a:t>
          </a:r>
          <a:endParaRPr lang="it-IT" sz="1800" kern="1200" dirty="0"/>
        </a:p>
      </dsp:txBody>
      <dsp:txXfrm>
        <a:off x="2002369" y="526788"/>
        <a:ext cx="2162603" cy="2162603"/>
      </dsp:txXfrm>
    </dsp:sp>
    <dsp:sp modelId="{FE5450F1-B36A-4FB0-9AEA-234E9973945B}">
      <dsp:nvSpPr>
        <dsp:cNvPr id="0" name=""/>
        <dsp:cNvSpPr/>
      </dsp:nvSpPr>
      <dsp:spPr>
        <a:xfrm>
          <a:off x="4331327" y="526788"/>
          <a:ext cx="2162603" cy="2162603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Comunicazione Istituzionale</a:t>
          </a:r>
          <a:endParaRPr lang="it-IT" sz="1800" kern="1200" dirty="0"/>
        </a:p>
      </dsp:txBody>
      <dsp:txXfrm>
        <a:off x="4331327" y="526788"/>
        <a:ext cx="2162603" cy="2162603"/>
      </dsp:txXfrm>
    </dsp:sp>
    <dsp:sp modelId="{B6F7327A-FE4C-458D-83D3-19CF79CA65CF}">
      <dsp:nvSpPr>
        <dsp:cNvPr id="0" name=""/>
        <dsp:cNvSpPr/>
      </dsp:nvSpPr>
      <dsp:spPr>
        <a:xfrm>
          <a:off x="2002369" y="2855746"/>
          <a:ext cx="2162603" cy="2162603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rgbClr val="CC33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Nuovi Clienti e nuove opportunità di Business</a:t>
          </a:r>
          <a:endParaRPr lang="it-IT" sz="1800" kern="1200" dirty="0"/>
        </a:p>
      </dsp:txBody>
      <dsp:txXfrm>
        <a:off x="2002369" y="2855746"/>
        <a:ext cx="2162603" cy="2162603"/>
      </dsp:txXfrm>
    </dsp:sp>
    <dsp:sp modelId="{AA222296-3377-401D-ABF3-73B700140D98}">
      <dsp:nvSpPr>
        <dsp:cNvPr id="0" name=""/>
        <dsp:cNvSpPr/>
      </dsp:nvSpPr>
      <dsp:spPr>
        <a:xfrm>
          <a:off x="4331327" y="2855746"/>
          <a:ext cx="2162603" cy="2162603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Fidelizzazione base associativa</a:t>
          </a:r>
          <a:endParaRPr lang="it-IT" sz="1800" kern="1200" dirty="0"/>
        </a:p>
      </dsp:txBody>
      <dsp:txXfrm>
        <a:off x="4331327" y="2855746"/>
        <a:ext cx="2162603" cy="216260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8AB311-E47A-4A76-9F93-B39367FFCD91}">
      <dsp:nvSpPr>
        <dsp:cNvPr id="0" name=""/>
        <dsp:cNvSpPr/>
      </dsp:nvSpPr>
      <dsp:spPr>
        <a:xfrm>
          <a:off x="2655" y="127208"/>
          <a:ext cx="2588716" cy="518400"/>
        </a:xfrm>
        <a:prstGeom prst="rect">
          <a:avLst/>
        </a:prstGeom>
        <a:solidFill>
          <a:srgbClr val="81CE44"/>
        </a:solidFill>
        <a:ln w="25400" cap="flat" cmpd="sng" algn="ctr">
          <a:solidFill>
            <a:srgbClr val="2B491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Organizzazione</a:t>
          </a:r>
          <a:endParaRPr lang="it-IT" sz="1800" b="1" kern="1200" dirty="0"/>
        </a:p>
      </dsp:txBody>
      <dsp:txXfrm>
        <a:off x="2655" y="127208"/>
        <a:ext cx="2588716" cy="518400"/>
      </dsp:txXfrm>
    </dsp:sp>
    <dsp:sp modelId="{D3AEF7F8-C256-4AA1-97C3-045598F54427}">
      <dsp:nvSpPr>
        <dsp:cNvPr id="0" name=""/>
        <dsp:cNvSpPr/>
      </dsp:nvSpPr>
      <dsp:spPr>
        <a:xfrm>
          <a:off x="2655" y="645608"/>
          <a:ext cx="2588716" cy="3656339"/>
        </a:xfrm>
        <a:prstGeom prst="rect">
          <a:avLst/>
        </a:prstGeom>
        <a:solidFill>
          <a:srgbClr val="81CE44">
            <a:alpha val="50000"/>
          </a:srgbClr>
        </a:solidFill>
        <a:ln w="25400" cap="flat" cmpd="sng" algn="ctr">
          <a:solidFill>
            <a:srgbClr val="2B491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obiettivi non definiti o non coordinati</a:t>
          </a:r>
          <a:endParaRPr lang="it-IT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sovrapposizione di ambiti</a:t>
          </a:r>
          <a:endParaRPr lang="it-IT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mancanza di un “Comitato per il Web” che sponsorizzi ed indirizzi le iniziative</a:t>
          </a:r>
          <a:endParaRPr lang="it-IT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struttura redazionale non adeguatamente organizzata e formata</a:t>
          </a:r>
          <a:endParaRPr lang="it-IT" sz="1800" b="0" kern="1200" dirty="0">
            <a:latin typeface="+mj-lt"/>
          </a:endParaRPr>
        </a:p>
      </dsp:txBody>
      <dsp:txXfrm>
        <a:off x="2655" y="645608"/>
        <a:ext cx="2588716" cy="3656339"/>
      </dsp:txXfrm>
    </dsp:sp>
    <dsp:sp modelId="{502F08A0-CF91-4663-A86F-140E34D4A099}">
      <dsp:nvSpPr>
        <dsp:cNvPr id="0" name=""/>
        <dsp:cNvSpPr/>
      </dsp:nvSpPr>
      <dsp:spPr>
        <a:xfrm>
          <a:off x="2953791" y="127208"/>
          <a:ext cx="2588716" cy="518400"/>
        </a:xfrm>
        <a:prstGeom prst="rect">
          <a:avLst/>
        </a:prstGeom>
        <a:solidFill>
          <a:srgbClr val="FF6600"/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err="1" smtClean="0"/>
            <a:t>Governance</a:t>
          </a:r>
          <a:endParaRPr lang="it-IT" sz="1800" b="1" kern="1200" dirty="0"/>
        </a:p>
      </dsp:txBody>
      <dsp:txXfrm>
        <a:off x="2953791" y="127208"/>
        <a:ext cx="2588716" cy="518400"/>
      </dsp:txXfrm>
    </dsp:sp>
    <dsp:sp modelId="{D800450D-196D-4664-8448-E933BD0CD2FB}">
      <dsp:nvSpPr>
        <dsp:cNvPr id="0" name=""/>
        <dsp:cNvSpPr/>
      </dsp:nvSpPr>
      <dsp:spPr>
        <a:xfrm>
          <a:off x="2953791" y="645608"/>
          <a:ext cx="2588716" cy="3656339"/>
        </a:xfrm>
        <a:prstGeom prst="rect">
          <a:avLst/>
        </a:prstGeom>
        <a:solidFill>
          <a:srgbClr val="FF6600">
            <a:alpha val="50000"/>
          </a:srgb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piano di comunicazione non definito</a:t>
          </a:r>
          <a:endParaRPr lang="it-IT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criteri di misurazione non definiti</a:t>
          </a:r>
          <a:endParaRPr lang="it-IT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assenza di un’analisi preliminare del target dei potenziali utenti e di un loro eventuale coinvolgimento</a:t>
          </a:r>
          <a:endParaRPr lang="it-IT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scarsa propensione alla progettazione “per” gli utenti</a:t>
          </a:r>
          <a:endParaRPr lang="it-IT" sz="1800" b="0" kern="1200" dirty="0">
            <a:latin typeface="+mj-lt"/>
          </a:endParaRPr>
        </a:p>
      </dsp:txBody>
      <dsp:txXfrm>
        <a:off x="2953791" y="645608"/>
        <a:ext cx="2588716" cy="3656339"/>
      </dsp:txXfrm>
    </dsp:sp>
    <dsp:sp modelId="{888E0F5B-DFBC-4FB9-BF2D-63867416E0CF}">
      <dsp:nvSpPr>
        <dsp:cNvPr id="0" name=""/>
        <dsp:cNvSpPr/>
      </dsp:nvSpPr>
      <dsp:spPr>
        <a:xfrm>
          <a:off x="5904928" y="127208"/>
          <a:ext cx="2588716" cy="518400"/>
        </a:xfrm>
        <a:prstGeom prst="rect">
          <a:avLst/>
        </a:prstGeom>
        <a:solidFill>
          <a:srgbClr val="727272"/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Tecnologia</a:t>
          </a:r>
          <a:endParaRPr lang="it-IT" sz="1800" b="1" kern="1200" dirty="0"/>
        </a:p>
      </dsp:txBody>
      <dsp:txXfrm>
        <a:off x="5904928" y="127208"/>
        <a:ext cx="2588716" cy="518400"/>
      </dsp:txXfrm>
    </dsp:sp>
    <dsp:sp modelId="{5091133C-5BAA-40A7-B7CF-97798AACB6E6}">
      <dsp:nvSpPr>
        <dsp:cNvPr id="0" name=""/>
        <dsp:cNvSpPr/>
      </dsp:nvSpPr>
      <dsp:spPr>
        <a:xfrm>
          <a:off x="5904928" y="645608"/>
          <a:ext cx="2588716" cy="3656339"/>
        </a:xfrm>
        <a:prstGeom prst="rect">
          <a:avLst/>
        </a:prstGeom>
        <a:solidFill>
          <a:srgbClr val="727272">
            <a:alpha val="50000"/>
          </a:srgbClr>
        </a:solidFill>
        <a:ln w="25400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scelta di partner strategici (software e </a:t>
          </a:r>
          <a:r>
            <a:rPr lang="it-IT" sz="1800" b="0" kern="1200" dirty="0" err="1" smtClean="0">
              <a:latin typeface="+mj-lt"/>
            </a:rPr>
            <a:t>operations</a:t>
          </a:r>
          <a:r>
            <a:rPr lang="it-IT" sz="1800" b="0" kern="1200" dirty="0" smtClean="0">
              <a:latin typeface="+mj-lt"/>
            </a:rPr>
            <a:t>)</a:t>
          </a:r>
          <a:endParaRPr lang="it-IT" sz="1800" b="0" kern="1200" dirty="0"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b="0" kern="1200" dirty="0" smtClean="0">
              <a:latin typeface="+mj-lt"/>
            </a:rPr>
            <a:t>coerenza delle piattaforme di riferimento</a:t>
          </a:r>
          <a:endParaRPr lang="it-IT" sz="1800" b="0" kern="1200" dirty="0">
            <a:latin typeface="+mj-lt"/>
          </a:endParaRPr>
        </a:p>
      </dsp:txBody>
      <dsp:txXfrm>
        <a:off x="5904928" y="645608"/>
        <a:ext cx="2588716" cy="3656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665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it-IT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866" y="0"/>
            <a:ext cx="2890665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it-IT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218"/>
            <a:ext cx="2890665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it-IT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866" y="9430218"/>
            <a:ext cx="2890665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21EC8D5-5186-48FA-8F05-FA2BEDB75E34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108" cy="49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l" defTabSz="912813"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424" y="0"/>
            <a:ext cx="2889108" cy="49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8" y="4715108"/>
            <a:ext cx="5335894" cy="446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889108" cy="49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l" defTabSz="912813"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424" y="9431815"/>
            <a:ext cx="2889108" cy="49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E5A442-B937-45D1-8C40-DBCDC94486A1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9" name="Picture 33" descr="copertina_definitiv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8538" y="3429000"/>
            <a:ext cx="6119812" cy="2160588"/>
          </a:xfrm>
        </p:spPr>
        <p:txBody>
          <a:bodyPr anchor="t"/>
          <a:lstStyle>
            <a:lvl1pPr algn="l">
              <a:defRPr sz="2800" b="0"/>
            </a:lvl1pPr>
          </a:lstStyle>
          <a:p>
            <a:r>
              <a:rPr lang="it-IT"/>
              <a:t>Titolo della presentazione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96075" y="0"/>
            <a:ext cx="2124075" cy="62372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19825" cy="62372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23850" y="692150"/>
            <a:ext cx="4171950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171950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60" name="Picture 28" descr="interna_definitiv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692150"/>
            <a:ext cx="849630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8458200" y="6237288"/>
            <a:ext cx="1588" cy="627062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 rot="-21600000">
            <a:off x="8389938" y="6240463"/>
            <a:ext cx="3524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fld id="{47A19624-13EF-4020-926E-551D92F382DF}" type="slidenum">
              <a:rPr lang="it-IT" sz="1200" b="0">
                <a:solidFill>
                  <a:schemeClr val="tx1"/>
                </a:solidFill>
                <a:ea typeface="Osaka" charset="-128"/>
              </a:rPr>
              <a:pPr/>
              <a:t>‹N›</a:t>
            </a:fld>
            <a:endParaRPr lang="it-IT" sz="1200" b="0">
              <a:solidFill>
                <a:schemeClr val="tx1"/>
              </a:solidFill>
              <a:ea typeface="Osaka" charset="-128"/>
            </a:endParaRPr>
          </a:p>
        </p:txBody>
      </p:sp>
      <p:sp>
        <p:nvSpPr>
          <p:cNvPr id="18452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0"/>
            <a:ext cx="705643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2pPr>
      <a:lvl3pPr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3pPr>
      <a:lvl4pPr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4pPr>
      <a:lvl5pPr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Georgia" pitchFamily="18" charset="0"/>
        </a:defRPr>
      </a:lvl9pPr>
    </p:titleStyle>
    <p:bodyStyle>
      <a:lvl1pPr algn="l" rtl="0" fontAlgn="base">
        <a:spcBef>
          <a:spcPct val="100000"/>
        </a:spcBef>
        <a:spcAft>
          <a:spcPct val="0"/>
        </a:spcAft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174625" algn="l" rtl="0" fontAlgn="base">
        <a:spcBef>
          <a:spcPct val="5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2pPr>
      <a:lvl3pPr marL="1074738" indent="-174625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519238" indent="-174625" algn="l" rtl="0" fontAlgn="base">
        <a:spcBef>
          <a:spcPct val="5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887538" indent="-188913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2344738" indent="-188913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6pPr>
      <a:lvl7pPr marL="2801938" indent="-188913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7pPr>
      <a:lvl8pPr marL="3259138" indent="-188913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8pPr>
      <a:lvl9pPr marL="3716338" indent="-188913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/>
              <a:t>Web </a:t>
            </a:r>
            <a:r>
              <a:rPr lang="it-IT" b="1" dirty="0" err="1" smtClean="0"/>
              <a:t>Presence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i="1" dirty="0" smtClean="0"/>
              <a:t>Le opportunità del Web per Coldiretti</a:t>
            </a:r>
            <a:endParaRPr lang="it-IT" i="1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480425" y="24241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endParaRPr 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268538" y="2852738"/>
            <a:ext cx="21796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l"/>
            <a:r>
              <a:rPr lang="it-IT" sz="1800" b="0" dirty="0" smtClean="0">
                <a:solidFill>
                  <a:srgbClr val="727272"/>
                </a:solidFill>
                <a:ea typeface="Osaka" charset="-128"/>
              </a:rPr>
              <a:t>Giugno 2010</a:t>
            </a:r>
            <a:endParaRPr lang="en-GB" sz="1800" b="0" dirty="0">
              <a:solidFill>
                <a:srgbClr val="727272"/>
              </a:solidFill>
              <a:ea typeface="Osaka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500166" y="1649203"/>
          <a:ext cx="6012001" cy="348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06"/>
                <a:gridCol w="2155044"/>
                <a:gridCol w="1916051"/>
              </a:tblGrid>
              <a:tr h="117771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Schede iniziative - Portale dell’Agricoltura (1/2)</a:t>
            </a:r>
            <a:endParaRPr lang="it-IT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71406" y="1636503"/>
          <a:ext cx="1428760" cy="357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Transazione</a:t>
                      </a:r>
                      <a:endParaRPr lang="it-IT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Interazione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Consultazione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1071538" y="107154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Azione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Connettore 2 14"/>
          <p:cNvCxnSpPr/>
          <p:nvPr/>
        </p:nvCxnSpPr>
        <p:spPr bwMode="auto">
          <a:xfrm rot="5400000" flipH="1" flipV="1">
            <a:off x="-346464" y="3279577"/>
            <a:ext cx="371557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6" name="Connettore 1 15"/>
          <p:cNvCxnSpPr/>
          <p:nvPr/>
        </p:nvCxnSpPr>
        <p:spPr bwMode="auto">
          <a:xfrm>
            <a:off x="1500166" y="5136965"/>
            <a:ext cx="6000792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ttore 2 16"/>
          <p:cNvCxnSpPr/>
          <p:nvPr/>
        </p:nvCxnSpPr>
        <p:spPr bwMode="auto">
          <a:xfrm>
            <a:off x="1500166" y="5136965"/>
            <a:ext cx="628654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CasellaDiTesto 17"/>
          <p:cNvSpPr txBox="1"/>
          <p:nvPr/>
        </p:nvSpPr>
        <p:spPr>
          <a:xfrm>
            <a:off x="7858148" y="498987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Target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ttangolo 19"/>
          <p:cNvSpPr/>
          <p:nvPr/>
        </p:nvSpPr>
        <p:spPr bwMode="auto">
          <a:xfrm>
            <a:off x="1511444" y="3440547"/>
            <a:ext cx="2977086" cy="1702480"/>
          </a:xfrm>
          <a:prstGeom prst="rect">
            <a:avLst/>
          </a:prstGeom>
          <a:solidFill>
            <a:srgbClr val="81CE44"/>
          </a:solidFill>
          <a:ln w="2857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Portale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Agricoltura</a:t>
            </a:r>
            <a:endParaRPr kumimoji="0" lang="it-IT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  <p:graphicFrame>
        <p:nvGraphicFramePr>
          <p:cNvPr id="19" name="Tabella 18"/>
          <p:cNvGraphicFramePr>
            <a:graphicFrameLocks noGrp="1"/>
          </p:cNvGraphicFramePr>
          <p:nvPr/>
        </p:nvGraphicFramePr>
        <p:xfrm>
          <a:off x="1404958" y="5429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Generico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Categorie di Utenti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0" i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Riconosciuto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785794"/>
            <a:ext cx="8496300" cy="5929354"/>
          </a:xfrm>
        </p:spPr>
        <p:txBody>
          <a:bodyPr/>
          <a:lstStyle/>
          <a:p>
            <a:pPr marL="444500" lvl="1" indent="4763">
              <a:buNone/>
            </a:pPr>
            <a:r>
              <a:rPr lang="it-IT" sz="1300" b="1" dirty="0" smtClean="0">
                <a:latin typeface="+mj-lt"/>
              </a:rPr>
              <a:t>Obiettivo: </a:t>
            </a:r>
            <a:r>
              <a:rPr lang="it-IT" sz="1300" dirty="0" smtClean="0">
                <a:latin typeface="+mj-lt"/>
              </a:rPr>
              <a:t>Creazione di un punto di </a:t>
            </a:r>
            <a:r>
              <a:rPr lang="it-IT" sz="1300" b="1" dirty="0" smtClean="0">
                <a:latin typeface="+mj-lt"/>
              </a:rPr>
              <a:t>riferimento</a:t>
            </a:r>
            <a:r>
              <a:rPr lang="it-IT" sz="1300" dirty="0" smtClean="0">
                <a:latin typeface="+mj-lt"/>
              </a:rPr>
              <a:t> sull’</a:t>
            </a:r>
            <a:r>
              <a:rPr lang="it-IT" sz="1300" b="1" dirty="0" smtClean="0">
                <a:latin typeface="+mj-lt"/>
              </a:rPr>
              <a:t>informazione in agricoltura </a:t>
            </a:r>
            <a:r>
              <a:rPr lang="it-IT" sz="1300" dirty="0" smtClean="0">
                <a:latin typeface="+mj-lt"/>
              </a:rPr>
              <a:t>che illustrerà le posizioni confederali  sui temi sociali e politici e </a:t>
            </a:r>
            <a:r>
              <a:rPr lang="it-IT" sz="1300" b="1" dirty="0" smtClean="0">
                <a:latin typeface="+mj-lt"/>
              </a:rPr>
              <a:t>pubblicizzerà</a:t>
            </a:r>
            <a:r>
              <a:rPr lang="it-IT" sz="1300" dirty="0" smtClean="0">
                <a:latin typeface="+mj-lt"/>
              </a:rPr>
              <a:t> iniziative e studi. Nonostante non sia necessaria una forte presenza del </a:t>
            </a:r>
            <a:r>
              <a:rPr lang="it-IT" sz="1300" b="1" dirty="0" smtClean="0">
                <a:latin typeface="+mj-lt"/>
              </a:rPr>
              <a:t>marchio</a:t>
            </a:r>
            <a:r>
              <a:rPr lang="it-IT" sz="1300" dirty="0" smtClean="0">
                <a:latin typeface="+mj-lt"/>
              </a:rPr>
              <a:t>, l’iniziativa contribuirà all’aumento della </a:t>
            </a:r>
            <a:r>
              <a:rPr lang="it-IT" sz="1300" b="1" dirty="0" err="1" smtClean="0">
                <a:latin typeface="+mj-lt"/>
              </a:rPr>
              <a:t>reputation</a:t>
            </a:r>
            <a:r>
              <a:rPr lang="it-IT" sz="1300" b="1" dirty="0" smtClean="0">
                <a:latin typeface="+mj-lt"/>
              </a:rPr>
              <a:t> </a:t>
            </a:r>
            <a:r>
              <a:rPr lang="it-IT" sz="1300" dirty="0" smtClean="0">
                <a:latin typeface="+mj-lt"/>
              </a:rPr>
              <a:t>della Confederazione.</a:t>
            </a:r>
          </a:p>
          <a:p>
            <a:pPr marL="444500" lvl="1" indent="4763">
              <a:buNone/>
            </a:pPr>
            <a:r>
              <a:rPr lang="it-IT" sz="1300" b="1" dirty="0" smtClean="0">
                <a:latin typeface="+mj-lt"/>
              </a:rPr>
              <a:t>Target: </a:t>
            </a:r>
            <a:r>
              <a:rPr lang="it-IT" sz="1300" dirty="0" smtClean="0">
                <a:latin typeface="+mj-lt"/>
              </a:rPr>
              <a:t>Utente Generico, </a:t>
            </a:r>
            <a:r>
              <a:rPr lang="it-IT" sz="1300" dirty="0" smtClean="0">
                <a:latin typeface="+mj-lt"/>
              </a:rPr>
              <a:t>Imprenditore Agricolo, Investitore, Specialista di </a:t>
            </a:r>
            <a:r>
              <a:rPr lang="it-IT" sz="1300" dirty="0" smtClean="0">
                <a:latin typeface="+mj-lt"/>
              </a:rPr>
              <a:t>settore, Cittadino</a:t>
            </a:r>
            <a:endParaRPr lang="it-IT" sz="1300" dirty="0" smtClean="0">
              <a:latin typeface="+mj-lt"/>
            </a:endParaRPr>
          </a:p>
          <a:p>
            <a:pPr marL="444500" lvl="1" indent="4763">
              <a:buNone/>
            </a:pPr>
            <a:r>
              <a:rPr lang="it-IT" sz="1300" b="1" dirty="0" smtClean="0">
                <a:latin typeface="+mj-lt"/>
              </a:rPr>
              <a:t>Azioni: </a:t>
            </a:r>
            <a:r>
              <a:rPr lang="it-IT" sz="1300" dirty="0" smtClean="0">
                <a:latin typeface="+mj-lt"/>
              </a:rPr>
              <a:t>Consultazione, Interazione</a:t>
            </a:r>
          </a:p>
          <a:p>
            <a:pPr marL="444500" lvl="1" indent="4763">
              <a:buNone/>
            </a:pPr>
            <a:r>
              <a:rPr lang="it-IT" sz="1300" b="1" dirty="0" smtClean="0">
                <a:latin typeface="+mj-lt"/>
              </a:rPr>
              <a:t>Tipologia di contenuti (spunti):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Focalizzarsi sulle notizie “agricole”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Focalizzarsi sulla divulgazione delle posizioni politiche e sociali (es. editoriali/video interviste)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Pubblicizzare progetti di interesse agricolo/sociale (disegni di legge/attività di </a:t>
            </a:r>
            <a:r>
              <a:rPr lang="it-IT" sz="1300" dirty="0" err="1" smtClean="0">
                <a:latin typeface="+mj-lt"/>
              </a:rPr>
              <a:t>monitoring</a:t>
            </a:r>
            <a:r>
              <a:rPr lang="it-IT" sz="1300" dirty="0" smtClean="0">
                <a:latin typeface="+mj-lt"/>
              </a:rPr>
              <a:t>)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Pubblicizzare risultati ottenuti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Evidenziare statistiche sulla base associativa (Coldiretti </a:t>
            </a:r>
            <a:r>
              <a:rPr lang="it-IT" sz="1300" dirty="0" err="1" smtClean="0">
                <a:latin typeface="+mj-lt"/>
              </a:rPr>
              <a:t>Trends</a:t>
            </a:r>
            <a:r>
              <a:rPr lang="it-IT" sz="1300" dirty="0" smtClean="0">
                <a:latin typeface="+mj-lt"/>
              </a:rPr>
              <a:t>)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Sondaggi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Ricerche di mercato/Osservatori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Coldiretti TV/Coldiretti </a:t>
            </a:r>
            <a:r>
              <a:rPr lang="it-IT" sz="1300" dirty="0" err="1" smtClean="0">
                <a:latin typeface="+mj-lt"/>
              </a:rPr>
              <a:t>Photo</a:t>
            </a:r>
            <a:r>
              <a:rPr lang="it-IT" sz="1300" dirty="0" smtClean="0">
                <a:latin typeface="+mj-lt"/>
              </a:rPr>
              <a:t> </a:t>
            </a:r>
            <a:r>
              <a:rPr lang="it-IT" sz="1300" dirty="0" err="1" smtClean="0">
                <a:latin typeface="+mj-lt"/>
              </a:rPr>
              <a:t>Gallery</a:t>
            </a:r>
            <a:endParaRPr lang="it-IT" sz="1300" dirty="0" smtClean="0"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Newsletter/Pubblicazioni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Borsa prezzi/tracciabilità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300" dirty="0" smtClean="0">
                <a:latin typeface="+mj-lt"/>
              </a:rPr>
              <a:t>News dall’Europa</a:t>
            </a:r>
          </a:p>
          <a:p>
            <a:pPr marL="792163" lvl="1" indent="-342900">
              <a:buNone/>
            </a:pPr>
            <a:endParaRPr lang="it-IT" sz="1300" dirty="0" smtClean="0">
              <a:latin typeface="+mj-lt"/>
            </a:endParaRPr>
          </a:p>
          <a:p>
            <a:pPr marL="792163" lvl="1" indent="-342900">
              <a:buNone/>
            </a:pPr>
            <a:r>
              <a:rPr lang="it-IT" sz="1300" dirty="0" smtClean="0">
                <a:latin typeface="+mj-lt"/>
              </a:rPr>
              <a:t>Parole chiave: </a:t>
            </a:r>
            <a:r>
              <a:rPr lang="it-IT" sz="1300" b="1" i="1" dirty="0" smtClean="0">
                <a:latin typeface="+mj-lt"/>
              </a:rPr>
              <a:t>notizie, comunicazione,  multimedia, interazione, aggregazione, </a:t>
            </a:r>
            <a:r>
              <a:rPr lang="it-IT" sz="1300" b="1" i="1" dirty="0" err="1" smtClean="0">
                <a:latin typeface="+mj-lt"/>
              </a:rPr>
              <a:t>reputation</a:t>
            </a:r>
            <a:endParaRPr lang="it-IT" sz="1300" b="1" i="1" dirty="0" smtClean="0">
              <a:latin typeface="+mj-lt"/>
            </a:endParaRPr>
          </a:p>
          <a:p>
            <a:pPr marL="792163" lvl="1" indent="-342900">
              <a:buNone/>
            </a:pPr>
            <a:endParaRPr lang="it-IT" sz="13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Schede iniziative - Portale dell’Agricoltura (2/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500166" y="1649203"/>
          <a:ext cx="6012001" cy="348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06"/>
                <a:gridCol w="2155044"/>
                <a:gridCol w="1916051"/>
              </a:tblGrid>
              <a:tr h="117771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71406" y="1636503"/>
          <a:ext cx="1428760" cy="357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Transazione</a:t>
                      </a:r>
                      <a:endParaRPr lang="it-IT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Interazione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Consultazione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1071538" y="107154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Azione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Connettore 2 14"/>
          <p:cNvCxnSpPr/>
          <p:nvPr/>
        </p:nvCxnSpPr>
        <p:spPr bwMode="auto">
          <a:xfrm rot="5400000" flipH="1" flipV="1">
            <a:off x="-346464" y="3279577"/>
            <a:ext cx="371557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6" name="Connettore 1 15"/>
          <p:cNvCxnSpPr/>
          <p:nvPr/>
        </p:nvCxnSpPr>
        <p:spPr bwMode="auto">
          <a:xfrm>
            <a:off x="1500166" y="5136965"/>
            <a:ext cx="6000792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ttore 2 16"/>
          <p:cNvCxnSpPr/>
          <p:nvPr/>
        </p:nvCxnSpPr>
        <p:spPr bwMode="auto">
          <a:xfrm>
            <a:off x="1500166" y="5136965"/>
            <a:ext cx="628654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CasellaDiTesto 17"/>
          <p:cNvSpPr txBox="1"/>
          <p:nvPr/>
        </p:nvSpPr>
        <p:spPr>
          <a:xfrm>
            <a:off x="7858148" y="498987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Target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ttangolo 19"/>
          <p:cNvSpPr/>
          <p:nvPr/>
        </p:nvSpPr>
        <p:spPr bwMode="auto">
          <a:xfrm>
            <a:off x="3453056" y="1669781"/>
            <a:ext cx="1071570" cy="3474000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rgbClr val="4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Nuove</a:t>
            </a:r>
            <a:r>
              <a:rPr kumimoji="0" lang="it-IT" sz="20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 opportunità</a:t>
            </a:r>
            <a:endParaRPr kumimoji="0" lang="it-IT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21" name="Rettangolo 20"/>
          <p:cNvSpPr/>
          <p:nvPr/>
        </p:nvSpPr>
        <p:spPr bwMode="auto">
          <a:xfrm>
            <a:off x="5608228" y="1669027"/>
            <a:ext cx="954668" cy="3474000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rgbClr val="4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Nuovi </a:t>
            </a:r>
            <a:r>
              <a:rPr lang="it-IT" dirty="0" smtClean="0"/>
              <a:t>Clienti</a:t>
            </a:r>
            <a:endParaRPr kumimoji="0" lang="it-IT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24" name="Rectangle 8"/>
          <p:cNvSpPr>
            <a:spLocks noGrp="1" noChangeArrowheads="1"/>
          </p:cNvSpPr>
          <p:nvPr>
            <p:ph type="title"/>
          </p:nvPr>
        </p:nvSpPr>
        <p:spPr>
          <a:xfrm>
            <a:off x="1763713" y="0"/>
            <a:ext cx="7056437" cy="549275"/>
          </a:xfrm>
        </p:spPr>
        <p:txBody>
          <a:bodyPr/>
          <a:lstStyle/>
          <a:p>
            <a:r>
              <a:rPr lang="it-IT" sz="1500" dirty="0" smtClean="0"/>
              <a:t>Schede iniziative – Nuove Opportunità di Business e nuovi Clienti (1/2)</a:t>
            </a:r>
            <a:endParaRPr lang="it-IT" sz="1500" dirty="0"/>
          </a:p>
        </p:txBody>
      </p:sp>
      <p:graphicFrame>
        <p:nvGraphicFramePr>
          <p:cNvPr id="19" name="Tabella 18"/>
          <p:cNvGraphicFramePr>
            <a:graphicFrameLocks noGrp="1"/>
          </p:cNvGraphicFramePr>
          <p:nvPr/>
        </p:nvGraphicFramePr>
        <p:xfrm>
          <a:off x="1404958" y="54292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Generico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Categorie di Utenti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0" i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Riconosciuto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884258"/>
            <a:ext cx="8496300" cy="5545138"/>
          </a:xfrm>
        </p:spPr>
        <p:txBody>
          <a:bodyPr/>
          <a:lstStyle/>
          <a:p>
            <a:pPr marL="444500" lvl="1" indent="4763">
              <a:buNone/>
            </a:pPr>
            <a:r>
              <a:rPr lang="it-IT" b="1" dirty="0" smtClean="0">
                <a:solidFill>
                  <a:schemeClr val="tx1"/>
                </a:solidFill>
                <a:latin typeface="+mj-lt"/>
              </a:rPr>
              <a:t>Obiettivo: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Creare nuove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opportunità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di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business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e attrarre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nuovi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clienti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. Il risultato sarà ottenuto facilitando la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comprensione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dei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servizi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e dei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vantaggi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offerti dall’organizzazione, rendendo possibile </a:t>
            </a:r>
            <a:r>
              <a:rPr lang="it-IT" b="1" dirty="0" smtClean="0">
                <a:solidFill>
                  <a:schemeClr val="tx1"/>
                </a:solidFill>
                <a:latin typeface="+mj-lt"/>
              </a:rPr>
              <a:t>l’interazione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e pubblicizzando iniziative ed eventi d’interesse.</a:t>
            </a:r>
          </a:p>
          <a:p>
            <a:pPr marL="444500" lvl="1" indent="4763">
              <a:buNone/>
            </a:pPr>
            <a:r>
              <a:rPr lang="it-IT" b="1" dirty="0" smtClean="0">
                <a:latin typeface="+mj-lt"/>
              </a:rPr>
              <a:t>Target: </a:t>
            </a:r>
            <a:r>
              <a:rPr lang="it-IT" dirty="0" smtClean="0">
                <a:latin typeface="+mj-lt"/>
              </a:rPr>
              <a:t>Imprenditore agricolo/Investitore, Cliente /Socio</a:t>
            </a:r>
          </a:p>
          <a:p>
            <a:pPr marL="444500" lvl="1" indent="4763">
              <a:buNone/>
            </a:pPr>
            <a:r>
              <a:rPr lang="it-IT" b="1" dirty="0" smtClean="0">
                <a:latin typeface="+mj-lt"/>
              </a:rPr>
              <a:t>Azioni: </a:t>
            </a:r>
            <a:r>
              <a:rPr lang="it-IT" dirty="0" smtClean="0">
                <a:latin typeface="+mj-lt"/>
              </a:rPr>
              <a:t>Consultazione, Interazione, Transazione</a:t>
            </a:r>
          </a:p>
          <a:p>
            <a:pPr marL="444500" lvl="1" indent="4763">
              <a:buNone/>
            </a:pPr>
            <a:r>
              <a:rPr lang="it-IT" b="1" dirty="0" smtClean="0">
                <a:solidFill>
                  <a:schemeClr val="tx1"/>
                </a:solidFill>
                <a:latin typeface="+mj-lt"/>
              </a:rPr>
              <a:t>Tipologia di contenuti (spunti):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Focalizzare </a:t>
            </a:r>
            <a:r>
              <a:rPr lang="it-IT" dirty="0">
                <a:latin typeface="+mj-lt"/>
              </a:rPr>
              <a:t>i servizi offerti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dirty="0">
                <a:latin typeface="+mj-lt"/>
              </a:rPr>
              <a:t>Promuovere condizioni vantaggiose per gli associati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dirty="0">
                <a:latin typeface="+mj-lt"/>
              </a:rPr>
              <a:t>Promuovere iniziative innovative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dirty="0">
                <a:latin typeface="+mj-lt"/>
              </a:rPr>
              <a:t>Promuovere </a:t>
            </a:r>
            <a:r>
              <a:rPr lang="it-IT" dirty="0" smtClean="0">
                <a:latin typeface="+mj-lt"/>
              </a:rPr>
              <a:t>le condizioni </a:t>
            </a:r>
            <a:r>
              <a:rPr lang="it-IT" dirty="0">
                <a:latin typeface="+mj-lt"/>
              </a:rPr>
              <a:t>tesseramento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dirty="0">
                <a:latin typeface="+mj-lt"/>
              </a:rPr>
              <a:t>Navigazione per </a:t>
            </a:r>
            <a:r>
              <a:rPr lang="it-IT" dirty="0" smtClean="0">
                <a:latin typeface="+mj-lt"/>
              </a:rPr>
              <a:t>tematiche/target/obiettivi</a:t>
            </a:r>
            <a:endParaRPr lang="it-IT" dirty="0"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Case </a:t>
            </a:r>
            <a:r>
              <a:rPr lang="it-IT" dirty="0" err="1" smtClean="0">
                <a:latin typeface="+mj-lt"/>
              </a:rPr>
              <a:t>studies</a:t>
            </a:r>
            <a:endParaRPr lang="it-IT" dirty="0"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Best </a:t>
            </a:r>
            <a:r>
              <a:rPr lang="it-IT" dirty="0" err="1" smtClean="0">
                <a:latin typeface="+mj-lt"/>
              </a:rPr>
              <a:t>practices</a:t>
            </a:r>
            <a:endParaRPr lang="it-IT" dirty="0"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Assistenza al potenziale cliente </a:t>
            </a:r>
            <a:r>
              <a:rPr lang="it-IT" dirty="0">
                <a:latin typeface="+mj-lt"/>
              </a:rPr>
              <a:t>(tipo help online/chat</a:t>
            </a:r>
            <a:r>
              <a:rPr lang="it-IT" dirty="0" smtClean="0">
                <a:latin typeface="+mj-lt"/>
              </a:rPr>
              <a:t>)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Possibilità di accedere a percorsi formativi online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dirty="0" smtClean="0">
                <a:latin typeface="+mj-lt"/>
              </a:rPr>
              <a:t>Investimento sul web marketing</a:t>
            </a:r>
          </a:p>
          <a:p>
            <a:pPr marL="1243013" lvl="2" indent="-342900">
              <a:buNone/>
            </a:pPr>
            <a:endParaRPr lang="it-IT" dirty="0" smtClean="0">
              <a:latin typeface="+mj-lt"/>
            </a:endParaRPr>
          </a:p>
          <a:p>
            <a:pPr marL="444500" lvl="1" indent="4763">
              <a:buNone/>
            </a:pPr>
            <a:r>
              <a:rPr lang="it-IT" dirty="0" smtClean="0">
                <a:latin typeface="+mj-lt"/>
              </a:rPr>
              <a:t>Parole chiave: </a:t>
            </a:r>
            <a:r>
              <a:rPr lang="it-IT" b="1" i="1" dirty="0" smtClean="0">
                <a:latin typeface="+mj-lt"/>
              </a:rPr>
              <a:t>imprenditore agricolo</a:t>
            </a:r>
            <a:r>
              <a:rPr lang="it-IT" sz="1000" b="1" i="1" dirty="0" smtClean="0">
                <a:latin typeface="+mj-lt"/>
              </a:rPr>
              <a:t>,</a:t>
            </a:r>
            <a:r>
              <a:rPr lang="it-IT" b="1" i="1" dirty="0" smtClean="0">
                <a:latin typeface="+mj-lt"/>
              </a:rPr>
              <a:t> servizi offerti, promozione, interazione, vantaggi, innovazione 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1500" dirty="0" smtClean="0"/>
              <a:t>Schede iniziative – Nuove Opportunità di Business e nuovi Clienti (2/</a:t>
            </a:r>
            <a:r>
              <a:rPr lang="it-IT" sz="1500" dirty="0" err="1" smtClean="0"/>
              <a:t>2</a:t>
            </a:r>
            <a:r>
              <a:rPr lang="it-IT" sz="1500" dirty="0" smtClean="0"/>
              <a:t>)</a:t>
            </a:r>
            <a:endParaRPr lang="it-IT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500166" y="1577765"/>
          <a:ext cx="6012001" cy="348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06"/>
                <a:gridCol w="2155044"/>
                <a:gridCol w="1916051"/>
              </a:tblGrid>
              <a:tr h="117771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Schede iniziative - Fidelizzazione Socio (1/2)</a:t>
            </a:r>
            <a:endParaRPr lang="it-IT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71406" y="1565065"/>
          <a:ext cx="1428760" cy="357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Transazione</a:t>
                      </a:r>
                      <a:endParaRPr lang="it-IT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Interazione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Consultazione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1071538" y="100010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Azione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Connettore 2 14"/>
          <p:cNvCxnSpPr/>
          <p:nvPr/>
        </p:nvCxnSpPr>
        <p:spPr bwMode="auto">
          <a:xfrm rot="5400000" flipH="1" flipV="1">
            <a:off x="-346464" y="3208139"/>
            <a:ext cx="371557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6" name="Connettore 1 15"/>
          <p:cNvCxnSpPr/>
          <p:nvPr/>
        </p:nvCxnSpPr>
        <p:spPr bwMode="auto">
          <a:xfrm>
            <a:off x="1500166" y="5065527"/>
            <a:ext cx="6000792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ttore 2 16"/>
          <p:cNvCxnSpPr/>
          <p:nvPr/>
        </p:nvCxnSpPr>
        <p:spPr bwMode="auto">
          <a:xfrm>
            <a:off x="1500166" y="5065527"/>
            <a:ext cx="628654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CasellaDiTesto 17"/>
          <p:cNvSpPr txBox="1"/>
          <p:nvPr/>
        </p:nvSpPr>
        <p:spPr>
          <a:xfrm>
            <a:off x="7858148" y="491844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Target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ttangolo 19"/>
          <p:cNvSpPr/>
          <p:nvPr/>
        </p:nvSpPr>
        <p:spPr bwMode="auto">
          <a:xfrm>
            <a:off x="6524890" y="1595191"/>
            <a:ext cx="1000132" cy="347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Fidelizzazione 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Socio</a:t>
            </a:r>
          </a:p>
        </p:txBody>
      </p:sp>
      <p:graphicFrame>
        <p:nvGraphicFramePr>
          <p:cNvPr id="19" name="Tabella 18"/>
          <p:cNvGraphicFramePr>
            <a:graphicFrameLocks noGrp="1"/>
          </p:cNvGraphicFramePr>
          <p:nvPr/>
        </p:nvGraphicFramePr>
        <p:xfrm>
          <a:off x="1404958" y="53578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Generico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Categorie di Utenti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0" i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Riconosciuto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Obiettivo:</a:t>
            </a:r>
            <a:r>
              <a:rPr lang="it-IT" sz="1600" dirty="0" smtClean="0">
                <a:latin typeface="+mj-lt"/>
              </a:rPr>
              <a:t> </a:t>
            </a:r>
            <a:r>
              <a:rPr lang="it-IT" sz="1600" b="1" dirty="0" smtClean="0">
                <a:latin typeface="+mj-lt"/>
              </a:rPr>
              <a:t>Fidelizzare</a:t>
            </a:r>
            <a:r>
              <a:rPr lang="it-IT" sz="1600" dirty="0" smtClean="0">
                <a:latin typeface="+mj-lt"/>
              </a:rPr>
              <a:t> la base associativa tramite la creazione di </a:t>
            </a:r>
            <a:r>
              <a:rPr lang="it-IT" sz="1600" b="1" dirty="0" smtClean="0">
                <a:latin typeface="+mj-lt"/>
              </a:rPr>
              <a:t>opportunità</a:t>
            </a:r>
            <a:r>
              <a:rPr lang="it-IT" sz="1600" dirty="0" smtClean="0">
                <a:latin typeface="+mj-lt"/>
              </a:rPr>
              <a:t> di </a:t>
            </a:r>
            <a:r>
              <a:rPr lang="it-IT" sz="1600" b="1" dirty="0" smtClean="0">
                <a:latin typeface="+mj-lt"/>
              </a:rPr>
              <a:t>contatto</a:t>
            </a:r>
            <a:r>
              <a:rPr lang="it-IT" sz="1600" dirty="0" smtClean="0">
                <a:latin typeface="+mj-lt"/>
              </a:rPr>
              <a:t> fra azienda e confederazione, tra aziende associate (</a:t>
            </a:r>
            <a:r>
              <a:rPr lang="it-IT" sz="1600" b="1" dirty="0" smtClean="0">
                <a:latin typeface="+mj-lt"/>
              </a:rPr>
              <a:t>b2b</a:t>
            </a:r>
            <a:r>
              <a:rPr lang="it-IT" sz="1600" dirty="0" smtClean="0">
                <a:latin typeface="+mj-lt"/>
              </a:rPr>
              <a:t>) e tra aziende e cittadino tramite attività di </a:t>
            </a:r>
            <a:r>
              <a:rPr lang="it-IT" sz="1600" b="1" dirty="0" smtClean="0">
                <a:latin typeface="+mj-lt"/>
              </a:rPr>
              <a:t>promozione</a:t>
            </a:r>
            <a:r>
              <a:rPr lang="it-IT" sz="1600" dirty="0" smtClean="0">
                <a:latin typeface="+mj-lt"/>
              </a:rPr>
              <a:t>.</a:t>
            </a:r>
          </a:p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Target: </a:t>
            </a:r>
            <a:r>
              <a:rPr lang="it-IT" sz="1600" dirty="0" smtClean="0">
                <a:latin typeface="+mj-lt"/>
              </a:rPr>
              <a:t>Socio Coldiretti</a:t>
            </a:r>
          </a:p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Azioni: </a:t>
            </a:r>
            <a:r>
              <a:rPr lang="it-IT" sz="1600" dirty="0" smtClean="0">
                <a:latin typeface="+mj-lt"/>
              </a:rPr>
              <a:t>Consultazione, Interazione, Transazione</a:t>
            </a:r>
          </a:p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Tipologia di contenuti (spunti):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Focalizzare </a:t>
            </a:r>
            <a:r>
              <a:rPr lang="it-IT" sz="1600" dirty="0">
                <a:solidFill>
                  <a:schemeClr val="tx1"/>
                </a:solidFill>
                <a:latin typeface="+mj-lt"/>
              </a:rPr>
              <a:t>News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Focalizzare </a:t>
            </a: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Eventi </a:t>
            </a:r>
            <a:endParaRPr lang="it-IT" sz="1600" dirty="0">
              <a:solidFill>
                <a:schemeClr val="tx1"/>
              </a:solidFill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Ricerca aziende per servizi offerti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Gestione del contatto cliente/azienda 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Gestione del contatto domanda/offerta fra associati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Assistenza alle </a:t>
            </a: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aziende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 smtClean="0">
                <a:latin typeface="+mj-lt"/>
              </a:rPr>
              <a:t>Possibilità di accedere a percorsi formativi online</a:t>
            </a:r>
          </a:p>
          <a:p>
            <a:pPr marL="792163" lvl="1" indent="-342900">
              <a:buNone/>
            </a:pPr>
            <a:endParaRPr lang="it-IT" sz="1600" dirty="0" smtClean="0">
              <a:solidFill>
                <a:schemeClr val="tx1"/>
              </a:solidFill>
              <a:latin typeface="+mj-lt"/>
            </a:endParaRPr>
          </a:p>
          <a:p>
            <a:pPr marL="792163" lvl="1" indent="-342900">
              <a:buNone/>
            </a:pPr>
            <a:r>
              <a:rPr lang="it-IT" sz="1600" dirty="0" smtClean="0">
                <a:latin typeface="+mj-lt"/>
              </a:rPr>
              <a:t>Parole chiave: </a:t>
            </a:r>
            <a:r>
              <a:rPr lang="it-IT" sz="1600" b="1" i="1" dirty="0" smtClean="0">
                <a:latin typeface="+mj-lt"/>
              </a:rPr>
              <a:t>fidelizzare, b2b, contatto, promozione, socio</a:t>
            </a:r>
            <a:endParaRPr lang="it-IT" sz="1600" i="1" dirty="0" smtClean="0">
              <a:latin typeface="+mj-lt"/>
            </a:endParaRP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Schede iniziative - Fidelizzazione Socio (2/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a 17"/>
          <p:cNvGraphicFramePr>
            <a:graphicFrameLocks noGrp="1"/>
          </p:cNvGraphicFramePr>
          <p:nvPr/>
        </p:nvGraphicFramePr>
        <p:xfrm>
          <a:off x="1512198" y="2302903"/>
          <a:ext cx="6012001" cy="348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06"/>
                <a:gridCol w="2155044"/>
                <a:gridCol w="1916051"/>
              </a:tblGrid>
              <a:tr h="117771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Ovale 12"/>
          <p:cNvSpPr/>
          <p:nvPr/>
        </p:nvSpPr>
        <p:spPr bwMode="auto">
          <a:xfrm>
            <a:off x="6529200" y="2321334"/>
            <a:ext cx="1000164" cy="3456000"/>
          </a:xfrm>
          <a:prstGeom prst="ellipse">
            <a:avLst/>
          </a:prstGeom>
          <a:solidFill>
            <a:srgbClr val="99CC00">
              <a:alpha val="80000"/>
            </a:srgbClr>
          </a:solidFill>
          <a:ln w="19050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it-IT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  </a:t>
            </a:r>
            <a:r>
              <a:rPr kumimoji="0" lang="it-IT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Rigener</a:t>
            </a:r>
            <a:r>
              <a:rPr kumimoji="0" lang="it-IT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@</a:t>
            </a:r>
            <a:endParaRPr kumimoji="0" lang="it-IT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it-IT" sz="1800" dirty="0" smtClean="0"/>
              <a:t>  Giovani </a:t>
            </a:r>
            <a:r>
              <a:rPr lang="it-IT" sz="1800" dirty="0" smtClean="0"/>
              <a:t>Impresa</a:t>
            </a:r>
            <a:endParaRPr kumimoji="0" lang="it-IT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12" name="Figura a mano libera 11"/>
          <p:cNvSpPr/>
          <p:nvPr/>
        </p:nvSpPr>
        <p:spPr bwMode="auto">
          <a:xfrm rot="20061751">
            <a:off x="1340309" y="2633214"/>
            <a:ext cx="5136923" cy="2461086"/>
          </a:xfrm>
          <a:custGeom>
            <a:avLst/>
            <a:gdLst>
              <a:gd name="connsiteX0" fmla="*/ 0 w 4572032"/>
              <a:gd name="connsiteY0" fmla="*/ 1000132 h 2000264"/>
              <a:gd name="connsiteX1" fmla="*/ 1369740 w 4572032"/>
              <a:gd name="connsiteY1" fmla="*/ 83856 h 2000264"/>
              <a:gd name="connsiteX2" fmla="*/ 2286018 w 4572032"/>
              <a:gd name="connsiteY2" fmla="*/ 3 h 2000264"/>
              <a:gd name="connsiteX3" fmla="*/ 3202297 w 4572032"/>
              <a:gd name="connsiteY3" fmla="*/ 83857 h 2000264"/>
              <a:gd name="connsiteX4" fmla="*/ 4572032 w 4572032"/>
              <a:gd name="connsiteY4" fmla="*/ 1000139 h 2000264"/>
              <a:gd name="connsiteX5" fmla="*/ 3202294 w 4572032"/>
              <a:gd name="connsiteY5" fmla="*/ 1916417 h 2000264"/>
              <a:gd name="connsiteX6" fmla="*/ 2286016 w 4572032"/>
              <a:gd name="connsiteY6" fmla="*/ 2000271 h 2000264"/>
              <a:gd name="connsiteX7" fmla="*/ 1369737 w 4572032"/>
              <a:gd name="connsiteY7" fmla="*/ 1916417 h 2000264"/>
              <a:gd name="connsiteX8" fmla="*/ 1 w 4572032"/>
              <a:gd name="connsiteY8" fmla="*/ 1000136 h 2000264"/>
              <a:gd name="connsiteX9" fmla="*/ 0 w 4572032"/>
              <a:gd name="connsiteY9" fmla="*/ 1000132 h 200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32" h="2000264">
                <a:moveTo>
                  <a:pt x="0" y="1000132"/>
                </a:moveTo>
                <a:cubicBezTo>
                  <a:pt x="2" y="602782"/>
                  <a:pt x="537660" y="243121"/>
                  <a:pt x="1369740" y="83856"/>
                </a:cubicBezTo>
                <a:cubicBezTo>
                  <a:pt x="1658675" y="28552"/>
                  <a:pt x="1970641" y="3"/>
                  <a:pt x="2286018" y="3"/>
                </a:cubicBezTo>
                <a:cubicBezTo>
                  <a:pt x="2601396" y="3"/>
                  <a:pt x="2913362" y="28553"/>
                  <a:pt x="3202297" y="83857"/>
                </a:cubicBezTo>
                <a:cubicBezTo>
                  <a:pt x="4034380" y="243123"/>
                  <a:pt x="4572036" y="602787"/>
                  <a:pt x="4572032" y="1000139"/>
                </a:cubicBezTo>
                <a:cubicBezTo>
                  <a:pt x="4572032" y="1397489"/>
                  <a:pt x="4034375" y="1757152"/>
                  <a:pt x="3202294" y="1916417"/>
                </a:cubicBezTo>
                <a:cubicBezTo>
                  <a:pt x="2913359" y="1971721"/>
                  <a:pt x="2601393" y="2000271"/>
                  <a:pt x="2286016" y="2000271"/>
                </a:cubicBezTo>
                <a:cubicBezTo>
                  <a:pt x="1970638" y="2000271"/>
                  <a:pt x="1658672" y="1971721"/>
                  <a:pt x="1369737" y="1916417"/>
                </a:cubicBezTo>
                <a:cubicBezTo>
                  <a:pt x="537655" y="1757151"/>
                  <a:pt x="-2" y="1397487"/>
                  <a:pt x="1" y="1000136"/>
                </a:cubicBezTo>
                <a:cubicBezTo>
                  <a:pt x="1" y="1000135"/>
                  <a:pt x="0" y="1000133"/>
                  <a:pt x="0" y="1000132"/>
                </a:cubicBezTo>
                <a:close/>
              </a:path>
            </a:pathLst>
          </a:custGeom>
          <a:solidFill>
            <a:srgbClr val="8BDB63">
              <a:alpha val="80000"/>
            </a:srgbClr>
          </a:solidFill>
          <a:ln w="19050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                   </a:t>
            </a:r>
          </a:p>
        </p:txBody>
      </p:sp>
      <p:sp>
        <p:nvSpPr>
          <p:cNvPr id="14" name="Ovale 13"/>
          <p:cNvSpPr/>
          <p:nvPr/>
        </p:nvSpPr>
        <p:spPr bwMode="auto">
          <a:xfrm>
            <a:off x="1560814" y="4071942"/>
            <a:ext cx="2714644" cy="1714512"/>
          </a:xfrm>
          <a:prstGeom prst="ellipse">
            <a:avLst/>
          </a:prstGeom>
          <a:solidFill>
            <a:srgbClr val="007A37">
              <a:alpha val="80000"/>
            </a:srgbClr>
          </a:solidFill>
          <a:ln w="19050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it-IT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  </a:t>
            </a:r>
            <a:r>
              <a:rPr kumimoji="0" lang="it-IT" sz="1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eorgia" pitchFamily="18" charset="0"/>
                <a:ea typeface="ＭＳ Ｐゴシック" pitchFamily="34" charset="-128"/>
              </a:rPr>
              <a:t>Coldiretti.it</a:t>
            </a:r>
            <a:endParaRPr kumimoji="0" lang="it-IT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it-IT" sz="1200" dirty="0" smtClean="0"/>
              <a:t>  Il </a:t>
            </a:r>
            <a:r>
              <a:rPr lang="it-IT" sz="1200" dirty="0" smtClean="0"/>
              <a:t>Punto </a:t>
            </a:r>
            <a:r>
              <a:rPr lang="it-IT" sz="1200" dirty="0" smtClean="0"/>
              <a:t>Coldiretti</a:t>
            </a:r>
            <a:endParaRPr kumimoji="0" lang="it-IT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3500430" y="308256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sz="1800" dirty="0" smtClean="0"/>
              <a:t>  Terranostra</a:t>
            </a:r>
            <a:endParaRPr lang="it-IT" sz="1800" dirty="0" smtClean="0"/>
          </a:p>
          <a:p>
            <a:pPr algn="l">
              <a:buFont typeface="Arial" pitchFamily="34" charset="0"/>
              <a:buChar char="•"/>
            </a:pPr>
            <a:r>
              <a:rPr lang="it-IT" sz="1800" dirty="0" smtClean="0"/>
              <a:t>  </a:t>
            </a:r>
            <a:r>
              <a:rPr lang="it-IT" sz="1800" dirty="0" err="1" smtClean="0"/>
              <a:t>Campagnamica</a:t>
            </a:r>
            <a:endParaRPr lang="it-IT" sz="1800" dirty="0"/>
          </a:p>
        </p:txBody>
      </p:sp>
      <p:graphicFrame>
        <p:nvGraphicFramePr>
          <p:cNvPr id="19" name="Tabella 18"/>
          <p:cNvGraphicFramePr>
            <a:graphicFrameLocks noGrp="1"/>
          </p:cNvGraphicFramePr>
          <p:nvPr/>
        </p:nvGraphicFramePr>
        <p:xfrm>
          <a:off x="71406" y="2290203"/>
          <a:ext cx="1428760" cy="357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Transazione</a:t>
                      </a:r>
                      <a:endParaRPr lang="it-IT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Interazione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Consultazione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CasellaDiTesto 19"/>
          <p:cNvSpPr txBox="1"/>
          <p:nvPr/>
        </p:nvSpPr>
        <p:spPr>
          <a:xfrm>
            <a:off x="1071538" y="172524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Azione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ella 20"/>
          <p:cNvGraphicFramePr>
            <a:graphicFrameLocks noGrp="1"/>
          </p:cNvGraphicFramePr>
          <p:nvPr/>
        </p:nvGraphicFramePr>
        <p:xfrm>
          <a:off x="1404958" y="591219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Cittadino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Imprenditore /</a:t>
                      </a:r>
                    </a:p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Investitore / Specialista di settore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0" i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Nuovo </a:t>
                      </a:r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Cliente / Socio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3" name="Connettore 2 22"/>
          <p:cNvCxnSpPr/>
          <p:nvPr/>
        </p:nvCxnSpPr>
        <p:spPr bwMode="auto">
          <a:xfrm rot="5400000" flipH="1" flipV="1">
            <a:off x="-346464" y="3933277"/>
            <a:ext cx="371557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24" name="Connettore 1 23"/>
          <p:cNvCxnSpPr/>
          <p:nvPr/>
        </p:nvCxnSpPr>
        <p:spPr bwMode="auto">
          <a:xfrm>
            <a:off x="1500166" y="5790665"/>
            <a:ext cx="6000792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nettore 2 24"/>
          <p:cNvCxnSpPr/>
          <p:nvPr/>
        </p:nvCxnSpPr>
        <p:spPr bwMode="auto">
          <a:xfrm>
            <a:off x="1500166" y="5790665"/>
            <a:ext cx="628654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6" name="CasellaDiTesto 25"/>
          <p:cNvSpPr txBox="1"/>
          <p:nvPr/>
        </p:nvSpPr>
        <p:spPr>
          <a:xfrm>
            <a:off x="7858148" y="564357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Target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Coldiretti su Web - Situazione attuale (1/2)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42845" y="714356"/>
            <a:ext cx="878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L’attuale posizionamento su Web di Coldiretti sconta la </a:t>
            </a:r>
            <a:r>
              <a:rPr lang="it-IT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mancanza o la disomogeneità di obiettivi chiari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e l’</a:t>
            </a:r>
            <a:r>
              <a:rPr lang="it-IT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assenza di monitoraggio e analisi dei risultati</a:t>
            </a:r>
            <a:r>
              <a:rPr lang="it-IT" b="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ottenuti</a:t>
            </a:r>
            <a:endParaRPr lang="it-IT" i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/>
        </p:nvGraphicFramePr>
        <p:xfrm>
          <a:off x="323850" y="1928802"/>
          <a:ext cx="8496300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Coldiretti su Web - Situazione attuale (2/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2845" y="714356"/>
            <a:ext cx="8786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900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Le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it-IT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criticità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e i </a:t>
            </a:r>
            <a:r>
              <a:rPr lang="it-IT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punti di attenzione</a:t>
            </a:r>
            <a:r>
              <a:rPr lang="it-IT" b="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dell’attuale presenza Web di Coldiretti possono essere agevolmente declinati rispetto agli elementi fondanti delle iniziative informatiche di successo</a:t>
            </a:r>
            <a:endParaRPr lang="it-IT" i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85720" y="1549406"/>
            <a:ext cx="8496300" cy="5022866"/>
          </a:xfrm>
        </p:spPr>
        <p:txBody>
          <a:bodyPr/>
          <a:lstStyle/>
          <a:p>
            <a:pPr marL="444500" lvl="1" indent="4763">
              <a:buNone/>
            </a:pPr>
            <a:r>
              <a:rPr lang="it-IT" sz="1500" b="1" dirty="0" smtClean="0">
                <a:latin typeface="+mj-lt"/>
              </a:rPr>
              <a:t>Aumentare la </a:t>
            </a:r>
            <a:r>
              <a:rPr lang="it-IT" sz="1500" b="1" dirty="0" err="1" smtClean="0">
                <a:latin typeface="+mj-lt"/>
              </a:rPr>
              <a:t>reputation</a:t>
            </a:r>
            <a:r>
              <a:rPr lang="it-IT" sz="1500" b="1" dirty="0" smtClean="0">
                <a:latin typeface="+mj-lt"/>
              </a:rPr>
              <a:t> della </a:t>
            </a:r>
            <a:r>
              <a:rPr lang="it-IT" sz="1500" b="1" dirty="0" err="1" smtClean="0">
                <a:latin typeface="+mj-lt"/>
              </a:rPr>
              <a:t>Confederazione…</a:t>
            </a:r>
            <a:endParaRPr lang="it-IT" sz="1500" b="1" dirty="0" smtClean="0">
              <a:latin typeface="+mj-lt"/>
            </a:endParaRP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organizzando una struttura a supporto dedicata ed adeguatamente formata</a:t>
            </a: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adottando strategia di comunicazione coordinata online (web) / offline (canali tradizionali)</a:t>
            </a:r>
          </a:p>
          <a:p>
            <a:pPr marL="444500" lvl="1" indent="4763">
              <a:buNone/>
            </a:pPr>
            <a:r>
              <a:rPr lang="it-IT" sz="1500" b="1" dirty="0" smtClean="0">
                <a:latin typeface="+mj-lt"/>
              </a:rPr>
              <a:t>Controllare i </a:t>
            </a:r>
            <a:r>
              <a:rPr lang="it-IT" sz="1500" b="1" dirty="0" err="1" smtClean="0">
                <a:latin typeface="+mj-lt"/>
              </a:rPr>
              <a:t>costi…</a:t>
            </a:r>
            <a:endParaRPr lang="it-IT" sz="1500" b="1" dirty="0" smtClean="0">
              <a:latin typeface="+mj-lt"/>
            </a:endParaRP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indirizzando le iniziative in filoni di progetti omogenei (anche mediante la modifica o la chiusura dell’esistente)</a:t>
            </a: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analizzando i feedback degli utenti in fase di progettazione</a:t>
            </a: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misurando i risultati rispetto agli obiettivi attesi e procedendo ad azioni correttive</a:t>
            </a: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armonizzando le piattaforme informatiche</a:t>
            </a:r>
          </a:p>
          <a:p>
            <a:pPr marL="444500" lvl="1" indent="4763">
              <a:buNone/>
            </a:pPr>
            <a:r>
              <a:rPr lang="it-IT" sz="1500" b="1" dirty="0" smtClean="0">
                <a:latin typeface="+mj-lt"/>
              </a:rPr>
              <a:t>Evitare la confusione da parte degli </a:t>
            </a:r>
            <a:r>
              <a:rPr lang="it-IT" sz="1500" b="1" dirty="0" err="1" smtClean="0">
                <a:latin typeface="+mj-lt"/>
              </a:rPr>
              <a:t>utenti…</a:t>
            </a:r>
            <a:endParaRPr lang="it-IT" sz="1500" b="1" dirty="0" smtClean="0">
              <a:latin typeface="+mj-lt"/>
            </a:endParaRP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limitando la sovrapposizione delle iniziative</a:t>
            </a: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adottando linee guida chiare e condivise</a:t>
            </a:r>
          </a:p>
          <a:p>
            <a:pPr marL="1243013" lvl="2" indent="-342900">
              <a:buFont typeface="Wingdings" pitchFamily="2" charset="2"/>
              <a:buChar char="ü"/>
            </a:pPr>
            <a:r>
              <a:rPr lang="it-IT" sz="1500" dirty="0" smtClean="0">
                <a:latin typeface="+mj-lt"/>
              </a:rPr>
              <a:t>promuovendo </a:t>
            </a:r>
            <a:r>
              <a:rPr lang="it-IT" sz="1500" i="1" dirty="0" err="1" smtClean="0">
                <a:latin typeface="+mj-lt"/>
              </a:rPr>
              <a:t>brand</a:t>
            </a:r>
            <a:r>
              <a:rPr lang="it-IT" sz="1500" i="1" dirty="0" smtClean="0">
                <a:latin typeface="+mj-lt"/>
              </a:rPr>
              <a:t> </a:t>
            </a:r>
            <a:r>
              <a:rPr lang="it-IT" sz="1500" dirty="0" smtClean="0">
                <a:latin typeface="+mj-lt"/>
              </a:rPr>
              <a:t>coerenti rispetto agli obiettivi definiti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Coldiretti su Web - Benefici attesi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2845" y="714356"/>
            <a:ext cx="878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Impostando una progettualità coordinata e consapevole per la </a:t>
            </a:r>
            <a:r>
              <a:rPr lang="it-IT" b="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web </a:t>
            </a:r>
            <a:r>
              <a:rPr lang="it-IT" b="0" i="1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presence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la Coldiretti riuscirà ad ottenere anche altri ordini di </a:t>
            </a:r>
            <a:r>
              <a:rPr lang="it-IT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benefici</a:t>
            </a:r>
            <a:endParaRPr lang="it-IT" i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323850" y="928670"/>
            <a:ext cx="8496300" cy="5572164"/>
          </a:xfrm>
        </p:spPr>
        <p:txBody>
          <a:bodyPr>
            <a:normAutofit fontScale="70000" lnSpcReduction="20000"/>
          </a:bodyPr>
          <a:lstStyle/>
          <a:p>
            <a:pPr marL="1170850" lvl="2" indent="360000">
              <a:lnSpc>
                <a:spcPct val="200000"/>
              </a:lnSpc>
              <a:buFont typeface="Wingdings" pitchFamily="2" charset="2"/>
              <a:buChar char="q"/>
            </a:pPr>
            <a:r>
              <a:rPr lang="it-IT" sz="2000" b="1" dirty="0" smtClean="0">
                <a:latin typeface="+mj-lt"/>
              </a:rPr>
              <a:t>Fasi </a:t>
            </a:r>
            <a:r>
              <a:rPr lang="it-IT" sz="2000" b="1" dirty="0" smtClean="0">
                <a:latin typeface="+mj-lt"/>
              </a:rPr>
              <a:t>di progettazione di un iniziativa Web</a:t>
            </a:r>
          </a:p>
          <a:p>
            <a:pPr marL="1170850" lvl="2" indent="360000">
              <a:lnSpc>
                <a:spcPct val="200000"/>
              </a:lnSpc>
              <a:buFont typeface="Wingdings" pitchFamily="2" charset="2"/>
              <a:buChar char="q"/>
            </a:pPr>
            <a:r>
              <a:rPr lang="it-IT" sz="2000" b="1" dirty="0" smtClean="0">
                <a:latin typeface="+mj-lt"/>
              </a:rPr>
              <a:t>Elementi di una strategia vincente</a:t>
            </a:r>
          </a:p>
          <a:p>
            <a:pPr marL="1170850" lvl="2" indent="360000">
              <a:lnSpc>
                <a:spcPct val="200000"/>
              </a:lnSpc>
              <a:buFont typeface="Wingdings" pitchFamily="2" charset="2"/>
              <a:buChar char="q"/>
            </a:pPr>
            <a:r>
              <a:rPr lang="it-IT" sz="2000" b="1" dirty="0" smtClean="0">
                <a:latin typeface="+mj-lt"/>
              </a:rPr>
              <a:t>Griglia di valutazione e </a:t>
            </a:r>
            <a:r>
              <a:rPr lang="it-IT" sz="2000" b="1" dirty="0" smtClean="0">
                <a:latin typeface="+mj-lt"/>
              </a:rPr>
              <a:t>posizionamento</a:t>
            </a:r>
          </a:p>
          <a:p>
            <a:pPr marL="1170850" lvl="2" indent="360000">
              <a:lnSpc>
                <a:spcPct val="200000"/>
              </a:lnSpc>
              <a:buFont typeface="Wingdings" pitchFamily="2" charset="2"/>
              <a:buChar char="q"/>
            </a:pPr>
            <a:r>
              <a:rPr lang="it-IT" sz="2000" b="1" dirty="0" smtClean="0">
                <a:latin typeface="+mj-lt"/>
              </a:rPr>
              <a:t>Ventaglio di iniziative</a:t>
            </a:r>
          </a:p>
          <a:p>
            <a:pPr marL="1170850" lvl="2" indent="360000">
              <a:lnSpc>
                <a:spcPct val="200000"/>
              </a:lnSpc>
              <a:buFont typeface="Wingdings" pitchFamily="2" charset="2"/>
              <a:buChar char="q"/>
            </a:pPr>
            <a:r>
              <a:rPr lang="it-IT" sz="2000" b="1" dirty="0" smtClean="0">
                <a:latin typeface="+mj-lt"/>
              </a:rPr>
              <a:t>Schede iniziative</a:t>
            </a:r>
          </a:p>
          <a:p>
            <a:pPr marL="1615350" lvl="3" indent="360000">
              <a:lnSpc>
                <a:spcPct val="200000"/>
              </a:lnSpc>
              <a:buFont typeface="Wingdings" pitchFamily="2" charset="2"/>
              <a:buChar char="ü"/>
            </a:pPr>
            <a:r>
              <a:rPr lang="it-IT" sz="1800" i="1" dirty="0" smtClean="0">
                <a:latin typeface="+mj-lt"/>
              </a:rPr>
              <a:t>Portale dell’Agricoltura</a:t>
            </a:r>
          </a:p>
          <a:p>
            <a:pPr marL="1615350" lvl="3" indent="360000">
              <a:lnSpc>
                <a:spcPct val="200000"/>
              </a:lnSpc>
              <a:buFont typeface="Wingdings" pitchFamily="2" charset="2"/>
              <a:buChar char="ü"/>
            </a:pPr>
            <a:r>
              <a:rPr lang="it-IT" sz="1800" i="1" dirty="0" smtClean="0">
                <a:latin typeface="+mj-lt"/>
              </a:rPr>
              <a:t>Comunicazione Istituzionale</a:t>
            </a:r>
          </a:p>
          <a:p>
            <a:pPr marL="1615350" lvl="3" indent="360000">
              <a:lnSpc>
                <a:spcPct val="200000"/>
              </a:lnSpc>
              <a:buFont typeface="Wingdings" pitchFamily="2" charset="2"/>
              <a:buChar char="ü"/>
            </a:pPr>
            <a:r>
              <a:rPr lang="it-IT" sz="1800" i="1" dirty="0" smtClean="0">
                <a:latin typeface="+mj-lt"/>
              </a:rPr>
              <a:t>Nuovi </a:t>
            </a:r>
            <a:r>
              <a:rPr lang="it-IT" sz="1800" i="1" dirty="0" smtClean="0">
                <a:latin typeface="+mj-lt"/>
              </a:rPr>
              <a:t>Clienti e nuove opportunità di Business</a:t>
            </a:r>
          </a:p>
          <a:p>
            <a:pPr marL="1615350" lvl="3" indent="360000">
              <a:lnSpc>
                <a:spcPct val="200000"/>
              </a:lnSpc>
              <a:buFont typeface="Wingdings" pitchFamily="2" charset="2"/>
              <a:buChar char="ü"/>
            </a:pPr>
            <a:r>
              <a:rPr lang="it-IT" sz="1800" i="1" dirty="0" smtClean="0">
                <a:latin typeface="+mj-lt"/>
              </a:rPr>
              <a:t>Fidelizzazione base associativa</a:t>
            </a:r>
          </a:p>
          <a:p>
            <a:pPr marL="1170850" lvl="2" indent="360000">
              <a:lnSpc>
                <a:spcPct val="200000"/>
              </a:lnSpc>
              <a:buFont typeface="Wingdings" pitchFamily="2" charset="2"/>
              <a:buChar char="q"/>
            </a:pPr>
            <a:r>
              <a:rPr lang="it-IT" sz="2000" b="1" dirty="0" smtClean="0">
                <a:latin typeface="+mj-lt"/>
              </a:rPr>
              <a:t>Coldiretti su Web - Situazione attuale</a:t>
            </a:r>
          </a:p>
          <a:p>
            <a:pPr marL="1170850" lvl="2" indent="360000">
              <a:lnSpc>
                <a:spcPct val="200000"/>
              </a:lnSpc>
              <a:buFont typeface="Wingdings" pitchFamily="2" charset="2"/>
              <a:buChar char="q"/>
            </a:pPr>
            <a:r>
              <a:rPr lang="it-IT" sz="2000" b="1" dirty="0" smtClean="0">
                <a:latin typeface="+mj-lt"/>
              </a:rPr>
              <a:t>Coldiretti su Web - Benefici attesi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Fasi di progettazione di un’iniziativa Web</a:t>
            </a:r>
            <a:endParaRPr lang="it-IT" dirty="0"/>
          </a:p>
        </p:txBody>
      </p:sp>
      <p:graphicFrame>
        <p:nvGraphicFramePr>
          <p:cNvPr id="4" name="Diagramma 3"/>
          <p:cNvGraphicFramePr/>
          <p:nvPr/>
        </p:nvGraphicFramePr>
        <p:xfrm>
          <a:off x="1071538" y="857232"/>
          <a:ext cx="7072362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metto 1 4"/>
          <p:cNvSpPr/>
          <p:nvPr/>
        </p:nvSpPr>
        <p:spPr bwMode="auto">
          <a:xfrm>
            <a:off x="6524890" y="1000108"/>
            <a:ext cx="2404828" cy="714380"/>
          </a:xfrm>
          <a:prstGeom prst="wedgeRectCallout">
            <a:avLst>
              <a:gd name="adj1" fmla="val -60727"/>
              <a:gd name="adj2" fmla="val -32911"/>
            </a:avLst>
          </a:prstGeom>
          <a:solidFill>
            <a:srgbClr val="FFFFBD"/>
          </a:solidFill>
          <a:ln w="19050">
            <a:solidFill>
              <a:srgbClr val="EEE98A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r>
              <a:rPr lang="it-IT" sz="1000" i="1" dirty="0" smtClean="0"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rPr>
              <a:t>cos’è il web per Coldiretti?</a:t>
            </a:r>
          </a:p>
          <a:p>
            <a:pPr marL="85725" marR="0" indent="-85725" algn="l" defTabSz="914400" eaLnBrk="1" latinLnBrk="0" hangingPunct="1">
              <a:lnSpc>
                <a:spcPct val="100000"/>
              </a:lnSpc>
              <a:buClrTx/>
              <a:buSzTx/>
              <a:tabLst/>
            </a:pPr>
            <a:endParaRPr lang="it-IT" sz="300" i="1" dirty="0" smtClean="0">
              <a:solidFill>
                <a:schemeClr val="tx1"/>
              </a:solidFill>
              <a:latin typeface="Georgia" pitchFamily="18" charset="0"/>
              <a:ea typeface="ＭＳ Ｐゴシック" pitchFamily="34" charset="-128"/>
            </a:endParaRPr>
          </a:p>
          <a:p>
            <a:pPr marL="85725" marR="0" indent="-85725" algn="l" defTabSz="914400" eaLnBrk="1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•"/>
              <a:tabLst/>
            </a:pPr>
            <a:r>
              <a:rPr lang="it-IT" sz="1000" i="1" dirty="0" smtClean="0"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rPr>
              <a:t>a quale target ci si rivolge?</a:t>
            </a:r>
          </a:p>
        </p:txBody>
      </p:sp>
      <p:sp>
        <p:nvSpPr>
          <p:cNvPr id="6" name="Fumetto 1 5"/>
          <p:cNvSpPr/>
          <p:nvPr/>
        </p:nvSpPr>
        <p:spPr bwMode="auto">
          <a:xfrm>
            <a:off x="6429388" y="5084106"/>
            <a:ext cx="2571736" cy="1452824"/>
          </a:xfrm>
          <a:prstGeom prst="wedgeRectCallout">
            <a:avLst>
              <a:gd name="adj1" fmla="val -29096"/>
              <a:gd name="adj2" fmla="val -104194"/>
            </a:avLst>
          </a:prstGeom>
          <a:solidFill>
            <a:srgbClr val="FFFFBD"/>
          </a:solidFill>
          <a:ln w="19050">
            <a:solidFill>
              <a:srgbClr val="EEE98A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85725" indent="-85725" algn="l">
              <a:buFont typeface="Arial" pitchFamily="34" charset="0"/>
              <a:buChar char="•"/>
            </a:pPr>
            <a:r>
              <a:rPr lang="it-IT" sz="1000" i="1" dirty="0" smtClean="0"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rPr>
              <a:t>quali potrebbero essere i contenuti e servizi di maggiore interesse?</a:t>
            </a:r>
          </a:p>
          <a:p>
            <a:pPr marL="85725" indent="-85725" algn="l"/>
            <a:endParaRPr lang="it-IT" sz="300" i="1" dirty="0" smtClean="0">
              <a:solidFill>
                <a:schemeClr val="tx1"/>
              </a:solidFill>
              <a:latin typeface="Georgia" pitchFamily="18" charset="0"/>
              <a:ea typeface="ＭＳ Ｐゴシック" pitchFamily="34" charset="-128"/>
            </a:endParaRPr>
          </a:p>
          <a:p>
            <a:pPr marL="85725" indent="-85725" algn="l">
              <a:buFont typeface="Arial" pitchFamily="34" charset="0"/>
              <a:buChar char="•"/>
            </a:pPr>
            <a:r>
              <a:rPr lang="it-IT" sz="1000" i="1" dirty="0" smtClean="0"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rPr>
              <a:t>qual è la miglior grafica a supporto degli obiettivi definiti?</a:t>
            </a:r>
          </a:p>
          <a:p>
            <a:pPr marL="85725" indent="-85725" algn="l"/>
            <a:endParaRPr lang="it-IT" sz="300" i="1" dirty="0" smtClean="0">
              <a:solidFill>
                <a:schemeClr val="tx1"/>
              </a:solidFill>
              <a:latin typeface="Georgia" pitchFamily="18" charset="0"/>
              <a:ea typeface="ＭＳ Ｐゴシック" pitchFamily="34" charset="-128"/>
            </a:endParaRPr>
          </a:p>
          <a:p>
            <a:pPr marL="85725" indent="-85725" algn="l">
              <a:buFont typeface="Arial" pitchFamily="34" charset="0"/>
              <a:buChar char="•"/>
            </a:pPr>
            <a:r>
              <a:rPr lang="it-IT" sz="1000" i="1" dirty="0" smtClean="0"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rPr>
              <a:t>qual è il potenziale interesse delle iniziative?</a:t>
            </a:r>
          </a:p>
        </p:txBody>
      </p:sp>
      <p:sp>
        <p:nvSpPr>
          <p:cNvPr id="7" name="Fumetto 1 6"/>
          <p:cNvSpPr/>
          <p:nvPr/>
        </p:nvSpPr>
        <p:spPr bwMode="auto">
          <a:xfrm>
            <a:off x="142844" y="4990866"/>
            <a:ext cx="2786082" cy="809882"/>
          </a:xfrm>
          <a:prstGeom prst="wedgeRectCallout">
            <a:avLst>
              <a:gd name="adj1" fmla="val 25788"/>
              <a:gd name="adj2" fmla="val -135904"/>
            </a:avLst>
          </a:prstGeom>
          <a:solidFill>
            <a:srgbClr val="FFFFBD"/>
          </a:solidFill>
          <a:ln w="19050">
            <a:solidFill>
              <a:srgbClr val="EEE98A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it-I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it-IT" sz="1000" i="1" dirty="0" smtClean="0"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rPr>
              <a:t>q</a:t>
            </a:r>
            <a:r>
              <a:rPr kumimoji="0" lang="it-IT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itchFamily="18" charset="0"/>
                <a:ea typeface="ＭＳ Ｐゴシック" pitchFamily="34" charset="-128"/>
              </a:rPr>
              <a:t>uali risultati sono stati ottenuti?</a:t>
            </a:r>
          </a:p>
          <a:p>
            <a:pPr marL="85725" marR="0" indent="-857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sz="3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  <a:ea typeface="ＭＳ Ｐゴシック" pitchFamily="34" charset="-128"/>
            </a:endParaRPr>
          </a:p>
          <a:p>
            <a:pPr marL="85725" marR="0" indent="-857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it-IT" sz="1000" i="1" dirty="0" smtClean="0">
                <a:solidFill>
                  <a:schemeClr val="tx1"/>
                </a:solidFill>
                <a:latin typeface="Georgia" pitchFamily="18" charset="0"/>
                <a:ea typeface="ＭＳ Ｐゴシック" pitchFamily="34" charset="-128"/>
              </a:rPr>
              <a:t> come migliorare?</a:t>
            </a:r>
            <a:endParaRPr kumimoji="0" lang="it-IT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Elementi di una strategia vincente</a:t>
            </a:r>
            <a:endParaRPr lang="it-IT" dirty="0"/>
          </a:p>
        </p:txBody>
      </p:sp>
      <p:sp>
        <p:nvSpPr>
          <p:cNvPr id="10" name="Estrazione 9"/>
          <p:cNvSpPr/>
          <p:nvPr/>
        </p:nvSpPr>
        <p:spPr bwMode="auto">
          <a:xfrm>
            <a:off x="1785918" y="1930849"/>
            <a:ext cx="5572164" cy="4427109"/>
          </a:xfrm>
          <a:prstGeom prst="flowChartExtract">
            <a:avLst/>
          </a:prstGeom>
          <a:solidFill>
            <a:srgbClr val="FFFFBD">
              <a:alpha val="63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285852" y="2273643"/>
            <a:ext cx="6500858" cy="3543972"/>
            <a:chOff x="1631258" y="1539712"/>
            <a:chExt cx="5881483" cy="3920712"/>
          </a:xfrm>
        </p:grpSpPr>
        <p:sp>
          <p:nvSpPr>
            <p:cNvPr id="7" name="Figura a mano libera 6"/>
            <p:cNvSpPr/>
            <p:nvPr/>
          </p:nvSpPr>
          <p:spPr>
            <a:xfrm>
              <a:off x="3164085" y="1539712"/>
              <a:ext cx="2815828" cy="1752370"/>
            </a:xfrm>
            <a:custGeom>
              <a:avLst/>
              <a:gdLst>
                <a:gd name="connsiteX0" fmla="*/ 0 w 2815828"/>
                <a:gd name="connsiteY0" fmla="*/ 234657 h 1407914"/>
                <a:gd name="connsiteX1" fmla="*/ 68730 w 2815828"/>
                <a:gd name="connsiteY1" fmla="*/ 68729 h 1407914"/>
                <a:gd name="connsiteX2" fmla="*/ 234658 w 2815828"/>
                <a:gd name="connsiteY2" fmla="*/ 0 h 1407914"/>
                <a:gd name="connsiteX3" fmla="*/ 2581171 w 2815828"/>
                <a:gd name="connsiteY3" fmla="*/ 0 h 1407914"/>
                <a:gd name="connsiteX4" fmla="*/ 2747099 w 2815828"/>
                <a:gd name="connsiteY4" fmla="*/ 68730 h 1407914"/>
                <a:gd name="connsiteX5" fmla="*/ 2815828 w 2815828"/>
                <a:gd name="connsiteY5" fmla="*/ 234658 h 1407914"/>
                <a:gd name="connsiteX6" fmla="*/ 2815828 w 2815828"/>
                <a:gd name="connsiteY6" fmla="*/ 1173257 h 1407914"/>
                <a:gd name="connsiteX7" fmla="*/ 2747099 w 2815828"/>
                <a:gd name="connsiteY7" fmla="*/ 1339185 h 1407914"/>
                <a:gd name="connsiteX8" fmla="*/ 2581171 w 2815828"/>
                <a:gd name="connsiteY8" fmla="*/ 1407914 h 1407914"/>
                <a:gd name="connsiteX9" fmla="*/ 234657 w 2815828"/>
                <a:gd name="connsiteY9" fmla="*/ 1407914 h 1407914"/>
                <a:gd name="connsiteX10" fmla="*/ 68729 w 2815828"/>
                <a:gd name="connsiteY10" fmla="*/ 1339184 h 1407914"/>
                <a:gd name="connsiteX11" fmla="*/ 0 w 2815828"/>
                <a:gd name="connsiteY11" fmla="*/ 1173256 h 1407914"/>
                <a:gd name="connsiteX12" fmla="*/ 0 w 2815828"/>
                <a:gd name="connsiteY12" fmla="*/ 234657 h 14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15828" h="1407914">
                  <a:moveTo>
                    <a:pt x="0" y="234657"/>
                  </a:moveTo>
                  <a:cubicBezTo>
                    <a:pt x="0" y="172422"/>
                    <a:pt x="24723" y="112736"/>
                    <a:pt x="68730" y="68729"/>
                  </a:cubicBezTo>
                  <a:cubicBezTo>
                    <a:pt x="112737" y="24722"/>
                    <a:pt x="172423" y="0"/>
                    <a:pt x="234658" y="0"/>
                  </a:cubicBezTo>
                  <a:lnTo>
                    <a:pt x="2581171" y="0"/>
                  </a:lnTo>
                  <a:cubicBezTo>
                    <a:pt x="2643406" y="0"/>
                    <a:pt x="2703092" y="24723"/>
                    <a:pt x="2747099" y="68730"/>
                  </a:cubicBezTo>
                  <a:cubicBezTo>
                    <a:pt x="2791106" y="112737"/>
                    <a:pt x="2815828" y="172423"/>
                    <a:pt x="2815828" y="234658"/>
                  </a:cubicBezTo>
                  <a:lnTo>
                    <a:pt x="2815828" y="1173257"/>
                  </a:lnTo>
                  <a:cubicBezTo>
                    <a:pt x="2815828" y="1235492"/>
                    <a:pt x="2791105" y="1295178"/>
                    <a:pt x="2747099" y="1339185"/>
                  </a:cubicBezTo>
                  <a:cubicBezTo>
                    <a:pt x="2703092" y="1383192"/>
                    <a:pt x="2643406" y="1407914"/>
                    <a:pt x="2581171" y="1407914"/>
                  </a:cubicBezTo>
                  <a:lnTo>
                    <a:pt x="234657" y="1407914"/>
                  </a:lnTo>
                  <a:cubicBezTo>
                    <a:pt x="172422" y="1407914"/>
                    <a:pt x="112736" y="1383191"/>
                    <a:pt x="68729" y="1339184"/>
                  </a:cubicBezTo>
                  <a:cubicBezTo>
                    <a:pt x="24722" y="1295177"/>
                    <a:pt x="0" y="1235491"/>
                    <a:pt x="0" y="1173256"/>
                  </a:cubicBezTo>
                  <a:lnTo>
                    <a:pt x="0" y="234657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008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979" tIns="163979" rIns="163979" bIns="16397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200" kern="1200" dirty="0" smtClean="0"/>
                <a:t>Organizzazione</a:t>
              </a:r>
            </a:p>
            <a:p>
              <a:pPr marL="85725" lvl="0" indent="-85725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it-IT" sz="1200" b="0" dirty="0" smtClean="0"/>
                <a:t>Risorse umane dedicate e competenti </a:t>
              </a:r>
            </a:p>
            <a:p>
              <a:pPr marL="85725" lvl="0" indent="-85725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it-IT" sz="1200" b="0" dirty="0" smtClean="0"/>
                <a:t>Ruoli e responsabilità chiare</a:t>
              </a:r>
            </a:p>
            <a:p>
              <a:pPr marL="85725" lvl="0" indent="-85725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it-IT" sz="1200" b="0" kern="1200" dirty="0" smtClean="0"/>
                <a:t>Processi e procedure consolidate</a:t>
              </a:r>
              <a:endParaRPr lang="it-IT" sz="1200" b="0" kern="1200" dirty="0"/>
            </a:p>
          </p:txBody>
        </p:sp>
        <p:sp>
          <p:nvSpPr>
            <p:cNvPr id="8" name="Figura a mano libera 7"/>
            <p:cNvSpPr/>
            <p:nvPr/>
          </p:nvSpPr>
          <p:spPr>
            <a:xfrm>
              <a:off x="4696913" y="3714752"/>
              <a:ext cx="2815828" cy="1745672"/>
            </a:xfrm>
            <a:custGeom>
              <a:avLst/>
              <a:gdLst>
                <a:gd name="connsiteX0" fmla="*/ 0 w 2815828"/>
                <a:gd name="connsiteY0" fmla="*/ 234657 h 1407914"/>
                <a:gd name="connsiteX1" fmla="*/ 68730 w 2815828"/>
                <a:gd name="connsiteY1" fmla="*/ 68729 h 1407914"/>
                <a:gd name="connsiteX2" fmla="*/ 234658 w 2815828"/>
                <a:gd name="connsiteY2" fmla="*/ 0 h 1407914"/>
                <a:gd name="connsiteX3" fmla="*/ 2581171 w 2815828"/>
                <a:gd name="connsiteY3" fmla="*/ 0 h 1407914"/>
                <a:gd name="connsiteX4" fmla="*/ 2747099 w 2815828"/>
                <a:gd name="connsiteY4" fmla="*/ 68730 h 1407914"/>
                <a:gd name="connsiteX5" fmla="*/ 2815828 w 2815828"/>
                <a:gd name="connsiteY5" fmla="*/ 234658 h 1407914"/>
                <a:gd name="connsiteX6" fmla="*/ 2815828 w 2815828"/>
                <a:gd name="connsiteY6" fmla="*/ 1173257 h 1407914"/>
                <a:gd name="connsiteX7" fmla="*/ 2747099 w 2815828"/>
                <a:gd name="connsiteY7" fmla="*/ 1339185 h 1407914"/>
                <a:gd name="connsiteX8" fmla="*/ 2581171 w 2815828"/>
                <a:gd name="connsiteY8" fmla="*/ 1407914 h 1407914"/>
                <a:gd name="connsiteX9" fmla="*/ 234657 w 2815828"/>
                <a:gd name="connsiteY9" fmla="*/ 1407914 h 1407914"/>
                <a:gd name="connsiteX10" fmla="*/ 68729 w 2815828"/>
                <a:gd name="connsiteY10" fmla="*/ 1339184 h 1407914"/>
                <a:gd name="connsiteX11" fmla="*/ 0 w 2815828"/>
                <a:gd name="connsiteY11" fmla="*/ 1173256 h 1407914"/>
                <a:gd name="connsiteX12" fmla="*/ 0 w 2815828"/>
                <a:gd name="connsiteY12" fmla="*/ 234657 h 14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15828" h="1407914">
                  <a:moveTo>
                    <a:pt x="0" y="234657"/>
                  </a:moveTo>
                  <a:cubicBezTo>
                    <a:pt x="0" y="172422"/>
                    <a:pt x="24723" y="112736"/>
                    <a:pt x="68730" y="68729"/>
                  </a:cubicBezTo>
                  <a:cubicBezTo>
                    <a:pt x="112737" y="24722"/>
                    <a:pt x="172423" y="0"/>
                    <a:pt x="234658" y="0"/>
                  </a:cubicBezTo>
                  <a:lnTo>
                    <a:pt x="2581171" y="0"/>
                  </a:lnTo>
                  <a:cubicBezTo>
                    <a:pt x="2643406" y="0"/>
                    <a:pt x="2703092" y="24723"/>
                    <a:pt x="2747099" y="68730"/>
                  </a:cubicBezTo>
                  <a:cubicBezTo>
                    <a:pt x="2791106" y="112737"/>
                    <a:pt x="2815828" y="172423"/>
                    <a:pt x="2815828" y="234658"/>
                  </a:cubicBezTo>
                  <a:lnTo>
                    <a:pt x="2815828" y="1173257"/>
                  </a:lnTo>
                  <a:cubicBezTo>
                    <a:pt x="2815828" y="1235492"/>
                    <a:pt x="2791105" y="1295178"/>
                    <a:pt x="2747099" y="1339185"/>
                  </a:cubicBezTo>
                  <a:cubicBezTo>
                    <a:pt x="2703092" y="1383192"/>
                    <a:pt x="2643406" y="1407914"/>
                    <a:pt x="2581171" y="1407914"/>
                  </a:cubicBezTo>
                  <a:lnTo>
                    <a:pt x="234657" y="1407914"/>
                  </a:lnTo>
                  <a:cubicBezTo>
                    <a:pt x="172422" y="1407914"/>
                    <a:pt x="112736" y="1383191"/>
                    <a:pt x="68729" y="1339184"/>
                  </a:cubicBezTo>
                  <a:cubicBezTo>
                    <a:pt x="24722" y="1295177"/>
                    <a:pt x="0" y="1235491"/>
                    <a:pt x="0" y="1173256"/>
                  </a:cubicBezTo>
                  <a:lnTo>
                    <a:pt x="0" y="234657"/>
                  </a:lnTo>
                  <a:close/>
                </a:path>
              </a:pathLst>
            </a:custGeom>
            <a:solidFill>
              <a:srgbClr val="727272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979" tIns="163979" rIns="163979" bIns="16397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200" kern="1200" dirty="0" smtClean="0"/>
                <a:t>Tecnologia</a:t>
              </a:r>
            </a:p>
            <a:p>
              <a:pPr marL="85725" lvl="0" indent="-85725" algn="l" defTabSz="1111250">
                <a:lnSpc>
                  <a:spcPct val="90000"/>
                </a:lnSpc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it-IT" sz="1200" b="0" dirty="0" smtClean="0"/>
                <a:t>Piattaforme tecnologiche robuste, sicure e up-to-date</a:t>
              </a:r>
            </a:p>
            <a:p>
              <a:pPr marL="85725" lvl="0" indent="-85725" algn="l" defTabSz="1111250">
                <a:lnSpc>
                  <a:spcPct val="90000"/>
                </a:lnSpc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it-IT" sz="1200" b="0" dirty="0" err="1" smtClean="0"/>
                <a:t>Operations</a:t>
              </a:r>
              <a:r>
                <a:rPr lang="it-IT" sz="1200" b="0" dirty="0" smtClean="0"/>
                <a:t> sistemistiche affidabili ed efficienti</a:t>
              </a:r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1631258" y="3714752"/>
              <a:ext cx="2815828" cy="1745672"/>
            </a:xfrm>
            <a:custGeom>
              <a:avLst/>
              <a:gdLst>
                <a:gd name="connsiteX0" fmla="*/ 0 w 2815828"/>
                <a:gd name="connsiteY0" fmla="*/ 234657 h 1407914"/>
                <a:gd name="connsiteX1" fmla="*/ 68730 w 2815828"/>
                <a:gd name="connsiteY1" fmla="*/ 68729 h 1407914"/>
                <a:gd name="connsiteX2" fmla="*/ 234658 w 2815828"/>
                <a:gd name="connsiteY2" fmla="*/ 0 h 1407914"/>
                <a:gd name="connsiteX3" fmla="*/ 2581171 w 2815828"/>
                <a:gd name="connsiteY3" fmla="*/ 0 h 1407914"/>
                <a:gd name="connsiteX4" fmla="*/ 2747099 w 2815828"/>
                <a:gd name="connsiteY4" fmla="*/ 68730 h 1407914"/>
                <a:gd name="connsiteX5" fmla="*/ 2815828 w 2815828"/>
                <a:gd name="connsiteY5" fmla="*/ 234658 h 1407914"/>
                <a:gd name="connsiteX6" fmla="*/ 2815828 w 2815828"/>
                <a:gd name="connsiteY6" fmla="*/ 1173257 h 1407914"/>
                <a:gd name="connsiteX7" fmla="*/ 2747099 w 2815828"/>
                <a:gd name="connsiteY7" fmla="*/ 1339185 h 1407914"/>
                <a:gd name="connsiteX8" fmla="*/ 2581171 w 2815828"/>
                <a:gd name="connsiteY8" fmla="*/ 1407914 h 1407914"/>
                <a:gd name="connsiteX9" fmla="*/ 234657 w 2815828"/>
                <a:gd name="connsiteY9" fmla="*/ 1407914 h 1407914"/>
                <a:gd name="connsiteX10" fmla="*/ 68729 w 2815828"/>
                <a:gd name="connsiteY10" fmla="*/ 1339184 h 1407914"/>
                <a:gd name="connsiteX11" fmla="*/ 0 w 2815828"/>
                <a:gd name="connsiteY11" fmla="*/ 1173256 h 1407914"/>
                <a:gd name="connsiteX12" fmla="*/ 0 w 2815828"/>
                <a:gd name="connsiteY12" fmla="*/ 234657 h 140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15828" h="1407914">
                  <a:moveTo>
                    <a:pt x="0" y="234657"/>
                  </a:moveTo>
                  <a:cubicBezTo>
                    <a:pt x="0" y="172422"/>
                    <a:pt x="24723" y="112736"/>
                    <a:pt x="68730" y="68729"/>
                  </a:cubicBezTo>
                  <a:cubicBezTo>
                    <a:pt x="112737" y="24722"/>
                    <a:pt x="172423" y="0"/>
                    <a:pt x="234658" y="0"/>
                  </a:cubicBezTo>
                  <a:lnTo>
                    <a:pt x="2581171" y="0"/>
                  </a:lnTo>
                  <a:cubicBezTo>
                    <a:pt x="2643406" y="0"/>
                    <a:pt x="2703092" y="24723"/>
                    <a:pt x="2747099" y="68730"/>
                  </a:cubicBezTo>
                  <a:cubicBezTo>
                    <a:pt x="2791106" y="112737"/>
                    <a:pt x="2815828" y="172423"/>
                    <a:pt x="2815828" y="234658"/>
                  </a:cubicBezTo>
                  <a:lnTo>
                    <a:pt x="2815828" y="1173257"/>
                  </a:lnTo>
                  <a:cubicBezTo>
                    <a:pt x="2815828" y="1235492"/>
                    <a:pt x="2791105" y="1295178"/>
                    <a:pt x="2747099" y="1339185"/>
                  </a:cubicBezTo>
                  <a:cubicBezTo>
                    <a:pt x="2703092" y="1383192"/>
                    <a:pt x="2643406" y="1407914"/>
                    <a:pt x="2581171" y="1407914"/>
                  </a:cubicBezTo>
                  <a:lnTo>
                    <a:pt x="234657" y="1407914"/>
                  </a:lnTo>
                  <a:cubicBezTo>
                    <a:pt x="172422" y="1407914"/>
                    <a:pt x="112736" y="1383191"/>
                    <a:pt x="68729" y="1339184"/>
                  </a:cubicBezTo>
                  <a:cubicBezTo>
                    <a:pt x="24722" y="1295177"/>
                    <a:pt x="0" y="1235491"/>
                    <a:pt x="0" y="1173256"/>
                  </a:cubicBezTo>
                  <a:lnTo>
                    <a:pt x="0" y="234657"/>
                  </a:lnTo>
                  <a:close/>
                </a:path>
              </a:pathLst>
            </a:custGeom>
            <a:solidFill>
              <a:srgbClr val="FF6600"/>
            </a:solidFill>
            <a:ln>
              <a:solidFill>
                <a:srgbClr val="C000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979" tIns="163979" rIns="163979" bIns="163979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200" kern="1200" dirty="0" err="1" smtClean="0"/>
                <a:t>Governance</a:t>
              </a:r>
              <a:endParaRPr lang="it-IT" sz="2200" kern="1200" dirty="0" smtClean="0"/>
            </a:p>
            <a:p>
              <a:pPr marL="85725" lvl="0" indent="-85725" algn="l" defTabSz="1111250">
                <a:lnSpc>
                  <a:spcPct val="90000"/>
                </a:lnSpc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it-IT" sz="1200" b="0" dirty="0" smtClean="0"/>
                <a:t>Criteri chiari di monitoraggio e analisi dei risultati rispetto agli obiettivi</a:t>
              </a:r>
            </a:p>
            <a:p>
              <a:pPr marL="85725" lvl="0" indent="-85725" algn="l" defTabSz="1111250">
                <a:lnSpc>
                  <a:spcPct val="90000"/>
                </a:lnSpc>
                <a:spcAft>
                  <a:spcPct val="35000"/>
                </a:spcAft>
                <a:buFont typeface="Arial" pitchFamily="34" charset="0"/>
                <a:buChar char="•"/>
              </a:pPr>
              <a:r>
                <a:rPr lang="it-IT" sz="1200" b="0" dirty="0" smtClean="0"/>
                <a:t>Capacità di prendere rapidamente azioni correttive / migliorative</a:t>
              </a:r>
              <a:endParaRPr lang="it-IT" sz="1200" kern="1200" dirty="0" smtClean="0"/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142845" y="714356"/>
            <a:ext cx="878687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900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Come per tutte le iniziative informatiche, anche per la realizzazioni di soluzioni web è necessaria la presenza sinergica e la cura di tre elementi fondamentali: </a:t>
            </a:r>
            <a:r>
              <a:rPr lang="it-IT" sz="190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Organizzazione, Tecnologia </a:t>
            </a:r>
            <a:r>
              <a:rPr lang="it-IT" sz="1900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e</a:t>
            </a:r>
            <a:r>
              <a:rPr lang="it-IT" sz="1900" b="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it-IT" sz="1900" i="1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Governance</a:t>
            </a:r>
            <a:endParaRPr lang="it-IT" sz="1900" i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Ventaglio di iniziative Web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</p:nvPr>
        </p:nvGraphicFramePr>
        <p:xfrm>
          <a:off x="323850" y="692150"/>
          <a:ext cx="8496300" cy="554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Griglia di valutazione e posizionamento (1/2)</a:t>
            </a:r>
            <a:endParaRPr lang="it-IT" dirty="0"/>
          </a:p>
        </p:txBody>
      </p:sp>
      <p:graphicFrame>
        <p:nvGraphicFramePr>
          <p:cNvPr id="22" name="Tabella 21"/>
          <p:cNvGraphicFramePr>
            <a:graphicFrameLocks noGrp="1"/>
          </p:cNvGraphicFramePr>
          <p:nvPr/>
        </p:nvGraphicFramePr>
        <p:xfrm>
          <a:off x="1512198" y="2352036"/>
          <a:ext cx="6012001" cy="348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06"/>
                <a:gridCol w="2155044"/>
                <a:gridCol w="1916051"/>
              </a:tblGrid>
              <a:tr h="117771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ella 24"/>
          <p:cNvGraphicFramePr>
            <a:graphicFrameLocks noGrp="1"/>
          </p:cNvGraphicFramePr>
          <p:nvPr/>
        </p:nvGraphicFramePr>
        <p:xfrm>
          <a:off x="71406" y="2339336"/>
          <a:ext cx="1428760" cy="357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Transazione</a:t>
                      </a:r>
                      <a:endParaRPr lang="it-IT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Interazione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Consultazione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CasellaDiTesto 42"/>
          <p:cNvSpPr txBox="1"/>
          <p:nvPr/>
        </p:nvSpPr>
        <p:spPr>
          <a:xfrm>
            <a:off x="1071538" y="1774379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Azione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404958" y="592933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Generico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Categorie di Utenti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0" i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Riconosciuto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0" name="Connettore 2 9"/>
          <p:cNvCxnSpPr/>
          <p:nvPr/>
        </p:nvCxnSpPr>
        <p:spPr bwMode="auto">
          <a:xfrm rot="5400000" flipH="1" flipV="1">
            <a:off x="-346464" y="3982410"/>
            <a:ext cx="371557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6" name="Connettore 1 15"/>
          <p:cNvCxnSpPr/>
          <p:nvPr/>
        </p:nvCxnSpPr>
        <p:spPr bwMode="auto">
          <a:xfrm>
            <a:off x="1500166" y="5839798"/>
            <a:ext cx="6000792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nettore 2 17"/>
          <p:cNvCxnSpPr/>
          <p:nvPr/>
        </p:nvCxnSpPr>
        <p:spPr bwMode="auto">
          <a:xfrm>
            <a:off x="1500166" y="5839798"/>
            <a:ext cx="628654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CasellaDiTesto 22"/>
          <p:cNvSpPr txBox="1"/>
          <p:nvPr/>
        </p:nvSpPr>
        <p:spPr>
          <a:xfrm>
            <a:off x="7858148" y="5692711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Target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142845" y="714356"/>
            <a:ext cx="87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È necessario dotarsi di un modello di valutazione strategico utile per posizionare le iniziative web rispetto agli </a:t>
            </a:r>
            <a:r>
              <a:rPr lang="it-IT" sz="180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obiettivi</a:t>
            </a:r>
            <a:r>
              <a:rPr lang="it-IT" sz="1800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individuati, alla </a:t>
            </a:r>
            <a:r>
              <a:rPr lang="it-IT" sz="180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complessità</a:t>
            </a:r>
            <a:r>
              <a:rPr lang="it-IT" sz="18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  <a:latin typeface="+mj-lt"/>
                <a:cs typeface="Arial" pitchFamily="34" charset="0"/>
              </a:rPr>
              <a:t>implementativa</a:t>
            </a:r>
            <a:r>
              <a:rPr lang="it-IT" sz="1800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e ai </a:t>
            </a:r>
            <a:r>
              <a:rPr lang="it-IT" sz="1800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benefici attesi </a:t>
            </a:r>
            <a:r>
              <a:rPr lang="it-IT" sz="1800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da Coldiretti</a:t>
            </a:r>
            <a:endParaRPr lang="it-IT" sz="1800" i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2000240"/>
            <a:ext cx="8496300" cy="3643338"/>
          </a:xfrm>
        </p:spPr>
        <p:txBody>
          <a:bodyPr/>
          <a:lstStyle/>
          <a:p>
            <a:pPr marL="444500" lvl="1" indent="4763">
              <a:buNone/>
            </a:pPr>
            <a:r>
              <a:rPr lang="it-IT" sz="1800" dirty="0" smtClean="0">
                <a:latin typeface="+mj-lt"/>
                <a:ea typeface="+mn-ea"/>
                <a:cs typeface="+mn-cs"/>
              </a:rPr>
              <a:t>I </a:t>
            </a:r>
            <a:r>
              <a:rPr lang="it-IT" sz="1800" b="1" dirty="0" smtClean="0">
                <a:latin typeface="+mj-lt"/>
                <a:ea typeface="+mn-ea"/>
                <a:cs typeface="+mn-cs"/>
              </a:rPr>
              <a:t>target</a:t>
            </a:r>
            <a:r>
              <a:rPr lang="it-IT" sz="1800" dirty="0" smtClean="0">
                <a:latin typeface="+mj-lt"/>
                <a:ea typeface="+mn-ea"/>
                <a:cs typeface="+mn-cs"/>
              </a:rPr>
              <a:t> individuati sono: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800" i="1" dirty="0" smtClean="0">
                <a:latin typeface="+mj-lt"/>
              </a:rPr>
              <a:t>Utente generico</a:t>
            </a:r>
            <a:endParaRPr lang="it-IT" sz="1800" i="1" dirty="0" smtClean="0"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sz="1800" i="1" dirty="0" smtClean="0">
                <a:latin typeface="+mj-lt"/>
              </a:rPr>
              <a:t>Gruppi di utenti di particolare interesse </a:t>
            </a:r>
            <a:r>
              <a:rPr lang="it-IT" sz="1800" dirty="0" smtClean="0">
                <a:latin typeface="+mj-lt"/>
              </a:rPr>
              <a:t>(imprenditori agricoli, investitori, specialisti di settore)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800" i="1" dirty="0" smtClean="0">
                <a:latin typeface="+mj-lt"/>
              </a:rPr>
              <a:t>Utenti riconosciuti (nuovi clienti, soci)</a:t>
            </a:r>
            <a:endParaRPr lang="it-IT" sz="1800" i="1" dirty="0" smtClean="0">
              <a:latin typeface="+mj-lt"/>
            </a:endParaRPr>
          </a:p>
          <a:p>
            <a:pPr marL="444500" lvl="1" indent="4763">
              <a:buNone/>
            </a:pPr>
            <a:r>
              <a:rPr lang="it-IT" sz="1800" dirty="0" smtClean="0">
                <a:latin typeface="+mj-lt"/>
                <a:ea typeface="+mn-ea"/>
                <a:cs typeface="+mn-cs"/>
              </a:rPr>
              <a:t>Le </a:t>
            </a:r>
            <a:r>
              <a:rPr lang="it-IT" sz="1800" b="1" dirty="0" smtClean="0">
                <a:latin typeface="+mj-lt"/>
                <a:ea typeface="+mn-ea"/>
                <a:cs typeface="+mn-cs"/>
              </a:rPr>
              <a:t>azioni </a:t>
            </a:r>
            <a:r>
              <a:rPr lang="it-IT" sz="1800" dirty="0" smtClean="0">
                <a:latin typeface="+mj-lt"/>
                <a:ea typeface="+mn-ea"/>
                <a:cs typeface="+mn-cs"/>
              </a:rPr>
              <a:t>previste </a:t>
            </a:r>
            <a:r>
              <a:rPr lang="it-IT" sz="1800" dirty="0" smtClean="0">
                <a:latin typeface="+mj-lt"/>
                <a:ea typeface="+mn-ea"/>
                <a:cs typeface="+mn-cs"/>
              </a:rPr>
              <a:t>sono: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800" i="1" dirty="0" smtClean="0">
                <a:latin typeface="+mj-lt"/>
              </a:rPr>
              <a:t>Consultazione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800" i="1" dirty="0" smtClean="0">
                <a:latin typeface="+mj-lt"/>
              </a:rPr>
              <a:t>Interazione </a:t>
            </a:r>
            <a:r>
              <a:rPr lang="it-IT" sz="1800" dirty="0" smtClean="0">
                <a:latin typeface="+mj-lt"/>
              </a:rPr>
              <a:t>(social network / blog / interrogazione database aziende)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800" i="1" dirty="0" smtClean="0">
                <a:latin typeface="+mj-lt"/>
              </a:rPr>
              <a:t>Transazione </a:t>
            </a:r>
            <a:r>
              <a:rPr lang="it-IT" sz="1800" dirty="0" smtClean="0">
                <a:latin typeface="+mj-lt"/>
              </a:rPr>
              <a:t>(servizi, potenzialmente a pagamento, ai soci/clienti)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Griglia di valutazione e posizionamento (2/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2845" y="714356"/>
            <a:ext cx="878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Le potenziali iniziative sono collocate in una griglia di posizionamento che ne qualifica i </a:t>
            </a:r>
            <a:r>
              <a:rPr lang="it-IT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target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 di utenti e le tipologie di </a:t>
            </a:r>
            <a:r>
              <a:rPr lang="it-IT" i="1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azioni </a:t>
            </a:r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possibili</a:t>
            </a:r>
            <a:endParaRPr lang="it-IT" i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1500166" y="2077831"/>
          <a:ext cx="6012001" cy="348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906"/>
                <a:gridCol w="2155044"/>
                <a:gridCol w="1916051"/>
              </a:tblGrid>
              <a:tr h="1177715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50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Schede iniziative - Comunicazione Istituzionale (1/2)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 bwMode="auto">
          <a:xfrm>
            <a:off x="1510924" y="4429921"/>
            <a:ext cx="1928826" cy="1143008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216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Comunicazione Istituzionale</a:t>
            </a:r>
            <a:endParaRPr kumimoji="0" lang="it-IT" sz="16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eorgia" pitchFamily="18" charset="0"/>
              <a:ea typeface="ＭＳ Ｐゴシック" pitchFamily="34" charset="-128"/>
            </a:endParaRPr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71406" y="2065131"/>
          <a:ext cx="1428760" cy="3571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</a:tblGrid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Transazione</a:t>
                      </a:r>
                      <a:endParaRPr lang="it-IT" sz="1400" b="0" i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Interazione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0633">
                <a:tc>
                  <a:txBody>
                    <a:bodyPr/>
                    <a:lstStyle/>
                    <a:p>
                      <a:pPr algn="ctr"/>
                      <a:r>
                        <a:rPr lang="it-IT" sz="1400" b="0" i="1" dirty="0" smtClean="0">
                          <a:latin typeface="+mj-lt"/>
                        </a:rPr>
                        <a:t>Consultazione</a:t>
                      </a:r>
                      <a:endParaRPr lang="it-IT" sz="1400" b="0" i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1071538" y="150017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Azione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" name="Connettore 2 14"/>
          <p:cNvCxnSpPr/>
          <p:nvPr/>
        </p:nvCxnSpPr>
        <p:spPr bwMode="auto">
          <a:xfrm rot="5400000" flipH="1" flipV="1">
            <a:off x="-346464" y="3708205"/>
            <a:ext cx="3715570" cy="79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6" name="Connettore 1 15"/>
          <p:cNvCxnSpPr/>
          <p:nvPr/>
        </p:nvCxnSpPr>
        <p:spPr bwMode="auto">
          <a:xfrm>
            <a:off x="1500166" y="5565593"/>
            <a:ext cx="6000792" cy="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ttore 2 16"/>
          <p:cNvCxnSpPr/>
          <p:nvPr/>
        </p:nvCxnSpPr>
        <p:spPr bwMode="auto">
          <a:xfrm>
            <a:off x="1500166" y="5565593"/>
            <a:ext cx="628654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8" name="CasellaDiTesto 17"/>
          <p:cNvSpPr txBox="1"/>
          <p:nvPr/>
        </p:nvSpPr>
        <p:spPr>
          <a:xfrm>
            <a:off x="7858148" y="541850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i="1" dirty="0" smtClean="0">
                <a:solidFill>
                  <a:schemeClr val="tx1"/>
                </a:solidFill>
                <a:latin typeface="+mj-lt"/>
              </a:rPr>
              <a:t>Target</a:t>
            </a:r>
            <a:endParaRPr lang="it-IT" sz="16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42845" y="714356"/>
            <a:ext cx="878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Ora possiamo posizionare ognuna delle iniziative individuate nella griglia di valutazione </a:t>
            </a:r>
            <a:endParaRPr lang="it-IT" i="1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20" name="Tabella 19"/>
          <p:cNvGraphicFramePr>
            <a:graphicFrameLocks noGrp="1"/>
          </p:cNvGraphicFramePr>
          <p:nvPr/>
        </p:nvGraphicFramePr>
        <p:xfrm>
          <a:off x="1404958" y="571501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Generico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400" b="0" i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Categorie di Utenti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it-IT" sz="1400" b="0" i="1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Utente Riconosciuto</a:t>
                      </a:r>
                      <a:endParaRPr lang="it-IT" sz="1400" b="0" i="1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4282" y="884258"/>
            <a:ext cx="8496300" cy="5545138"/>
          </a:xfrm>
        </p:spPr>
        <p:txBody>
          <a:bodyPr/>
          <a:lstStyle/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Obiettivo: </a:t>
            </a:r>
            <a:r>
              <a:rPr lang="it-IT" sz="1600" dirty="0" smtClean="0">
                <a:latin typeface="+mj-lt"/>
              </a:rPr>
              <a:t>Creare un sistema a supporto della </a:t>
            </a:r>
            <a:r>
              <a:rPr lang="it-IT" sz="1600" b="1" dirty="0" smtClean="0">
                <a:latin typeface="+mj-lt"/>
              </a:rPr>
              <a:t>divulgazione istituzionale </a:t>
            </a:r>
            <a:r>
              <a:rPr lang="it-IT" sz="1600" dirty="0" smtClean="0">
                <a:latin typeface="+mj-lt"/>
              </a:rPr>
              <a:t>ponendo particolare attenzione alla struttura organizzativa ed alle iniziative confederali.</a:t>
            </a:r>
          </a:p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Target: </a:t>
            </a:r>
            <a:r>
              <a:rPr lang="it-IT" sz="1600" dirty="0" smtClean="0">
                <a:latin typeface="+mj-lt"/>
              </a:rPr>
              <a:t>Utente Generico</a:t>
            </a:r>
            <a:endParaRPr lang="it-IT" sz="1600" dirty="0" smtClean="0">
              <a:latin typeface="+mj-lt"/>
            </a:endParaRPr>
          </a:p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Azioni: </a:t>
            </a:r>
            <a:r>
              <a:rPr lang="it-IT" sz="1600" dirty="0" smtClean="0">
                <a:latin typeface="+mj-lt"/>
              </a:rPr>
              <a:t>Consultazione</a:t>
            </a:r>
          </a:p>
          <a:p>
            <a:pPr marL="444500" lvl="1" indent="4763">
              <a:buNone/>
            </a:pPr>
            <a:r>
              <a:rPr lang="it-IT" sz="1600" b="1" dirty="0" smtClean="0">
                <a:latin typeface="+mj-lt"/>
              </a:rPr>
              <a:t>Tipologia di contenuti (spunti):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Divulgazione </a:t>
            </a:r>
            <a:r>
              <a:rPr lang="it-IT" sz="1600" dirty="0">
                <a:solidFill>
                  <a:schemeClr val="tx1"/>
                </a:solidFill>
                <a:latin typeface="+mj-lt"/>
              </a:rPr>
              <a:t>di carattere istituzionale rivolta </a:t>
            </a:r>
            <a:r>
              <a:rPr lang="it-IT" sz="1600" dirty="0" smtClean="0">
                <a:latin typeface="+mj-lt"/>
              </a:rPr>
              <a:t>anche a chi non conosce </a:t>
            </a: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Coldiretti</a:t>
            </a:r>
            <a:endParaRPr lang="it-IT" sz="1600" dirty="0">
              <a:solidFill>
                <a:schemeClr val="tx1"/>
              </a:solidFill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Descrizione della struttura organizzativa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Gestione news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Gestione </a:t>
            </a: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eventi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Sondaggi</a:t>
            </a:r>
            <a:endParaRPr lang="it-IT" sz="1600" dirty="0">
              <a:solidFill>
                <a:schemeClr val="tx1"/>
              </a:solidFill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Chi siamo / Organigramma / </a:t>
            </a: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CV (Dirigenza)</a:t>
            </a:r>
            <a:endParaRPr lang="it-IT" sz="1600" dirty="0">
              <a:solidFill>
                <a:schemeClr val="tx1"/>
              </a:solidFill>
              <a:latin typeface="+mj-lt"/>
            </a:endParaRP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>
                <a:solidFill>
                  <a:schemeClr val="tx1"/>
                </a:solidFill>
                <a:latin typeface="+mj-lt"/>
              </a:rPr>
              <a:t>La rete </a:t>
            </a:r>
            <a:r>
              <a:rPr lang="it-IT" sz="1600" dirty="0" smtClean="0">
                <a:solidFill>
                  <a:schemeClr val="tx1"/>
                </a:solidFill>
                <a:latin typeface="+mj-lt"/>
              </a:rPr>
              <a:t>istituzionale</a:t>
            </a:r>
          </a:p>
          <a:p>
            <a:pPr marL="1243013" lvl="2" indent="-342900">
              <a:buFont typeface="+mj-lt"/>
              <a:buAutoNum type="arabicPeriod"/>
            </a:pPr>
            <a:r>
              <a:rPr lang="it-IT" sz="1600" dirty="0" smtClean="0">
                <a:latin typeface="+mj-lt"/>
              </a:rPr>
              <a:t>Aggregazione contenuti</a:t>
            </a:r>
          </a:p>
          <a:p>
            <a:pPr marL="792163" lvl="1" indent="-342900">
              <a:buFont typeface="+mj-lt"/>
              <a:buAutoNum type="arabicPeriod"/>
            </a:pPr>
            <a:endParaRPr lang="it-IT" sz="1600" dirty="0" smtClean="0">
              <a:solidFill>
                <a:schemeClr val="tx1"/>
              </a:solidFill>
              <a:latin typeface="+mj-lt"/>
            </a:endParaRPr>
          </a:p>
          <a:p>
            <a:pPr marL="792163" lvl="1" indent="-342900">
              <a:buNone/>
            </a:pPr>
            <a:r>
              <a:rPr lang="it-IT" sz="1600" dirty="0" smtClean="0">
                <a:latin typeface="+mj-lt"/>
              </a:rPr>
              <a:t>Parole chiave: </a:t>
            </a:r>
            <a:r>
              <a:rPr lang="it-IT" sz="1600" b="1" i="1" dirty="0" smtClean="0">
                <a:latin typeface="+mj-lt"/>
              </a:rPr>
              <a:t>organizzazione, iniziative, divulgazione</a:t>
            </a:r>
            <a:endParaRPr lang="it-IT" sz="1600" i="1" dirty="0" smtClean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Schede iniziative - Comunicazione Istituzionale (2/</a:t>
            </a:r>
            <a:r>
              <a:rPr lang="it-IT" dirty="0" err="1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YZnew">
  <a:themeElements>
    <a:clrScheme name="Personalizza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ADADEA"/>
      </a:folHlink>
    </a:clrScheme>
    <a:fontScheme name="XYZnew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21600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21600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eorgia" pitchFamily="18" charset="0"/>
            <a:ea typeface="ＭＳ Ｐゴシック" pitchFamily="34" charset="-128"/>
          </a:defRPr>
        </a:defPPr>
      </a:lstStyle>
    </a:lnDef>
  </a:objectDefaults>
  <a:extraClrSchemeLst>
    <a:extraClrScheme>
      <a:clrScheme name="XYZ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YZ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YZ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YZ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YZ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YZ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YZ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2004:Modelli:Presentazioni:Strutture:XYZnew.pot</Template>
  <TotalTime>7149</TotalTime>
  <Words>1265</Words>
  <Application>Microsoft Office PowerPoint</Application>
  <PresentationFormat>Presentazione su schermo (4:3)</PresentationFormat>
  <Paragraphs>228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XYZnew</vt:lpstr>
      <vt:lpstr>Web Presence  Le opportunità del Web per Coldiretti</vt:lpstr>
      <vt:lpstr>Agenda</vt:lpstr>
      <vt:lpstr>Fasi di progettazione di un’iniziativa Web</vt:lpstr>
      <vt:lpstr>Elementi di una strategia vincente</vt:lpstr>
      <vt:lpstr>Ventaglio di iniziative Web</vt:lpstr>
      <vt:lpstr>Griglia di valutazione e posizionamento (1/2)</vt:lpstr>
      <vt:lpstr>Griglia di valutazione e posizionamento (2/2)</vt:lpstr>
      <vt:lpstr>Schede iniziative - Comunicazione Istituzionale (1/2)</vt:lpstr>
      <vt:lpstr>Schede iniziative - Comunicazione Istituzionale (2/2)</vt:lpstr>
      <vt:lpstr>Schede iniziative - Portale dell’Agricoltura (1/2)</vt:lpstr>
      <vt:lpstr>Schede iniziative - Portale dell’Agricoltura (2/2)</vt:lpstr>
      <vt:lpstr>Schede iniziative – Nuove Opportunità di Business e nuovi Clienti (1/2)</vt:lpstr>
      <vt:lpstr>Schede iniziative – Nuove Opportunità di Business e nuovi Clienti (2/2)</vt:lpstr>
      <vt:lpstr>Schede iniziative - Fidelizzazione Socio (1/2)</vt:lpstr>
      <vt:lpstr>Schede iniziative - Fidelizzazione Socio (2/2)</vt:lpstr>
      <vt:lpstr>Coldiretti su Web - Situazione attuale (1/2)</vt:lpstr>
      <vt:lpstr>Coldiretti su Web - Situazione attuale (2/2)</vt:lpstr>
      <vt:lpstr>Coldiretti su Web - Benefici attesi</vt:lpstr>
    </vt:vector>
  </TitlesOfParts>
  <Company>Bluarancio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Presence</dc:title>
  <dc:subject>Le opportunità del Web per la Coldiretti</dc:subject>
  <dc:creator>Bluarancio SpA</dc:creator>
  <cp:lastModifiedBy>Your User Name</cp:lastModifiedBy>
  <cp:revision>562</cp:revision>
  <dcterms:created xsi:type="dcterms:W3CDTF">2005-01-19T10:03:32Z</dcterms:created>
  <dcterms:modified xsi:type="dcterms:W3CDTF">2010-05-27T14:34:49Z</dcterms:modified>
</cp:coreProperties>
</file>