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95" r:id="rId3"/>
    <p:sldId id="296" r:id="rId4"/>
    <p:sldId id="297" r:id="rId5"/>
    <p:sldId id="298" r:id="rId6"/>
    <p:sldId id="303" r:id="rId7"/>
    <p:sldId id="309" r:id="rId8"/>
    <p:sldId id="310" r:id="rId9"/>
    <p:sldId id="313" r:id="rId10"/>
    <p:sldId id="312" r:id="rId11"/>
    <p:sldId id="314" r:id="rId12"/>
    <p:sldId id="316" r:id="rId13"/>
    <p:sldId id="315" r:id="rId14"/>
    <p:sldId id="317" r:id="rId15"/>
  </p:sldIdLst>
  <p:sldSz cx="9144000" cy="6858000" type="screen4x3"/>
  <p:notesSz cx="6858000" cy="9144000"/>
  <p:embeddedFontLst>
    <p:embeddedFont>
      <p:font typeface="Arial Unicode MS" panose="020B0604020202020204" charset="-128"/>
      <p:regular r:id="rId17"/>
    </p:embeddedFont>
    <p:embeddedFont>
      <p:font typeface="Candara" panose="020E05020303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6608"/>
  </p:normalViewPr>
  <p:slideViewPr>
    <p:cSldViewPr snapToGrid="0">
      <p:cViewPr>
        <p:scale>
          <a:sx n="75" d="100"/>
          <a:sy n="75" d="100"/>
        </p:scale>
        <p:origin x="1848" y="4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30528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algn="ctr"/>
            <a:r>
              <a:rPr lang="en-IN" sz="3200" b="1" dirty="0">
                <a:solidFill>
                  <a:srgbClr val="FF0000"/>
                </a:solidFill>
                <a:latin typeface="Candara"/>
                <a:ea typeface="Candara"/>
                <a:cs typeface="Candara"/>
                <a:sym typeface="Candara"/>
              </a:rPr>
              <a:t>Bird </a:t>
            </a:r>
            <a:r>
              <a:rPr lang="en-IN" sz="3200" b="1">
                <a:solidFill>
                  <a:srgbClr val="FF0000"/>
                </a:solidFill>
                <a:latin typeface="Candara"/>
                <a:ea typeface="Candara"/>
                <a:cs typeface="Candara"/>
                <a:sym typeface="Candara"/>
              </a:rPr>
              <a:t>species classification</a:t>
            </a:r>
            <a:endParaRPr lang="en-IN" sz="3200" b="1" dirty="0">
              <a:solidFill>
                <a:srgbClr val="FF0000"/>
              </a:solidFill>
              <a:latin typeface="Candara"/>
              <a:ea typeface="Candara"/>
              <a:cs typeface="Candara"/>
              <a:sym typeface="Candara"/>
            </a:endParaRPr>
          </a:p>
          <a:p>
            <a:pPr algn="ctr"/>
            <a:endParaRPr lang="en-IN" sz="3200" b="1" i="0" u="none" strike="noStrike" cap="none" dirty="0">
              <a:solidFill>
                <a:srgbClr val="FF0000"/>
              </a:solidFill>
              <a:latin typeface="Candara"/>
              <a:ea typeface="Candara"/>
              <a:cs typeface="Candara"/>
              <a:sym typeface="Candara"/>
            </a:endParaRPr>
          </a:p>
          <a:p>
            <a:pPr algn="ctr"/>
            <a:endParaRPr lang="en-IN" sz="3200" b="1" dirty="0">
              <a:solidFill>
                <a:srgbClr val="FF0000"/>
              </a:solidFill>
              <a:latin typeface="Candara"/>
              <a:ea typeface="Candara"/>
              <a:cs typeface="Candara"/>
              <a:sym typeface="Candara"/>
            </a:endParaRPr>
          </a:p>
          <a:p>
            <a:pPr algn="ctr"/>
            <a:endParaRPr lang="en-IN" sz="3200" b="1" i="0" u="none" strike="noStrike" cap="none" dirty="0">
              <a:solidFill>
                <a:srgbClr val="FF0000"/>
              </a:solidFill>
              <a:latin typeface="Candara"/>
              <a:ea typeface="Candara"/>
              <a:cs typeface="Candara"/>
              <a:sym typeface="Candara"/>
            </a:endParaRPr>
          </a:p>
          <a:p>
            <a:pPr algn="ctr"/>
            <a:endParaRPr lang="en-IN" sz="3200" b="1" dirty="0">
              <a:solidFill>
                <a:srgbClr val="FF0000"/>
              </a:solidFill>
              <a:latin typeface="Candara"/>
              <a:ea typeface="Candara"/>
              <a:cs typeface="Candara"/>
              <a:sym typeface="Candara"/>
            </a:endParaRPr>
          </a:p>
          <a:p>
            <a:pPr algn="ct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
        <p:nvSpPr>
          <p:cNvPr id="2" name="TextBox 1">
            <a:extLst>
              <a:ext uri="{FF2B5EF4-FFF2-40B4-BE49-F238E27FC236}">
                <a16:creationId xmlns:a16="http://schemas.microsoft.com/office/drawing/2014/main" id="{4DFD6AC2-34BE-6360-0A2A-E10F2804CF99}"/>
              </a:ext>
            </a:extLst>
          </p:cNvPr>
          <p:cNvSpPr txBox="1"/>
          <p:nvPr/>
        </p:nvSpPr>
        <p:spPr>
          <a:xfrm>
            <a:off x="2112758" y="2263448"/>
            <a:ext cx="4918484" cy="2985433"/>
          </a:xfrm>
          <a:prstGeom prst="rect">
            <a:avLst/>
          </a:prstGeom>
          <a:solidFill>
            <a:schemeClr val="accent6">
              <a:lumMod val="60000"/>
              <a:lumOff val="40000"/>
            </a:schemeClr>
          </a:solidFill>
        </p:spPr>
        <p:txBody>
          <a:bodyPr wrap="square" rtlCol="0">
            <a:spAutoFit/>
          </a:bodyPr>
          <a:lstStyle/>
          <a:p>
            <a:r>
              <a:rPr lang="en-US" sz="2000" dirty="0">
                <a:latin typeface="Times New Roman" panose="02020603050405020304" pitchFamily="18" charset="0"/>
                <a:cs typeface="Times New Roman" panose="02020603050405020304" pitchFamily="18" charset="0"/>
              </a:rPr>
              <a:t>Team Name:- Tech AI</a:t>
            </a:r>
          </a:p>
          <a:p>
            <a:r>
              <a:rPr lang="en-US" sz="2000" dirty="0">
                <a:latin typeface="Times New Roman" panose="02020603050405020304" pitchFamily="18" charset="0"/>
                <a:cs typeface="Times New Roman" panose="02020603050405020304" pitchFamily="18" charset="0"/>
              </a:rPr>
              <a:t>Team Number:- 4</a:t>
            </a:r>
          </a:p>
          <a:p>
            <a:r>
              <a:rPr lang="en-US" sz="2000" dirty="0">
                <a:latin typeface="Times New Roman" panose="02020603050405020304" pitchFamily="18" charset="0"/>
                <a:cs typeface="Times New Roman" panose="02020603050405020304" pitchFamily="18" charset="0"/>
              </a:rPr>
              <a:t>Team Members:- </a:t>
            </a:r>
          </a:p>
          <a:p>
            <a:r>
              <a:rPr lang="en-US" sz="2000" dirty="0">
                <a:latin typeface="Times New Roman" panose="02020603050405020304" pitchFamily="18" charset="0"/>
                <a:cs typeface="Times New Roman" panose="02020603050405020304" pitchFamily="18" charset="0"/>
              </a:rPr>
              <a:t>Puneet Chauhan                     2210990691</a:t>
            </a:r>
          </a:p>
          <a:p>
            <a:r>
              <a:rPr lang="en-US" sz="2000" dirty="0">
                <a:latin typeface="Times New Roman" panose="02020603050405020304" pitchFamily="18" charset="0"/>
                <a:cs typeface="Times New Roman" panose="02020603050405020304" pitchFamily="18" charset="0"/>
              </a:rPr>
              <a:t>Rahul Choudhary                   2210990703</a:t>
            </a:r>
          </a:p>
          <a:p>
            <a:r>
              <a:rPr lang="en-US" sz="2000" dirty="0">
                <a:latin typeface="Times New Roman" panose="02020603050405020304" pitchFamily="18" charset="0"/>
                <a:cs typeface="Times New Roman" panose="02020603050405020304" pitchFamily="18" charset="0"/>
              </a:rPr>
              <a:t>Parv Kapoor	                   2210990646</a:t>
            </a:r>
          </a:p>
          <a:p>
            <a:r>
              <a:rPr lang="en-US" sz="2000" dirty="0">
                <a:latin typeface="Times New Roman" panose="02020603050405020304" pitchFamily="18" charset="0"/>
                <a:cs typeface="Times New Roman" panose="02020603050405020304" pitchFamily="18" charset="0"/>
              </a:rPr>
              <a:t>Priyanshu Gupta	                   2210990687</a:t>
            </a:r>
          </a:p>
          <a:p>
            <a:r>
              <a:rPr lang="en-US" sz="2000" dirty="0">
                <a:latin typeface="Times New Roman" panose="02020603050405020304" pitchFamily="18" charset="0"/>
                <a:cs typeface="Times New Roman" panose="02020603050405020304" pitchFamily="18" charset="0"/>
              </a:rPr>
              <a:t>               </a:t>
            </a: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11225F-CAAC-3214-A39B-2CF1483E45EC}"/>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D580E18-871E-C5B8-4A7D-130A8E7224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3" name="Picture 2" descr="A screenshot of a graph&#10;&#10;Description automatically generated">
            <a:extLst>
              <a:ext uri="{FF2B5EF4-FFF2-40B4-BE49-F238E27FC236}">
                <a16:creationId xmlns:a16="http://schemas.microsoft.com/office/drawing/2014/main" id="{BC3A6AED-0352-8BD3-8CE6-E7B2CE3DB1C2}"/>
              </a:ext>
            </a:extLst>
          </p:cNvPr>
          <p:cNvPicPr>
            <a:picLocks noChangeAspect="1"/>
          </p:cNvPicPr>
          <p:nvPr/>
        </p:nvPicPr>
        <p:blipFill>
          <a:blip r:embed="rId2"/>
          <a:stretch>
            <a:fillRect/>
          </a:stretch>
        </p:blipFill>
        <p:spPr>
          <a:xfrm>
            <a:off x="2448674" y="929810"/>
            <a:ext cx="4794607" cy="5609102"/>
          </a:xfrm>
          <a:prstGeom prst="rect">
            <a:avLst/>
          </a:prstGeom>
        </p:spPr>
      </p:pic>
    </p:spTree>
    <p:extLst>
      <p:ext uri="{BB962C8B-B14F-4D97-AF65-F5344CB8AC3E}">
        <p14:creationId xmlns:p14="http://schemas.microsoft.com/office/powerpoint/2010/main" val="424305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710BD-7432-E491-4F7D-0E825A1844B7}"/>
              </a:ext>
            </a:extLst>
          </p:cNvPr>
          <p:cNvSpPr>
            <a:spLocks noGrp="1"/>
          </p:cNvSpPr>
          <p:nvPr>
            <p:ph type="title"/>
          </p:nvPr>
        </p:nvSpPr>
        <p:spPr/>
        <p:txBody>
          <a:bodyPr/>
          <a:lstStyle/>
          <a:p>
            <a:r>
              <a:rPr lang="en-US" dirty="0"/>
              <a:t>Result</a:t>
            </a:r>
            <a:endParaRPr lang="en-IN" dirty="0"/>
          </a:p>
        </p:txBody>
      </p:sp>
      <p:sp>
        <p:nvSpPr>
          <p:cNvPr id="4" name="Date Placeholder 3">
            <a:extLst>
              <a:ext uri="{FF2B5EF4-FFF2-40B4-BE49-F238E27FC236}">
                <a16:creationId xmlns:a16="http://schemas.microsoft.com/office/drawing/2014/main" id="{2A237270-5A8E-A5A9-28CE-A928B0FE6F5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CC1561F5-5D71-5DF9-222C-EABEF871B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descr="A graph with different colored squares&#10;&#10;Description automatically generated">
            <a:extLst>
              <a:ext uri="{FF2B5EF4-FFF2-40B4-BE49-F238E27FC236}">
                <a16:creationId xmlns:a16="http://schemas.microsoft.com/office/drawing/2014/main" id="{612EF36E-3C23-F626-B1B7-AF4992277B87}"/>
              </a:ext>
            </a:extLst>
          </p:cNvPr>
          <p:cNvPicPr>
            <a:picLocks noChangeAspect="1"/>
          </p:cNvPicPr>
          <p:nvPr/>
        </p:nvPicPr>
        <p:blipFill>
          <a:blip r:embed="rId2"/>
          <a:stretch>
            <a:fillRect/>
          </a:stretch>
        </p:blipFill>
        <p:spPr>
          <a:xfrm>
            <a:off x="1833180" y="1685681"/>
            <a:ext cx="5477639" cy="3486637"/>
          </a:xfrm>
          <a:prstGeom prst="rect">
            <a:avLst/>
          </a:prstGeom>
        </p:spPr>
      </p:pic>
    </p:spTree>
    <p:extLst>
      <p:ext uri="{BB962C8B-B14F-4D97-AF65-F5344CB8AC3E}">
        <p14:creationId xmlns:p14="http://schemas.microsoft.com/office/powerpoint/2010/main" val="256773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9AD7-AB8C-2F54-67FF-4D7E1C2264D4}"/>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41C9F141-912D-6933-7F02-083769BFDDF6}"/>
              </a:ext>
            </a:extLst>
          </p:cNvPr>
          <p:cNvSpPr>
            <a:spLocks noGrp="1"/>
          </p:cNvSpPr>
          <p:nvPr>
            <p:ph type="body" idx="1"/>
          </p:nvPr>
        </p:nvSpPr>
        <p:spPr>
          <a:xfrm>
            <a:off x="201335" y="989902"/>
            <a:ext cx="8649049" cy="5276674"/>
          </a:xfrm>
        </p:spPr>
        <p:txBody>
          <a:bodyPr/>
          <a:lstStyle/>
          <a:p>
            <a:pPr marL="114300" indent="0">
              <a:buNone/>
            </a:pPr>
            <a:r>
              <a:rPr lang="en-US" dirty="0"/>
              <a:t>In conclusion, our project represents a pioneering effort in the application of machine learning to bird species prediction. By harnessing the power of data-driven approaches, we aim to advance our understanding of avian ecology and facilitate more targeted conservation efforts. We look forward to sharing our findings and contributing to the global effort to protect and preserve bird species worldwide.</a:t>
            </a:r>
            <a:br>
              <a:rPr lang="en-US" dirty="0"/>
            </a:br>
            <a:endParaRPr lang="en-IN" dirty="0"/>
          </a:p>
        </p:txBody>
      </p:sp>
      <p:sp>
        <p:nvSpPr>
          <p:cNvPr id="4" name="Date Placeholder 3">
            <a:extLst>
              <a:ext uri="{FF2B5EF4-FFF2-40B4-BE49-F238E27FC236}">
                <a16:creationId xmlns:a16="http://schemas.microsoft.com/office/drawing/2014/main" id="{097B7072-4BAF-8012-5ACB-0F111A326D0F}"/>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F733E577-AB7E-DE8E-A9E3-AA775C21D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723876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A0D8-1FD5-1B57-4773-E8E115C351D3}"/>
              </a:ext>
            </a:extLst>
          </p:cNvPr>
          <p:cNvSpPr>
            <a:spLocks noGrp="1"/>
          </p:cNvSpPr>
          <p:nvPr>
            <p:ph type="title"/>
          </p:nvPr>
        </p:nvSpPr>
        <p:spPr/>
        <p:txBody>
          <a:bodyPr/>
          <a:lstStyle/>
          <a:p>
            <a:r>
              <a:rPr lang="en-US" dirty="0" err="1"/>
              <a:t>Refrence</a:t>
            </a:r>
            <a:endParaRPr lang="en-IN" dirty="0"/>
          </a:p>
        </p:txBody>
      </p:sp>
      <p:sp>
        <p:nvSpPr>
          <p:cNvPr id="3" name="Text Placeholder 2">
            <a:extLst>
              <a:ext uri="{FF2B5EF4-FFF2-40B4-BE49-F238E27FC236}">
                <a16:creationId xmlns:a16="http://schemas.microsoft.com/office/drawing/2014/main" id="{8210F54E-A2BE-2F73-366E-3D9EBBE3324F}"/>
              </a:ext>
            </a:extLst>
          </p:cNvPr>
          <p:cNvSpPr>
            <a:spLocks noGrp="1"/>
          </p:cNvSpPr>
          <p:nvPr>
            <p:ph type="body" idx="1"/>
          </p:nvPr>
        </p:nvSpPr>
        <p:spPr/>
        <p:txBody>
          <a:bodyPr/>
          <a:lstStyle/>
          <a:p>
            <a:r>
              <a:rPr lang="en-IN" dirty="0"/>
              <a:t>https://towardsdatascience.com/bird-species-classification-with-machine-learning-914cbc0590b</a:t>
            </a:r>
          </a:p>
        </p:txBody>
      </p:sp>
      <p:sp>
        <p:nvSpPr>
          <p:cNvPr id="4" name="Date Placeholder 3">
            <a:extLst>
              <a:ext uri="{FF2B5EF4-FFF2-40B4-BE49-F238E27FC236}">
                <a16:creationId xmlns:a16="http://schemas.microsoft.com/office/drawing/2014/main" id="{5FE09C28-9248-6C4F-C673-60BEFE9F2262}"/>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B97223B-F977-9139-E877-4F86C8F88A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43610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EB1FA-9713-AE16-41AC-9E538DE0AEEA}"/>
              </a:ext>
            </a:extLst>
          </p:cNvPr>
          <p:cNvSpPr>
            <a:spLocks noGrp="1"/>
          </p:cNvSpPr>
          <p:nvPr>
            <p:ph type="body" idx="1"/>
          </p:nvPr>
        </p:nvSpPr>
        <p:spPr>
          <a:xfrm>
            <a:off x="2369891" y="2755783"/>
            <a:ext cx="4127383" cy="1791050"/>
          </a:xfrm>
        </p:spPr>
        <p:txBody>
          <a:bodyPr/>
          <a:lstStyle/>
          <a:p>
            <a:pPr marL="114300" indent="0">
              <a:buNone/>
            </a:pPr>
            <a:r>
              <a:rPr lang="en-US" sz="7200" b="1" dirty="0"/>
              <a:t>THE END</a:t>
            </a:r>
            <a:endParaRPr lang="en-IN" sz="7200" b="1" dirty="0"/>
          </a:p>
        </p:txBody>
      </p:sp>
      <p:sp>
        <p:nvSpPr>
          <p:cNvPr id="4" name="Date Placeholder 3">
            <a:extLst>
              <a:ext uri="{FF2B5EF4-FFF2-40B4-BE49-F238E27FC236}">
                <a16:creationId xmlns:a16="http://schemas.microsoft.com/office/drawing/2014/main" id="{17862AEF-C0C6-61D4-85B2-0E1A0FB2F959}"/>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641346A-B3F6-CFF7-AD7C-F4FD693E11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68957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457200" y="1166017"/>
            <a:ext cx="8229600" cy="5555457"/>
          </a:xfrm>
        </p:spPr>
        <p:txBody>
          <a:bodyPr/>
          <a:lstStyle/>
          <a:p>
            <a:r>
              <a:rPr lang="en-IN" dirty="0"/>
              <a:t>Objective</a:t>
            </a:r>
          </a:p>
          <a:p>
            <a:r>
              <a:rPr lang="en-IN" dirty="0"/>
              <a:t>Introduction</a:t>
            </a:r>
          </a:p>
          <a:p>
            <a:r>
              <a:rPr lang="en-IN" dirty="0"/>
              <a:t>Methodology &amp; Techniques</a:t>
            </a:r>
          </a:p>
          <a:p>
            <a:r>
              <a:rPr lang="en-IN" dirty="0"/>
              <a:t>Flow Chart</a:t>
            </a:r>
          </a:p>
          <a:p>
            <a:r>
              <a:rPr lang="en-IN" dirty="0"/>
              <a:t>Source Code (screenshots)</a:t>
            </a:r>
          </a:p>
          <a:p>
            <a:r>
              <a:rPr lang="en-IN" dirty="0"/>
              <a:t>Result </a:t>
            </a:r>
          </a:p>
          <a:p>
            <a:r>
              <a:rPr lang="en-IN" dirty="0"/>
              <a:t>Conclusion</a:t>
            </a:r>
          </a:p>
          <a:p>
            <a:r>
              <a:rPr lang="en-IN" dirty="0"/>
              <a:t>Reference</a:t>
            </a:r>
          </a:p>
          <a:p>
            <a:endParaRPr lang="en-IN" dirty="0"/>
          </a:p>
          <a:p>
            <a:endParaRPr lang="en-IN" dirty="0"/>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12154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150471" y="983848"/>
            <a:ext cx="8536329" cy="4913716"/>
          </a:xfrm>
        </p:spPr>
        <p:txBody>
          <a:bodyPr/>
          <a:lstStyle/>
          <a:p>
            <a:pPr marL="114300" indent="0" algn="l">
              <a:buNone/>
            </a:pPr>
            <a:endParaRPr lang="en-US" sz="14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9" name="TextBox 8"/>
          <p:cNvSpPr txBox="1"/>
          <p:nvPr/>
        </p:nvSpPr>
        <p:spPr>
          <a:xfrm>
            <a:off x="293077" y="1008185"/>
            <a:ext cx="8534400" cy="3970318"/>
          </a:xfrm>
          <a:prstGeom prst="rect">
            <a:avLst/>
          </a:prstGeom>
          <a:noFill/>
        </p:spPr>
        <p:txBody>
          <a:bodyPr wrap="square" rtlCol="0">
            <a:spAutoFit/>
          </a:bodyPr>
          <a:lstStyle/>
          <a:p>
            <a:r>
              <a:rPr lang="en-US" sz="2800" dirty="0">
                <a:latin typeface="Arial Unicode MS" pitchFamily="34" charset="-128"/>
                <a:ea typeface="Arial Unicode MS" pitchFamily="34" charset="-128"/>
                <a:cs typeface="Arial Unicode MS" pitchFamily="34" charset="-128"/>
              </a:rPr>
              <a:t>To identify the bird species there are many websites produces the results using different technologies.</a:t>
            </a:r>
          </a:p>
          <a:p>
            <a:r>
              <a:rPr lang="en-US" sz="2800" dirty="0">
                <a:latin typeface="Arial Unicode MS" pitchFamily="34" charset="-128"/>
                <a:ea typeface="Arial Unicode MS" pitchFamily="34" charset="-128"/>
                <a:cs typeface="Arial Unicode MS" pitchFamily="34" charset="-128"/>
              </a:rPr>
              <a:t>But the results are not accurate. Suppose if we </a:t>
            </a:r>
          </a:p>
          <a:p>
            <a:r>
              <a:rPr lang="en-US" sz="2800" dirty="0">
                <a:latin typeface="Arial Unicode MS" pitchFamily="34" charset="-128"/>
                <a:ea typeface="Arial Unicode MS" pitchFamily="34" charset="-128"/>
                <a:cs typeface="Arial Unicode MS" pitchFamily="34" charset="-128"/>
              </a:rPr>
              <a:t> give an input in those websites and android applications it gives us multiple results instead of single bird name. It shows us the all bird names which are having similar characteristics. So, we aimed to develop a project to produce better and accurate results</a:t>
            </a:r>
            <a:r>
              <a:rPr lang="en-US" dirty="0"/>
              <a:t>.</a:t>
            </a:r>
          </a:p>
        </p:txBody>
      </p:sp>
    </p:spTree>
    <p:extLst>
      <p:ext uri="{BB962C8B-B14F-4D97-AF65-F5344CB8AC3E}">
        <p14:creationId xmlns:p14="http://schemas.microsoft.com/office/powerpoint/2010/main" val="1595059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5512-91F6-AAC6-CFB7-C6510F25EEF5}"/>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2B73F6A3-620F-31EA-14A3-E83153E6D790}"/>
              </a:ext>
            </a:extLst>
          </p:cNvPr>
          <p:cNvSpPr>
            <a:spLocks noGrp="1"/>
          </p:cNvSpPr>
          <p:nvPr>
            <p:ph type="body" idx="1"/>
          </p:nvPr>
        </p:nvSpPr>
        <p:spPr>
          <a:xfrm>
            <a:off x="162046" y="983848"/>
            <a:ext cx="8785184" cy="5372502"/>
          </a:xfrm>
        </p:spPr>
        <p:txBody>
          <a:bodyPr/>
          <a:lstStyle/>
          <a:p>
            <a:pPr marL="114300" indent="0">
              <a:buNone/>
            </a:pPr>
            <a:r>
              <a:rPr lang="en-US" sz="2800" dirty="0"/>
              <a:t>Bird conservation is increasingly crucial in maintaining ecological balance and biodiversity. However, accurately identifying bird species remains a challenge for</a:t>
            </a:r>
          </a:p>
          <a:p>
            <a:pPr marL="114300" indent="0">
              <a:buNone/>
            </a:pPr>
            <a:r>
              <a:rPr lang="en-US" sz="2800" dirty="0"/>
              <a:t>researchers and conservationists. Leveraging advanced machine learning techniques, our project aims to develop a predictive model for automated bird species identification</a:t>
            </a:r>
            <a:r>
              <a:rPr lang="en-US" sz="2000" dirty="0"/>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3C942A30-9951-53B3-85C0-F507693C806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E6DCD900-4B72-486C-FDEC-903F14D81D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654" y="3974123"/>
            <a:ext cx="3506300" cy="2366596"/>
          </a:xfrm>
          <a:prstGeom prst="rect">
            <a:avLst/>
          </a:prstGeom>
        </p:spPr>
      </p:pic>
    </p:spTree>
    <p:extLst>
      <p:ext uri="{BB962C8B-B14F-4D97-AF65-F5344CB8AC3E}">
        <p14:creationId xmlns:p14="http://schemas.microsoft.com/office/powerpoint/2010/main" val="23683322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1EFB0-B3D9-3577-D3CA-6024852D6F6D}"/>
              </a:ext>
            </a:extLst>
          </p:cNvPr>
          <p:cNvSpPr>
            <a:spLocks noGrp="1"/>
          </p:cNvSpPr>
          <p:nvPr>
            <p:ph type="title"/>
          </p:nvPr>
        </p:nvSpPr>
        <p:spPr/>
        <p:txBody>
          <a:bodyPr/>
          <a:lstStyle/>
          <a:p>
            <a:r>
              <a:rPr lang="en-US" dirty="0"/>
              <a:t>METHODOLOGY &amp; Technique</a:t>
            </a:r>
          </a:p>
        </p:txBody>
      </p:sp>
      <p:sp>
        <p:nvSpPr>
          <p:cNvPr id="3" name="Text Placeholder 2">
            <a:extLst>
              <a:ext uri="{FF2B5EF4-FFF2-40B4-BE49-F238E27FC236}">
                <a16:creationId xmlns:a16="http://schemas.microsoft.com/office/drawing/2014/main" id="{52FBF409-7A62-3385-E81C-47E79DD26366}"/>
              </a:ext>
            </a:extLst>
          </p:cNvPr>
          <p:cNvSpPr>
            <a:spLocks noGrp="1"/>
          </p:cNvSpPr>
          <p:nvPr>
            <p:ph type="body" idx="1"/>
          </p:nvPr>
        </p:nvSpPr>
        <p:spPr>
          <a:xfrm>
            <a:off x="136879" y="838200"/>
            <a:ext cx="8696728" cy="5518150"/>
          </a:xfrm>
        </p:spPr>
        <p:txBody>
          <a:bodyPr/>
          <a:lstStyle/>
          <a:p>
            <a:pPr>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Collection:  </a:t>
            </a:r>
            <a:r>
              <a:rPr lang="en-US" sz="1800" dirty="0"/>
              <a:t>Gather diverse datasets of bird-related information, including images, sounds, and environmental variables. Ensure data quality and diversity to capture a wide range of bird species and habitats.</a:t>
            </a:r>
          </a:p>
          <a:p>
            <a:pPr>
              <a:buFont typeface="+mj-lt"/>
              <a:buAutoNum type="arabicPeriod"/>
            </a:pPr>
            <a:endParaRPr lang="en-US" sz="1800" dirty="0"/>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Preprocessing:</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Clean the dataset by handling missing values, encoding categorical variables, and normalizing numerical features to ensure consistency and reliability.</a:t>
            </a:r>
          </a:p>
          <a:p>
            <a:pPr>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Explore the dataset to understand the distribution and relationships between variables.</a:t>
            </a:r>
            <a:r>
              <a:rPr lang="en-US" sz="1800" dirty="0"/>
              <a:t> Visualize key features and variables using histograms, scatter plots, and heat maps to identify potential correlations and outliers.</a:t>
            </a:r>
            <a:endPar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Selection:</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Choose appropriate machine learning algorithms for classification tasks, such as logistic regression, decision trees, random forests, or support vector machines.</a:t>
            </a:r>
          </a:p>
          <a:p>
            <a:pPr algn="l">
              <a:buFont typeface="+mj-lt"/>
              <a:buAutoNum type="arabicPeriod"/>
            </a:pPr>
            <a:r>
              <a:rPr lang="en-US" sz="1800" b="1"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Model Training:</a:t>
            </a:r>
            <a:r>
              <a:rPr lang="en-US" sz="1800" b="0" i="0" dirty="0">
                <a:solidFill>
                  <a:srgbClr val="0D0D0D"/>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Split the dataset into training and validation sets. Train the selected models using the training data and optimize hyperparameters to improve performance.</a:t>
            </a:r>
          </a:p>
        </p:txBody>
      </p:sp>
      <p:sp>
        <p:nvSpPr>
          <p:cNvPr id="4" name="Date Placeholder 3">
            <a:extLst>
              <a:ext uri="{FF2B5EF4-FFF2-40B4-BE49-F238E27FC236}">
                <a16:creationId xmlns:a16="http://schemas.microsoft.com/office/drawing/2014/main" id="{E4503432-EFFD-D2FF-8548-57F26104C8DE}"/>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212438E2-AB11-1D9C-A679-217070C647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9726476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BED45B-8ACA-2567-FE78-490985669AD5}"/>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8C4A7957-5AD2-4C7A-4CFC-5CC6E8BE2C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Rectangle 5">
            <a:extLst>
              <a:ext uri="{FF2B5EF4-FFF2-40B4-BE49-F238E27FC236}">
                <a16:creationId xmlns:a16="http://schemas.microsoft.com/office/drawing/2014/main" id="{C63892FE-780E-C95A-82DA-F631383075E5}"/>
              </a:ext>
            </a:extLst>
          </p:cNvPr>
          <p:cNvSpPr/>
          <p:nvPr/>
        </p:nvSpPr>
        <p:spPr>
          <a:xfrm>
            <a:off x="348865"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Data Collection</a:t>
            </a:r>
          </a:p>
        </p:txBody>
      </p:sp>
      <p:sp>
        <p:nvSpPr>
          <p:cNvPr id="11" name="Rectangle 10">
            <a:extLst>
              <a:ext uri="{FF2B5EF4-FFF2-40B4-BE49-F238E27FC236}">
                <a16:creationId xmlns:a16="http://schemas.microsoft.com/office/drawing/2014/main" id="{67A98693-A5C0-6893-D4B2-B81C8360989E}"/>
              </a:ext>
            </a:extLst>
          </p:cNvPr>
          <p:cNvSpPr/>
          <p:nvPr/>
        </p:nvSpPr>
        <p:spPr>
          <a:xfrm>
            <a:off x="2410930"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D</a:t>
            </a:r>
            <a:r>
              <a:rPr lang="en-IN" dirty="0">
                <a:solidFill>
                  <a:srgbClr val="0D0D0D"/>
                </a:solidFill>
                <a:highlight>
                  <a:srgbClr val="FFFFFF"/>
                </a:highlight>
                <a:latin typeface="Calibri" panose="020F0502020204030204" pitchFamily="34" charset="0"/>
                <a:ea typeface="Calibri" panose="020F0502020204030204" pitchFamily="34" charset="0"/>
                <a:cs typeface="Calibri" panose="020F0502020204030204" pitchFamily="34" charset="0"/>
              </a:rPr>
              <a:t>ata Preprocessing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1CA93E34-21C2-B68A-6CF0-3956A1C4E5D6}"/>
              </a:ext>
            </a:extLst>
          </p:cNvPr>
          <p:cNvSpPr/>
          <p:nvPr/>
        </p:nvSpPr>
        <p:spPr>
          <a:xfrm>
            <a:off x="4472735"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14" name="Rectangle 13">
            <a:extLst>
              <a:ext uri="{FF2B5EF4-FFF2-40B4-BE49-F238E27FC236}">
                <a16:creationId xmlns:a16="http://schemas.microsoft.com/office/drawing/2014/main" id="{44872AF3-DC73-0FBD-47F8-FC8949B0BBAE}"/>
              </a:ext>
            </a:extLst>
          </p:cNvPr>
          <p:cNvSpPr/>
          <p:nvPr/>
        </p:nvSpPr>
        <p:spPr>
          <a:xfrm>
            <a:off x="6525209" y="1812675"/>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 Selection</a:t>
            </a:r>
          </a:p>
        </p:txBody>
      </p:sp>
      <p:sp>
        <p:nvSpPr>
          <p:cNvPr id="17" name="Arrow: Down 16">
            <a:extLst>
              <a:ext uri="{FF2B5EF4-FFF2-40B4-BE49-F238E27FC236}">
                <a16:creationId xmlns:a16="http://schemas.microsoft.com/office/drawing/2014/main" id="{A48A1771-805C-67CD-2DE4-DAB47F97699F}"/>
              </a:ext>
            </a:extLst>
          </p:cNvPr>
          <p:cNvSpPr/>
          <p:nvPr/>
        </p:nvSpPr>
        <p:spPr>
          <a:xfrm rot="16200000">
            <a:off x="6210417" y="2093408"/>
            <a:ext cx="116927" cy="27095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Arrow: Down 17">
            <a:extLst>
              <a:ext uri="{FF2B5EF4-FFF2-40B4-BE49-F238E27FC236}">
                <a16:creationId xmlns:a16="http://schemas.microsoft.com/office/drawing/2014/main" id="{899C389E-C22F-6458-3B4E-FFE6B7639C6E}"/>
              </a:ext>
            </a:extLst>
          </p:cNvPr>
          <p:cNvSpPr/>
          <p:nvPr/>
        </p:nvSpPr>
        <p:spPr>
          <a:xfrm>
            <a:off x="7245733" y="2761861"/>
            <a:ext cx="124428" cy="23629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AD9BFAB5-F83F-F886-34F4-0F4A227455B4}"/>
              </a:ext>
            </a:extLst>
          </p:cNvPr>
          <p:cNvSpPr/>
          <p:nvPr/>
        </p:nvSpPr>
        <p:spPr>
          <a:xfrm>
            <a:off x="7255064" y="4077673"/>
            <a:ext cx="124428" cy="23629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15E9D310-CF71-FD45-F79B-FFD9B1D8A69D}"/>
              </a:ext>
            </a:extLst>
          </p:cNvPr>
          <p:cNvSpPr/>
          <p:nvPr/>
        </p:nvSpPr>
        <p:spPr>
          <a:xfrm rot="16200000">
            <a:off x="4162227" y="2094325"/>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2D3FE02-4DDA-C1D1-6742-59A8BA6BA22A}"/>
              </a:ext>
            </a:extLst>
          </p:cNvPr>
          <p:cNvSpPr/>
          <p:nvPr/>
        </p:nvSpPr>
        <p:spPr>
          <a:xfrm>
            <a:off x="6534540" y="3086128"/>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 Training</a:t>
            </a:r>
          </a:p>
        </p:txBody>
      </p:sp>
      <p:sp>
        <p:nvSpPr>
          <p:cNvPr id="15" name="Arrow: Down 14">
            <a:extLst>
              <a:ext uri="{FF2B5EF4-FFF2-40B4-BE49-F238E27FC236}">
                <a16:creationId xmlns:a16="http://schemas.microsoft.com/office/drawing/2014/main" id="{FD368E91-8DC9-BE97-CA31-8DD35B21F226}"/>
              </a:ext>
            </a:extLst>
          </p:cNvPr>
          <p:cNvSpPr/>
          <p:nvPr/>
        </p:nvSpPr>
        <p:spPr>
          <a:xfrm rot="16200000">
            <a:off x="2116077" y="2094325"/>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AD76F1D-9F16-801B-E045-7EE70C94C2A3}"/>
              </a:ext>
            </a:extLst>
          </p:cNvPr>
          <p:cNvSpPr/>
          <p:nvPr/>
        </p:nvSpPr>
        <p:spPr>
          <a:xfrm rot="5400000">
            <a:off x="6208636" y="4712271"/>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4E9295-0BC9-3478-E6A7-EF6CCF1B3496}"/>
              </a:ext>
            </a:extLst>
          </p:cNvPr>
          <p:cNvSpPr/>
          <p:nvPr/>
        </p:nvSpPr>
        <p:spPr>
          <a:xfrm>
            <a:off x="6534540" y="440194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Model Evaluation</a:t>
            </a:r>
          </a:p>
        </p:txBody>
      </p:sp>
      <p:sp>
        <p:nvSpPr>
          <p:cNvPr id="3" name="Arrow: Down 2">
            <a:extLst>
              <a:ext uri="{FF2B5EF4-FFF2-40B4-BE49-F238E27FC236}">
                <a16:creationId xmlns:a16="http://schemas.microsoft.com/office/drawing/2014/main" id="{726B5DF9-B5FF-B3E5-A993-1D13F4BAE85C}"/>
              </a:ext>
            </a:extLst>
          </p:cNvPr>
          <p:cNvSpPr/>
          <p:nvPr/>
        </p:nvSpPr>
        <p:spPr>
          <a:xfrm rot="5400000">
            <a:off x="4187135" y="4712272"/>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183749-BF31-BBD1-8FE8-5E6E7D5B0A31}"/>
              </a:ext>
            </a:extLst>
          </p:cNvPr>
          <p:cNvSpPr/>
          <p:nvPr/>
        </p:nvSpPr>
        <p:spPr>
          <a:xfrm>
            <a:off x="4504804" y="443062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Validation and Testing</a:t>
            </a:r>
          </a:p>
        </p:txBody>
      </p:sp>
      <p:sp>
        <p:nvSpPr>
          <p:cNvPr id="9" name="Arrow: Down 8">
            <a:extLst>
              <a:ext uri="{FF2B5EF4-FFF2-40B4-BE49-F238E27FC236}">
                <a16:creationId xmlns:a16="http://schemas.microsoft.com/office/drawing/2014/main" id="{D2F129B7-FA60-45D6-BF01-D2E915B94905}"/>
              </a:ext>
            </a:extLst>
          </p:cNvPr>
          <p:cNvSpPr/>
          <p:nvPr/>
        </p:nvSpPr>
        <p:spPr>
          <a:xfrm rot="5400000">
            <a:off x="2089182" y="4745805"/>
            <a:ext cx="124428" cy="2748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E98B4C-06A3-CF46-CB05-DD8C4A1E56A3}"/>
              </a:ext>
            </a:extLst>
          </p:cNvPr>
          <p:cNvSpPr/>
          <p:nvPr/>
        </p:nvSpPr>
        <p:spPr>
          <a:xfrm>
            <a:off x="2391115" y="440194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Deployment</a:t>
            </a:r>
          </a:p>
        </p:txBody>
      </p:sp>
      <p:sp>
        <p:nvSpPr>
          <p:cNvPr id="23" name="Rectangle 22">
            <a:extLst>
              <a:ext uri="{FF2B5EF4-FFF2-40B4-BE49-F238E27FC236}">
                <a16:creationId xmlns:a16="http://schemas.microsoft.com/office/drawing/2014/main" id="{B121F59F-0E33-5B0F-6E9C-A8E71159F880}"/>
              </a:ext>
            </a:extLst>
          </p:cNvPr>
          <p:cNvSpPr/>
          <p:nvPr/>
        </p:nvSpPr>
        <p:spPr>
          <a:xfrm>
            <a:off x="354145" y="4430620"/>
            <a:ext cx="15654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Monitoring and Maintenance</a:t>
            </a:r>
          </a:p>
        </p:txBody>
      </p:sp>
      <p:sp>
        <p:nvSpPr>
          <p:cNvPr id="22" name="Title 21">
            <a:extLst>
              <a:ext uri="{FF2B5EF4-FFF2-40B4-BE49-F238E27FC236}">
                <a16:creationId xmlns:a16="http://schemas.microsoft.com/office/drawing/2014/main" id="{9A187CA0-4ED3-7669-CF51-9CDDB39A13D0}"/>
              </a:ext>
            </a:extLst>
          </p:cNvPr>
          <p:cNvSpPr>
            <a:spLocks noGrp="1"/>
          </p:cNvSpPr>
          <p:nvPr>
            <p:ph type="title"/>
          </p:nvPr>
        </p:nvSpPr>
        <p:spPr/>
        <p:txBody>
          <a:bodyPr/>
          <a:lstStyle/>
          <a:p>
            <a:r>
              <a:rPr lang="en-US" dirty="0"/>
              <a:t>Flowchart</a:t>
            </a:r>
            <a:endParaRPr lang="en-IN" dirty="0"/>
          </a:p>
        </p:txBody>
      </p:sp>
    </p:spTree>
    <p:extLst>
      <p:ext uri="{BB962C8B-B14F-4D97-AF65-F5344CB8AC3E}">
        <p14:creationId xmlns:p14="http://schemas.microsoft.com/office/powerpoint/2010/main" val="41820296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1D9F6D8-F302-EB63-DBD5-2663EDFA5E0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34690A8-F2C9-12D3-2558-32C7CAD40F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8" name="Title 1">
            <a:extLst>
              <a:ext uri="{FF2B5EF4-FFF2-40B4-BE49-F238E27FC236}">
                <a16:creationId xmlns:a16="http://schemas.microsoft.com/office/drawing/2014/main" id="{5C9488C4-08F3-4E67-FD52-647A9C819FC6}"/>
              </a:ext>
            </a:extLst>
          </p:cNvPr>
          <p:cNvSpPr>
            <a:spLocks noGrp="1"/>
          </p:cNvSpPr>
          <p:nvPr>
            <p:ph type="title"/>
          </p:nvPr>
        </p:nvSpPr>
        <p:spPr>
          <a:xfrm>
            <a:off x="0" y="0"/>
            <a:ext cx="6477000" cy="838200"/>
          </a:xfrm>
        </p:spPr>
        <p:txBody>
          <a:bodyPr/>
          <a:lstStyle/>
          <a:p>
            <a:r>
              <a:rPr lang="en-US" dirty="0"/>
              <a:t>Source code</a:t>
            </a:r>
          </a:p>
        </p:txBody>
      </p:sp>
      <p:pic>
        <p:nvPicPr>
          <p:cNvPr id="3" name="Picture 2" descr="A graph of different sizes and shapes&#10;&#10;Description automatically generated with medium confidence">
            <a:extLst>
              <a:ext uri="{FF2B5EF4-FFF2-40B4-BE49-F238E27FC236}">
                <a16:creationId xmlns:a16="http://schemas.microsoft.com/office/drawing/2014/main" id="{D43CD70D-EAB8-12D0-5616-3721213B9211}"/>
              </a:ext>
            </a:extLst>
          </p:cNvPr>
          <p:cNvPicPr>
            <a:picLocks noChangeAspect="1"/>
          </p:cNvPicPr>
          <p:nvPr/>
        </p:nvPicPr>
        <p:blipFill>
          <a:blip r:embed="rId2"/>
          <a:stretch>
            <a:fillRect/>
          </a:stretch>
        </p:blipFill>
        <p:spPr>
          <a:xfrm>
            <a:off x="0" y="1448316"/>
            <a:ext cx="9144000" cy="3961367"/>
          </a:xfrm>
          <a:prstGeom prst="rect">
            <a:avLst/>
          </a:prstGeom>
        </p:spPr>
      </p:pic>
    </p:spTree>
    <p:extLst>
      <p:ext uri="{BB962C8B-B14F-4D97-AF65-F5344CB8AC3E}">
        <p14:creationId xmlns:p14="http://schemas.microsoft.com/office/powerpoint/2010/main" val="396618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2080E8-6122-F33D-F661-B2DBAC586824}"/>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58B20FEC-5A85-6362-D621-3B5A12D5A5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 name="Picture 2" descr="A graph of red and blue bars&#10;&#10;Description automatically generated">
            <a:extLst>
              <a:ext uri="{FF2B5EF4-FFF2-40B4-BE49-F238E27FC236}">
                <a16:creationId xmlns:a16="http://schemas.microsoft.com/office/drawing/2014/main" id="{7E8E3A47-FC3B-70FA-5896-E7452D0928F9}"/>
              </a:ext>
            </a:extLst>
          </p:cNvPr>
          <p:cNvPicPr>
            <a:picLocks noChangeAspect="1"/>
          </p:cNvPicPr>
          <p:nvPr/>
        </p:nvPicPr>
        <p:blipFill>
          <a:blip r:embed="rId2"/>
          <a:stretch>
            <a:fillRect/>
          </a:stretch>
        </p:blipFill>
        <p:spPr>
          <a:xfrm>
            <a:off x="0" y="2195672"/>
            <a:ext cx="9144000" cy="2466656"/>
          </a:xfrm>
          <a:prstGeom prst="rect">
            <a:avLst/>
          </a:prstGeom>
        </p:spPr>
      </p:pic>
    </p:spTree>
    <p:extLst>
      <p:ext uri="{BB962C8B-B14F-4D97-AF65-F5344CB8AC3E}">
        <p14:creationId xmlns:p14="http://schemas.microsoft.com/office/powerpoint/2010/main" val="24057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FB29ABD-0378-15F0-F715-FE15D78033F0}"/>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33B8EA48-0F30-3456-88D7-1E9972D968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3" name="Picture 2" descr="A purple and yellow vertical lines&#10;&#10;Description automatically generated">
            <a:extLst>
              <a:ext uri="{FF2B5EF4-FFF2-40B4-BE49-F238E27FC236}">
                <a16:creationId xmlns:a16="http://schemas.microsoft.com/office/drawing/2014/main" id="{961BA88F-7507-BA4C-F270-78A0CA6ECDC4}"/>
              </a:ext>
            </a:extLst>
          </p:cNvPr>
          <p:cNvPicPr>
            <a:picLocks noChangeAspect="1"/>
          </p:cNvPicPr>
          <p:nvPr/>
        </p:nvPicPr>
        <p:blipFill>
          <a:blip r:embed="rId2"/>
          <a:stretch>
            <a:fillRect/>
          </a:stretch>
        </p:blipFill>
        <p:spPr>
          <a:xfrm>
            <a:off x="623336" y="1185549"/>
            <a:ext cx="7897327" cy="4486901"/>
          </a:xfrm>
          <a:prstGeom prst="rect">
            <a:avLst/>
          </a:prstGeom>
        </p:spPr>
      </p:pic>
    </p:spTree>
    <p:extLst>
      <p:ext uri="{BB962C8B-B14F-4D97-AF65-F5344CB8AC3E}">
        <p14:creationId xmlns:p14="http://schemas.microsoft.com/office/powerpoint/2010/main" val="28502095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8653</TotalTime>
  <Words>457</Words>
  <Application>Microsoft Office PowerPoint</Application>
  <PresentationFormat>On-screen Show (4:3)</PresentationFormat>
  <Paragraphs>84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Calibri</vt:lpstr>
      <vt:lpstr>Arial</vt:lpstr>
      <vt:lpstr>Candara</vt:lpstr>
      <vt:lpstr>Times New Roman</vt:lpstr>
      <vt:lpstr>Office Theme</vt:lpstr>
      <vt:lpstr>PowerPoint Presentation</vt:lpstr>
      <vt:lpstr>Index</vt:lpstr>
      <vt:lpstr>Objective</vt:lpstr>
      <vt:lpstr>INTRODUCTION</vt:lpstr>
      <vt:lpstr>METHODOLOGY &amp; Technique</vt:lpstr>
      <vt:lpstr>Flowchart</vt:lpstr>
      <vt:lpstr>Source code</vt:lpstr>
      <vt:lpstr>PowerPoint Presentation</vt:lpstr>
      <vt:lpstr>PowerPoint Presentation</vt:lpstr>
      <vt:lpstr>PowerPoint Presentation</vt:lpstr>
      <vt:lpstr>Result</vt:lpstr>
      <vt:lpstr>Conclusion</vt:lpstr>
      <vt:lpstr>Refrence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Vineet Chauhan</cp:lastModifiedBy>
  <cp:revision>109</cp:revision>
  <dcterms:created xsi:type="dcterms:W3CDTF">2010-04-09T07:36:15Z</dcterms:created>
  <dcterms:modified xsi:type="dcterms:W3CDTF">2024-05-16T04:38:29Z</dcterms:modified>
</cp:coreProperties>
</file>