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7"/>
    <p:restoredTop sz="96110"/>
  </p:normalViewPr>
  <p:slideViewPr>
    <p:cSldViewPr snapToGrid="0">
      <p:cViewPr varScale="1">
        <p:scale>
          <a:sx n="116" d="100"/>
          <a:sy n="116" d="100"/>
        </p:scale>
        <p:origin x="6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puneet/Desktop/CareerFoundry/Exercise%201.10.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puneet/Desktop/CareerFoundry/Exercise%201.10.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puneet/Desktop/CareerFoundry/Exercise%201.10.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Users/puneet/Desktop/CareerFoundry/Exercise%201.10.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Users/puneet/Desktop/CareerFoundry/Exercise%201.1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puneet/Desktop/CareerFoundry/Exercise%201.1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puneet/Desktop/CareerFoundry/Exercise%201.1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puneet/Desktop/CareerFoundry/Exercise%201.10.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puneet/Desktop/CareerFoundry/Exercise%201.10.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puneet/Desktop/CareerFoundry/Exercise%201.10.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puneet/Desktop/CareerFoundry/Exercise%201.10.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puneet/Desktop/CareerFoundry/Exercise%201.10.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sz="1500" dirty="0"/>
              <a:t>Top 5 Best Selling Genres in North America</a:t>
            </a: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'Top 5 Genres (NA)'!$A$20:$A$24</c:f>
              <c:strCache>
                <c:ptCount val="5"/>
                <c:pt idx="0">
                  <c:v>Action</c:v>
                </c:pt>
                <c:pt idx="1">
                  <c:v>Sports</c:v>
                </c:pt>
                <c:pt idx="2">
                  <c:v>Misc</c:v>
                </c:pt>
                <c:pt idx="3">
                  <c:v>Shooter</c:v>
                </c:pt>
                <c:pt idx="4">
                  <c:v>Role-Playing</c:v>
                </c:pt>
              </c:strCache>
            </c:strRef>
          </c:cat>
          <c:val>
            <c:numRef>
              <c:f>'Top 5 Genres (NA)'!$B$20:$B$24</c:f>
              <c:numCache>
                <c:formatCode>General</c:formatCode>
                <c:ptCount val="5"/>
                <c:pt idx="0">
                  <c:v>820.23000000000388</c:v>
                </c:pt>
                <c:pt idx="1">
                  <c:v>541.39000000000465</c:v>
                </c:pt>
                <c:pt idx="2">
                  <c:v>473.14000000000539</c:v>
                </c:pt>
                <c:pt idx="3">
                  <c:v>428.03000000000077</c:v>
                </c:pt>
                <c:pt idx="4">
                  <c:v>371.40000000000509</c:v>
                </c:pt>
              </c:numCache>
            </c:numRef>
          </c:val>
          <c:extLst>
            <c:ext xmlns:c16="http://schemas.microsoft.com/office/drawing/2014/chart" uri="{C3380CC4-5D6E-409C-BE32-E72D297353CC}">
              <c16:uniqueId val="{00000000-722E-8647-9EBE-40C612504EBF}"/>
            </c:ext>
          </c:extLst>
        </c:ser>
        <c:dLbls>
          <c:dLblPos val="inEnd"/>
          <c:showLegendKey val="0"/>
          <c:showVal val="1"/>
          <c:showCatName val="0"/>
          <c:showSerName val="0"/>
          <c:showPercent val="0"/>
          <c:showBubbleSize val="0"/>
        </c:dLbls>
        <c:gapWidth val="41"/>
        <c:axId val="1892988447"/>
        <c:axId val="1892991711"/>
      </c:barChart>
      <c:catAx>
        <c:axId val="1892988447"/>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effectLst/>
                <a:latin typeface="+mn-lt"/>
                <a:ea typeface="+mn-ea"/>
                <a:cs typeface="+mn-cs"/>
              </a:defRPr>
            </a:pPr>
            <a:endParaRPr lang="en-US"/>
          </a:p>
        </c:txPr>
        <c:crossAx val="1892991711"/>
        <c:crosses val="autoZero"/>
        <c:auto val="1"/>
        <c:lblAlgn val="ctr"/>
        <c:lblOffset val="100"/>
        <c:noMultiLvlLbl val="0"/>
      </c:catAx>
      <c:valAx>
        <c:axId val="1892991711"/>
        <c:scaling>
          <c:orientation val="minMax"/>
        </c:scaling>
        <c:delete val="1"/>
        <c:axPos val="l"/>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sz="900"/>
                  <a:t>Units Sold</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8929884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sz="1200" dirty="0"/>
              <a:t>Top</a:t>
            </a:r>
            <a:r>
              <a:rPr lang="en-US" sz="1200" baseline="0" dirty="0"/>
              <a:t> Selling Platforms per Title in Europe</a:t>
            </a:r>
            <a:endParaRPr lang="en-US" sz="1200" dirty="0"/>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'Top Platforms EU'!$D$28:$D$32</c:f>
              <c:strCache>
                <c:ptCount val="5"/>
                <c:pt idx="0">
                  <c:v>PS4</c:v>
                </c:pt>
                <c:pt idx="1">
                  <c:v>PS3</c:v>
                </c:pt>
                <c:pt idx="2">
                  <c:v>Wii</c:v>
                </c:pt>
                <c:pt idx="3">
                  <c:v>X360</c:v>
                </c:pt>
                <c:pt idx="4">
                  <c:v>3DS</c:v>
                </c:pt>
              </c:strCache>
            </c:strRef>
          </c:cat>
          <c:val>
            <c:numRef>
              <c:f>'Top Platforms EU'!$E$28:$E$32</c:f>
              <c:numCache>
                <c:formatCode>0.00</c:formatCode>
                <c:ptCount val="5"/>
                <c:pt idx="0">
                  <c:v>0.42107784431137718</c:v>
                </c:pt>
                <c:pt idx="1">
                  <c:v>0.32022256331543092</c:v>
                </c:pt>
                <c:pt idx="2">
                  <c:v>0.29884316770187119</c:v>
                </c:pt>
                <c:pt idx="3">
                  <c:v>0.26946558704453605</c:v>
                </c:pt>
                <c:pt idx="4">
                  <c:v>0.23055999999999965</c:v>
                </c:pt>
              </c:numCache>
            </c:numRef>
          </c:val>
          <c:extLst>
            <c:ext xmlns:c16="http://schemas.microsoft.com/office/drawing/2014/chart" uri="{C3380CC4-5D6E-409C-BE32-E72D297353CC}">
              <c16:uniqueId val="{00000000-4E7D-374F-98BA-A131ECCD5E46}"/>
            </c:ext>
          </c:extLst>
        </c:ser>
        <c:dLbls>
          <c:dLblPos val="inEnd"/>
          <c:showLegendKey val="0"/>
          <c:showVal val="1"/>
          <c:showCatName val="0"/>
          <c:showSerName val="0"/>
          <c:showPercent val="0"/>
          <c:showBubbleSize val="0"/>
        </c:dLbls>
        <c:gapWidth val="41"/>
        <c:axId val="1825016207"/>
        <c:axId val="1825017919"/>
      </c:barChart>
      <c:catAx>
        <c:axId val="182501620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1825017919"/>
        <c:crosses val="autoZero"/>
        <c:auto val="1"/>
        <c:lblAlgn val="ctr"/>
        <c:lblOffset val="100"/>
        <c:noMultiLvlLbl val="0"/>
      </c:catAx>
      <c:valAx>
        <c:axId val="1825017919"/>
        <c:scaling>
          <c:orientation val="minMax"/>
        </c:scaling>
        <c:delete val="1"/>
        <c:axPos val="l"/>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sz="900" dirty="0"/>
                  <a:t>Units Sold per Title (Millions)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0.00" sourceLinked="1"/>
        <c:majorTickMark val="none"/>
        <c:minorTickMark val="none"/>
        <c:tickLblPos val="nextTo"/>
        <c:crossAx val="18250162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sz="1200" dirty="0"/>
              <a:t>Top Selling Platforms in Japan</a:t>
            </a: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'Top Platforms JP'!$A$23:$A$27</c:f>
              <c:strCache>
                <c:ptCount val="5"/>
                <c:pt idx="0">
                  <c:v>DS</c:v>
                </c:pt>
                <c:pt idx="1">
                  <c:v>Wii</c:v>
                </c:pt>
                <c:pt idx="2">
                  <c:v>PS3</c:v>
                </c:pt>
                <c:pt idx="3">
                  <c:v>X360</c:v>
                </c:pt>
                <c:pt idx="4">
                  <c:v>PS2</c:v>
                </c:pt>
              </c:strCache>
            </c:strRef>
          </c:cat>
          <c:val>
            <c:numRef>
              <c:f>'Top Platforms JP'!$B$23:$B$27</c:f>
              <c:numCache>
                <c:formatCode>General</c:formatCode>
                <c:ptCount val="5"/>
                <c:pt idx="0">
                  <c:v>458.17999999998659</c:v>
                </c:pt>
                <c:pt idx="1">
                  <c:v>282.69000000000051</c:v>
                </c:pt>
                <c:pt idx="2">
                  <c:v>205.37000000000148</c:v>
                </c:pt>
                <c:pt idx="3">
                  <c:v>193.70000000000095</c:v>
                </c:pt>
                <c:pt idx="4">
                  <c:v>174.15000000000052</c:v>
                </c:pt>
              </c:numCache>
            </c:numRef>
          </c:val>
          <c:extLst>
            <c:ext xmlns:c16="http://schemas.microsoft.com/office/drawing/2014/chart" uri="{C3380CC4-5D6E-409C-BE32-E72D297353CC}">
              <c16:uniqueId val="{00000000-2C0F-474A-8BA5-40E627D4A741}"/>
            </c:ext>
          </c:extLst>
        </c:ser>
        <c:dLbls>
          <c:dLblPos val="inEnd"/>
          <c:showLegendKey val="0"/>
          <c:showVal val="1"/>
          <c:showCatName val="0"/>
          <c:showSerName val="0"/>
          <c:showPercent val="0"/>
          <c:showBubbleSize val="0"/>
        </c:dLbls>
        <c:gapWidth val="41"/>
        <c:axId val="1825025583"/>
        <c:axId val="1825027295"/>
      </c:barChart>
      <c:catAx>
        <c:axId val="182502558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1825027295"/>
        <c:crosses val="autoZero"/>
        <c:auto val="1"/>
        <c:lblAlgn val="ctr"/>
        <c:lblOffset val="100"/>
        <c:noMultiLvlLbl val="0"/>
      </c:catAx>
      <c:valAx>
        <c:axId val="1825027295"/>
        <c:scaling>
          <c:orientation val="minMax"/>
        </c:scaling>
        <c:delete val="1"/>
        <c:axPos val="l"/>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sz="900"/>
                  <a:t>Units Sold</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8250255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baseline="0">
                <a:solidFill>
                  <a:schemeClr val="dk1">
                    <a:lumMod val="65000"/>
                    <a:lumOff val="35000"/>
                  </a:schemeClr>
                </a:solidFill>
                <a:effectLst/>
                <a:latin typeface="+mn-lt"/>
                <a:ea typeface="+mn-ea"/>
                <a:cs typeface="+mn-cs"/>
              </a:defRPr>
            </a:pPr>
            <a:r>
              <a:rPr lang="en-US" sz="1200" dirty="0"/>
              <a:t>Top</a:t>
            </a:r>
            <a:r>
              <a:rPr lang="en-US" sz="1200" baseline="0" dirty="0"/>
              <a:t> Selling Platforms per Title in Japan</a:t>
            </a:r>
            <a:endParaRPr lang="en-US" sz="1200" dirty="0"/>
          </a:p>
        </c:rich>
      </c:tx>
      <c:overlay val="0"/>
      <c:spPr>
        <a:noFill/>
        <a:ln>
          <a:noFill/>
        </a:ln>
        <a:effectLst/>
      </c:spPr>
      <c:txPr>
        <a:bodyPr rot="0" spcFirstLastPara="1" vertOverflow="ellipsis" vert="horz" wrap="square" anchor="ctr" anchorCtr="1"/>
        <a:lstStyle/>
        <a:p>
          <a:pPr>
            <a:defRPr sz="1200"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'Top Platforms JP'!$D$28:$D$32</c:f>
              <c:strCache>
                <c:ptCount val="5"/>
                <c:pt idx="0">
                  <c:v>3DS</c:v>
                </c:pt>
                <c:pt idx="1">
                  <c:v>Wii</c:v>
                </c:pt>
                <c:pt idx="2">
                  <c:v>DS</c:v>
                </c:pt>
                <c:pt idx="3">
                  <c:v>GBA</c:v>
                </c:pt>
                <c:pt idx="4">
                  <c:v>PC</c:v>
                </c:pt>
              </c:strCache>
            </c:strRef>
          </c:cat>
          <c:val>
            <c:numRef>
              <c:f>'Top Platforms JP'!$E$28:$E$32</c:f>
              <c:numCache>
                <c:formatCode>0.00</c:formatCode>
                <c:ptCount val="5"/>
                <c:pt idx="0">
                  <c:v>0.25759999999999844</c:v>
                </c:pt>
                <c:pt idx="1">
                  <c:v>0.21947981366459668</c:v>
                </c:pt>
                <c:pt idx="2">
                  <c:v>0.21786970993817717</c:v>
                </c:pt>
                <c:pt idx="3">
                  <c:v>0.21205555555555616</c:v>
                </c:pt>
                <c:pt idx="4">
                  <c:v>0.20999999999999977</c:v>
                </c:pt>
              </c:numCache>
            </c:numRef>
          </c:val>
          <c:extLst>
            <c:ext xmlns:c16="http://schemas.microsoft.com/office/drawing/2014/chart" uri="{C3380CC4-5D6E-409C-BE32-E72D297353CC}">
              <c16:uniqueId val="{00000000-CE56-DB4E-87C5-A52179B1114F}"/>
            </c:ext>
          </c:extLst>
        </c:ser>
        <c:dLbls>
          <c:dLblPos val="inEnd"/>
          <c:showLegendKey val="0"/>
          <c:showVal val="1"/>
          <c:showCatName val="0"/>
          <c:showSerName val="0"/>
          <c:showPercent val="0"/>
          <c:showBubbleSize val="0"/>
        </c:dLbls>
        <c:gapWidth val="41"/>
        <c:axId val="1892901359"/>
        <c:axId val="1893188239"/>
      </c:barChart>
      <c:catAx>
        <c:axId val="189290135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1893188239"/>
        <c:crosses val="autoZero"/>
        <c:auto val="1"/>
        <c:lblAlgn val="ctr"/>
        <c:lblOffset val="100"/>
        <c:noMultiLvlLbl val="0"/>
      </c:catAx>
      <c:valAx>
        <c:axId val="1893188239"/>
        <c:scaling>
          <c:orientation val="minMax"/>
        </c:scaling>
        <c:delete val="1"/>
        <c:axPos val="l"/>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sz="900"/>
                  <a:t>Units Sold per Title (Millions)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0.00" sourceLinked="1"/>
        <c:majorTickMark val="none"/>
        <c:minorTickMark val="none"/>
        <c:tickLblPos val="nextTo"/>
        <c:crossAx val="18929013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baseline="0">
                <a:solidFill>
                  <a:schemeClr val="dk1">
                    <a:lumMod val="65000"/>
                    <a:lumOff val="35000"/>
                  </a:schemeClr>
                </a:solidFill>
                <a:effectLst/>
                <a:latin typeface="+mn-lt"/>
                <a:ea typeface="+mn-ea"/>
                <a:cs typeface="+mn-cs"/>
              </a:defRPr>
            </a:pPr>
            <a:r>
              <a:rPr lang="en-US" sz="1500" dirty="0"/>
              <a:t>Top 5 Best Selling Genres in Europe</a:t>
            </a:r>
            <a:endParaRPr lang="en-US" sz="1500" baseline="0" dirty="0"/>
          </a:p>
        </c:rich>
      </c:tx>
      <c:overlay val="0"/>
      <c:spPr>
        <a:noFill/>
        <a:ln>
          <a:noFill/>
        </a:ln>
        <a:effectLst/>
      </c:spPr>
      <c:txPr>
        <a:bodyPr rot="0" spcFirstLastPara="1" vertOverflow="ellipsis" vert="horz" wrap="square" anchor="ctr" anchorCtr="1"/>
        <a:lstStyle/>
        <a:p>
          <a:pPr>
            <a:defRPr sz="1500"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'Top 5 Genres (EU)'!$A$20:$A$24</c:f>
              <c:strCache>
                <c:ptCount val="5"/>
                <c:pt idx="0">
                  <c:v>Action</c:v>
                </c:pt>
                <c:pt idx="1">
                  <c:v>Sports</c:v>
                </c:pt>
                <c:pt idx="2">
                  <c:v>Misc</c:v>
                </c:pt>
                <c:pt idx="3">
                  <c:v>Shooter</c:v>
                </c:pt>
                <c:pt idx="4">
                  <c:v>Role-Playing</c:v>
                </c:pt>
              </c:strCache>
            </c:strRef>
          </c:cat>
          <c:val>
            <c:numRef>
              <c:f>'Top 5 Genres (EU)'!$B$20:$B$24</c:f>
              <c:numCache>
                <c:formatCode>General</c:formatCode>
                <c:ptCount val="5"/>
                <c:pt idx="0">
                  <c:v>549.6600000000094</c:v>
                </c:pt>
                <c:pt idx="1">
                  <c:v>387.06000000001006</c:v>
                </c:pt>
                <c:pt idx="2">
                  <c:v>318.37000000000529</c:v>
                </c:pt>
                <c:pt idx="3">
                  <c:v>279.210000000001</c:v>
                </c:pt>
                <c:pt idx="4">
                  <c:v>231.68999999999963</c:v>
                </c:pt>
              </c:numCache>
            </c:numRef>
          </c:val>
          <c:extLst>
            <c:ext xmlns:c16="http://schemas.microsoft.com/office/drawing/2014/chart" uri="{C3380CC4-5D6E-409C-BE32-E72D297353CC}">
              <c16:uniqueId val="{00000000-C608-104A-AFC5-422DDE812FDF}"/>
            </c:ext>
          </c:extLst>
        </c:ser>
        <c:dLbls>
          <c:dLblPos val="inEnd"/>
          <c:showLegendKey val="0"/>
          <c:showVal val="1"/>
          <c:showCatName val="0"/>
          <c:showSerName val="0"/>
          <c:showPercent val="0"/>
          <c:showBubbleSize val="0"/>
        </c:dLbls>
        <c:gapWidth val="41"/>
        <c:axId val="1825145343"/>
        <c:axId val="1825147055"/>
      </c:barChart>
      <c:catAx>
        <c:axId val="182514534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effectLst/>
                <a:latin typeface="+mn-lt"/>
                <a:ea typeface="+mn-ea"/>
                <a:cs typeface="+mn-cs"/>
              </a:defRPr>
            </a:pPr>
            <a:endParaRPr lang="en-US"/>
          </a:p>
        </c:txPr>
        <c:crossAx val="1825147055"/>
        <c:crosses val="autoZero"/>
        <c:auto val="1"/>
        <c:lblAlgn val="ctr"/>
        <c:lblOffset val="100"/>
        <c:noMultiLvlLbl val="0"/>
      </c:catAx>
      <c:valAx>
        <c:axId val="1825147055"/>
        <c:scaling>
          <c:orientation val="minMax"/>
        </c:scaling>
        <c:delete val="1"/>
        <c:axPos val="l"/>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sz="900" dirty="0"/>
                  <a:t>Units Sold</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8251453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baseline="0">
                <a:solidFill>
                  <a:schemeClr val="dk1">
                    <a:lumMod val="65000"/>
                    <a:lumOff val="35000"/>
                  </a:schemeClr>
                </a:solidFill>
                <a:effectLst/>
                <a:latin typeface="+mn-lt"/>
                <a:ea typeface="+mn-ea"/>
                <a:cs typeface="+mn-cs"/>
              </a:defRPr>
            </a:pPr>
            <a:r>
              <a:rPr lang="en-US" sz="1500" dirty="0"/>
              <a:t>Top 5 Best</a:t>
            </a:r>
            <a:r>
              <a:rPr lang="en-US" sz="1500" baseline="0" dirty="0"/>
              <a:t> Selling Genres in Japan</a:t>
            </a:r>
            <a:endParaRPr lang="en-US" sz="1500" dirty="0"/>
          </a:p>
        </c:rich>
      </c:tx>
      <c:overlay val="0"/>
      <c:spPr>
        <a:noFill/>
        <a:ln>
          <a:noFill/>
        </a:ln>
        <a:effectLst/>
      </c:spPr>
      <c:txPr>
        <a:bodyPr rot="0" spcFirstLastPara="1" vertOverflow="ellipsis" vert="horz" wrap="square" anchor="ctr" anchorCtr="1"/>
        <a:lstStyle/>
        <a:p>
          <a:pPr>
            <a:defRPr sz="1500"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'Top 5 Genres (JP)'!$A$20:$A$24</c:f>
              <c:strCache>
                <c:ptCount val="5"/>
                <c:pt idx="0">
                  <c:v>Action</c:v>
                </c:pt>
                <c:pt idx="1">
                  <c:v>Sports</c:v>
                </c:pt>
                <c:pt idx="2">
                  <c:v>Misc</c:v>
                </c:pt>
                <c:pt idx="3">
                  <c:v>Role-Playing</c:v>
                </c:pt>
                <c:pt idx="4">
                  <c:v>Shooter</c:v>
                </c:pt>
              </c:strCache>
            </c:strRef>
          </c:cat>
          <c:val>
            <c:numRef>
              <c:f>'Top 5 Genres (JP)'!$B$20:$B$24</c:f>
              <c:numCache>
                <c:formatCode>General</c:formatCode>
                <c:ptCount val="5"/>
                <c:pt idx="0">
                  <c:v>429.45999999998821</c:v>
                </c:pt>
                <c:pt idx="1">
                  <c:v>270.95000000000113</c:v>
                </c:pt>
                <c:pt idx="2">
                  <c:v>269.12000000000165</c:v>
                </c:pt>
                <c:pt idx="3">
                  <c:v>235.26000000000164</c:v>
                </c:pt>
                <c:pt idx="4">
                  <c:v>133.77999999999858</c:v>
                </c:pt>
              </c:numCache>
            </c:numRef>
          </c:val>
          <c:extLst>
            <c:ext xmlns:c16="http://schemas.microsoft.com/office/drawing/2014/chart" uri="{C3380CC4-5D6E-409C-BE32-E72D297353CC}">
              <c16:uniqueId val="{00000000-E3FF-1B40-B4C2-0ADC90F1CABD}"/>
            </c:ext>
          </c:extLst>
        </c:ser>
        <c:dLbls>
          <c:dLblPos val="inEnd"/>
          <c:showLegendKey val="0"/>
          <c:showVal val="1"/>
          <c:showCatName val="0"/>
          <c:showSerName val="0"/>
          <c:showPercent val="0"/>
          <c:showBubbleSize val="0"/>
        </c:dLbls>
        <c:gapWidth val="41"/>
        <c:axId val="1341367152"/>
        <c:axId val="838107648"/>
      </c:barChart>
      <c:catAx>
        <c:axId val="13413671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effectLst/>
                <a:latin typeface="+mn-lt"/>
                <a:ea typeface="+mn-ea"/>
                <a:cs typeface="+mn-cs"/>
              </a:defRPr>
            </a:pPr>
            <a:endParaRPr lang="en-US"/>
          </a:p>
        </c:txPr>
        <c:crossAx val="838107648"/>
        <c:crosses val="autoZero"/>
        <c:auto val="1"/>
        <c:lblAlgn val="ctr"/>
        <c:lblOffset val="100"/>
        <c:noMultiLvlLbl val="0"/>
      </c:catAx>
      <c:valAx>
        <c:axId val="838107648"/>
        <c:scaling>
          <c:orientation val="minMax"/>
        </c:scaling>
        <c:delete val="1"/>
        <c:axPos val="l"/>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sz="900"/>
                  <a:t>Units</a:t>
                </a:r>
                <a:r>
                  <a:rPr lang="en-US" sz="900" baseline="0"/>
                  <a:t> Sold</a:t>
                </a:r>
                <a:endParaRPr lang="en-US" sz="900"/>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3413671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sz="1500" dirty="0"/>
              <a:t>Top 5 Publishers in</a:t>
            </a:r>
            <a:r>
              <a:rPr lang="en-US" sz="1500" baseline="0" dirty="0"/>
              <a:t> Action Genre </a:t>
            </a:r>
            <a:endParaRPr lang="en-US" sz="1500" dirty="0"/>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'Top Publishers by Action Genre'!$C$20:$C$24</c:f>
              <c:strCache>
                <c:ptCount val="5"/>
                <c:pt idx="0">
                  <c:v>Activision</c:v>
                </c:pt>
                <c:pt idx="1">
                  <c:v>Namco Bandai Games</c:v>
                </c:pt>
                <c:pt idx="2">
                  <c:v>Ubisoft</c:v>
                </c:pt>
                <c:pt idx="3">
                  <c:v>Warner Bros. Interactive Entertainment</c:v>
                </c:pt>
                <c:pt idx="4">
                  <c:v>THQ</c:v>
                </c:pt>
              </c:strCache>
            </c:strRef>
          </c:cat>
          <c:val>
            <c:numRef>
              <c:f>'Top Publishers by Action Genre'!$D$20:$D$24</c:f>
              <c:numCache>
                <c:formatCode>General</c:formatCode>
                <c:ptCount val="5"/>
                <c:pt idx="0">
                  <c:v>253</c:v>
                </c:pt>
                <c:pt idx="1">
                  <c:v>228</c:v>
                </c:pt>
                <c:pt idx="2">
                  <c:v>154</c:v>
                </c:pt>
                <c:pt idx="3">
                  <c:v>150</c:v>
                </c:pt>
                <c:pt idx="4">
                  <c:v>133</c:v>
                </c:pt>
              </c:numCache>
            </c:numRef>
          </c:val>
          <c:extLst>
            <c:ext xmlns:c16="http://schemas.microsoft.com/office/drawing/2014/chart" uri="{C3380CC4-5D6E-409C-BE32-E72D297353CC}">
              <c16:uniqueId val="{00000000-22A4-5841-8EB4-C355796E1D2C}"/>
            </c:ext>
          </c:extLst>
        </c:ser>
        <c:dLbls>
          <c:dLblPos val="inEnd"/>
          <c:showLegendKey val="0"/>
          <c:showVal val="1"/>
          <c:showCatName val="0"/>
          <c:showSerName val="0"/>
          <c:showPercent val="0"/>
          <c:showBubbleSize val="0"/>
        </c:dLbls>
        <c:gapWidth val="41"/>
        <c:axId val="1893007183"/>
        <c:axId val="1893004143"/>
      </c:barChart>
      <c:catAx>
        <c:axId val="189300718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1893004143"/>
        <c:crosses val="autoZero"/>
        <c:auto val="1"/>
        <c:lblAlgn val="ctr"/>
        <c:lblOffset val="100"/>
        <c:noMultiLvlLbl val="0"/>
      </c:catAx>
      <c:valAx>
        <c:axId val="1893004143"/>
        <c:scaling>
          <c:orientation val="minMax"/>
        </c:scaling>
        <c:delete val="1"/>
        <c:axPos val="l"/>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sz="900" dirty="0"/>
                  <a:t>Titles Produced</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893007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baseline="0">
                <a:solidFill>
                  <a:schemeClr val="dk1">
                    <a:lumMod val="65000"/>
                    <a:lumOff val="35000"/>
                  </a:schemeClr>
                </a:solidFill>
                <a:effectLst/>
                <a:latin typeface="+mn-lt"/>
                <a:ea typeface="+mn-ea"/>
                <a:cs typeface="+mn-cs"/>
              </a:defRPr>
            </a:pPr>
            <a:r>
              <a:rPr lang="en-US" sz="1500" dirty="0"/>
              <a:t>Top 5 Publishers in</a:t>
            </a:r>
            <a:r>
              <a:rPr lang="en-US" sz="1500" baseline="0" dirty="0"/>
              <a:t> Sports Genre</a:t>
            </a:r>
            <a:endParaRPr lang="en-US" sz="1500" dirty="0"/>
          </a:p>
        </c:rich>
      </c:tx>
      <c:overlay val="0"/>
      <c:spPr>
        <a:noFill/>
        <a:ln>
          <a:noFill/>
        </a:ln>
        <a:effectLst/>
      </c:spPr>
      <c:txPr>
        <a:bodyPr rot="0" spcFirstLastPara="1" vertOverflow="ellipsis" vert="horz" wrap="square" anchor="ctr" anchorCtr="1"/>
        <a:lstStyle/>
        <a:p>
          <a:pPr>
            <a:defRPr sz="1500"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'Top Publishers by Sports Genre'!$C$20:$C$24</c:f>
              <c:strCache>
                <c:ptCount val="5"/>
                <c:pt idx="0">
                  <c:v>Electronic Arts</c:v>
                </c:pt>
                <c:pt idx="1">
                  <c:v>Konami Digital Entertainment</c:v>
                </c:pt>
                <c:pt idx="2">
                  <c:v>Take-Two Interactive</c:v>
                </c:pt>
                <c:pt idx="3">
                  <c:v>Activision</c:v>
                </c:pt>
                <c:pt idx="4">
                  <c:v>Sega</c:v>
                </c:pt>
              </c:strCache>
            </c:strRef>
          </c:cat>
          <c:val>
            <c:numRef>
              <c:f>'Top Publishers by Sports Genre'!$D$20:$D$24</c:f>
              <c:numCache>
                <c:formatCode>General</c:formatCode>
                <c:ptCount val="5"/>
                <c:pt idx="0">
                  <c:v>372</c:v>
                </c:pt>
                <c:pt idx="1">
                  <c:v>156</c:v>
                </c:pt>
                <c:pt idx="2">
                  <c:v>145</c:v>
                </c:pt>
                <c:pt idx="3">
                  <c:v>89</c:v>
                </c:pt>
                <c:pt idx="4">
                  <c:v>63</c:v>
                </c:pt>
              </c:numCache>
            </c:numRef>
          </c:val>
          <c:extLst>
            <c:ext xmlns:c16="http://schemas.microsoft.com/office/drawing/2014/chart" uri="{C3380CC4-5D6E-409C-BE32-E72D297353CC}">
              <c16:uniqueId val="{00000000-B46A-A64D-A454-A2A1B0054CBF}"/>
            </c:ext>
          </c:extLst>
        </c:ser>
        <c:dLbls>
          <c:dLblPos val="inEnd"/>
          <c:showLegendKey val="0"/>
          <c:showVal val="1"/>
          <c:showCatName val="0"/>
          <c:showSerName val="0"/>
          <c:showPercent val="0"/>
          <c:showBubbleSize val="0"/>
        </c:dLbls>
        <c:gapWidth val="41"/>
        <c:axId val="1893007183"/>
        <c:axId val="1893004143"/>
      </c:barChart>
      <c:catAx>
        <c:axId val="189300718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1893004143"/>
        <c:crosses val="autoZero"/>
        <c:auto val="1"/>
        <c:lblAlgn val="ctr"/>
        <c:lblOffset val="100"/>
        <c:noMultiLvlLbl val="0"/>
      </c:catAx>
      <c:valAx>
        <c:axId val="1893004143"/>
        <c:scaling>
          <c:orientation val="minMax"/>
        </c:scaling>
        <c:delete val="1"/>
        <c:axPos val="l"/>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sz="900" dirty="0"/>
                  <a:t>Titles Produced</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893007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sz="1500" dirty="0"/>
              <a:t>Top 5 Publishers in</a:t>
            </a:r>
            <a:r>
              <a:rPr lang="en-US" sz="1500" baseline="0" dirty="0"/>
              <a:t> </a:t>
            </a:r>
            <a:r>
              <a:rPr lang="en-US" sz="1500" baseline="0" dirty="0" err="1"/>
              <a:t>Misc</a:t>
            </a:r>
            <a:r>
              <a:rPr lang="en-US" sz="1500" baseline="0" dirty="0"/>
              <a:t> Genre </a:t>
            </a:r>
            <a:endParaRPr lang="en-US" sz="1500" dirty="0"/>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'Top Publishers by Misc Genre'!$C$20:$C$24</c:f>
              <c:strCache>
                <c:ptCount val="5"/>
                <c:pt idx="0">
                  <c:v>Ubisoft</c:v>
                </c:pt>
                <c:pt idx="1">
                  <c:v>Activision</c:v>
                </c:pt>
                <c:pt idx="2">
                  <c:v>Namco Bandai Games</c:v>
                </c:pt>
                <c:pt idx="3">
                  <c:v>Sony Computer Entertainment</c:v>
                </c:pt>
                <c:pt idx="4">
                  <c:v>Nintendo</c:v>
                </c:pt>
              </c:strCache>
            </c:strRef>
          </c:cat>
          <c:val>
            <c:numRef>
              <c:f>'Top Publishers by Misc Genre'!$D$20:$D$24</c:f>
              <c:numCache>
                <c:formatCode>General</c:formatCode>
                <c:ptCount val="5"/>
                <c:pt idx="0">
                  <c:v>146</c:v>
                </c:pt>
                <c:pt idx="1">
                  <c:v>96</c:v>
                </c:pt>
                <c:pt idx="2">
                  <c:v>85</c:v>
                </c:pt>
                <c:pt idx="3">
                  <c:v>78</c:v>
                </c:pt>
                <c:pt idx="4">
                  <c:v>74</c:v>
                </c:pt>
              </c:numCache>
            </c:numRef>
          </c:val>
          <c:extLst>
            <c:ext xmlns:c16="http://schemas.microsoft.com/office/drawing/2014/chart" uri="{C3380CC4-5D6E-409C-BE32-E72D297353CC}">
              <c16:uniqueId val="{00000000-4383-8A4B-9A24-A5C8F7FFD288}"/>
            </c:ext>
          </c:extLst>
        </c:ser>
        <c:dLbls>
          <c:dLblPos val="inEnd"/>
          <c:showLegendKey val="0"/>
          <c:showVal val="1"/>
          <c:showCatName val="0"/>
          <c:showSerName val="0"/>
          <c:showPercent val="0"/>
          <c:showBubbleSize val="0"/>
        </c:dLbls>
        <c:gapWidth val="41"/>
        <c:axId val="1893007183"/>
        <c:axId val="1893004143"/>
      </c:barChart>
      <c:catAx>
        <c:axId val="189300718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1893004143"/>
        <c:crosses val="autoZero"/>
        <c:auto val="1"/>
        <c:lblAlgn val="ctr"/>
        <c:lblOffset val="100"/>
        <c:noMultiLvlLbl val="0"/>
      </c:catAx>
      <c:valAx>
        <c:axId val="1893004143"/>
        <c:scaling>
          <c:orientation val="minMax"/>
        </c:scaling>
        <c:delete val="1"/>
        <c:axPos val="l"/>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sz="900"/>
                  <a:t>Titles Produced</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893007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baseline="0">
                <a:solidFill>
                  <a:schemeClr val="dk1">
                    <a:lumMod val="65000"/>
                    <a:lumOff val="35000"/>
                  </a:schemeClr>
                </a:solidFill>
                <a:effectLst/>
                <a:latin typeface="+mn-lt"/>
                <a:ea typeface="+mn-ea"/>
                <a:cs typeface="+mn-cs"/>
              </a:defRPr>
            </a:pPr>
            <a:r>
              <a:rPr lang="en-US" sz="1200" dirty="0"/>
              <a:t>Top Selling Platforms in North</a:t>
            </a:r>
            <a:r>
              <a:rPr lang="en-US" sz="1200" baseline="0" dirty="0"/>
              <a:t> America</a:t>
            </a:r>
            <a:endParaRPr lang="en-US" sz="1200" dirty="0"/>
          </a:p>
        </c:rich>
      </c:tx>
      <c:overlay val="0"/>
      <c:spPr>
        <a:noFill/>
        <a:ln>
          <a:noFill/>
        </a:ln>
        <a:effectLst/>
      </c:spPr>
      <c:txPr>
        <a:bodyPr rot="0" spcFirstLastPara="1" vertOverflow="ellipsis" vert="horz" wrap="square" anchor="ctr" anchorCtr="1"/>
        <a:lstStyle/>
        <a:p>
          <a:pPr>
            <a:defRPr sz="1200"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'Top Platforms NA'!$A$23:$A$27</c:f>
              <c:strCache>
                <c:ptCount val="5"/>
                <c:pt idx="0">
                  <c:v>X360</c:v>
                </c:pt>
                <c:pt idx="1">
                  <c:v>DS</c:v>
                </c:pt>
                <c:pt idx="2">
                  <c:v>Wii</c:v>
                </c:pt>
                <c:pt idx="3">
                  <c:v>PS3</c:v>
                </c:pt>
                <c:pt idx="4">
                  <c:v>PS2</c:v>
                </c:pt>
              </c:strCache>
            </c:strRef>
          </c:cat>
          <c:val>
            <c:numRef>
              <c:f>'Top Platforms NA'!$B$23:$B$27</c:f>
              <c:numCache>
                <c:formatCode>General</c:formatCode>
                <c:ptCount val="5"/>
                <c:pt idx="0">
                  <c:v>637.530000000001</c:v>
                </c:pt>
                <c:pt idx="1">
                  <c:v>599.42000000001462</c:v>
                </c:pt>
                <c:pt idx="2">
                  <c:v>558.84000000000367</c:v>
                </c:pt>
                <c:pt idx="3">
                  <c:v>503.38000000000403</c:v>
                </c:pt>
                <c:pt idx="4">
                  <c:v>336.21000000000294</c:v>
                </c:pt>
              </c:numCache>
            </c:numRef>
          </c:val>
          <c:extLst>
            <c:ext xmlns:c16="http://schemas.microsoft.com/office/drawing/2014/chart" uri="{C3380CC4-5D6E-409C-BE32-E72D297353CC}">
              <c16:uniqueId val="{00000000-4A10-5C4A-970A-268190BCB108}"/>
            </c:ext>
          </c:extLst>
        </c:ser>
        <c:dLbls>
          <c:dLblPos val="inEnd"/>
          <c:showLegendKey val="0"/>
          <c:showVal val="1"/>
          <c:showCatName val="0"/>
          <c:showSerName val="0"/>
          <c:showPercent val="0"/>
          <c:showBubbleSize val="0"/>
        </c:dLbls>
        <c:gapWidth val="41"/>
        <c:axId val="2044753536"/>
        <c:axId val="845627152"/>
      </c:barChart>
      <c:catAx>
        <c:axId val="20447535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845627152"/>
        <c:crosses val="autoZero"/>
        <c:auto val="1"/>
        <c:lblAlgn val="ctr"/>
        <c:lblOffset val="100"/>
        <c:noMultiLvlLbl val="0"/>
      </c:catAx>
      <c:valAx>
        <c:axId val="845627152"/>
        <c:scaling>
          <c:orientation val="minMax"/>
        </c:scaling>
        <c:delete val="1"/>
        <c:axPos val="l"/>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sz="900" dirty="0"/>
                  <a:t>Units Sold</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044753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baseline="0">
                <a:solidFill>
                  <a:schemeClr val="dk1">
                    <a:lumMod val="65000"/>
                    <a:lumOff val="35000"/>
                  </a:schemeClr>
                </a:solidFill>
                <a:effectLst/>
                <a:latin typeface="+mn-lt"/>
                <a:ea typeface="+mn-ea"/>
                <a:cs typeface="+mn-cs"/>
              </a:defRPr>
            </a:pPr>
            <a:r>
              <a:rPr lang="en-US" sz="1200" dirty="0"/>
              <a:t>Top Selling Platforms per Title in North America</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'Top Platforms NA'!$D$28:$D$32</c:f>
              <c:strCache>
                <c:ptCount val="5"/>
                <c:pt idx="0">
                  <c:v>X360</c:v>
                </c:pt>
                <c:pt idx="1">
                  <c:v>Wii</c:v>
                </c:pt>
                <c:pt idx="2">
                  <c:v>XOne</c:v>
                </c:pt>
                <c:pt idx="3">
                  <c:v>PS3</c:v>
                </c:pt>
                <c:pt idx="4">
                  <c:v>PS4</c:v>
                </c:pt>
              </c:strCache>
            </c:strRef>
          </c:cat>
          <c:val>
            <c:numRef>
              <c:f>'Top Platforms NA'!$E$28:$E$32</c:f>
              <c:numCache>
                <c:formatCode>0.00</c:formatCode>
                <c:ptCount val="5"/>
                <c:pt idx="0">
                  <c:v>0.51621862348178216</c:v>
                </c:pt>
                <c:pt idx="1">
                  <c:v>0.43388198757764262</c:v>
                </c:pt>
                <c:pt idx="2">
                  <c:v>0.42267605633802813</c:v>
                </c:pt>
                <c:pt idx="3">
                  <c:v>0.38632386799693325</c:v>
                </c:pt>
                <c:pt idx="4">
                  <c:v>0.38574850299401181</c:v>
                </c:pt>
              </c:numCache>
            </c:numRef>
          </c:val>
          <c:extLst>
            <c:ext xmlns:c16="http://schemas.microsoft.com/office/drawing/2014/chart" uri="{C3380CC4-5D6E-409C-BE32-E72D297353CC}">
              <c16:uniqueId val="{00000000-B585-7B40-B1EF-88378292CAB0}"/>
            </c:ext>
          </c:extLst>
        </c:ser>
        <c:dLbls>
          <c:dLblPos val="inEnd"/>
          <c:showLegendKey val="0"/>
          <c:showVal val="1"/>
          <c:showCatName val="0"/>
          <c:showSerName val="0"/>
          <c:showPercent val="0"/>
          <c:showBubbleSize val="0"/>
        </c:dLbls>
        <c:gapWidth val="41"/>
        <c:axId val="1588871584"/>
        <c:axId val="2060852160"/>
      </c:barChart>
      <c:catAx>
        <c:axId val="15888715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2060852160"/>
        <c:crosses val="autoZero"/>
        <c:auto val="1"/>
        <c:lblAlgn val="ctr"/>
        <c:lblOffset val="100"/>
        <c:noMultiLvlLbl val="0"/>
      </c:catAx>
      <c:valAx>
        <c:axId val="2060852160"/>
        <c:scaling>
          <c:orientation val="minMax"/>
        </c:scaling>
        <c:delete val="1"/>
        <c:axPos val="l"/>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sz="900" dirty="0"/>
                  <a:t>Units Sold per Title (Millions)</a:t>
                </a:r>
              </a:p>
            </c:rich>
          </c:tx>
          <c:layout>
            <c:manualLayout>
              <c:xMode val="edge"/>
              <c:yMode val="edge"/>
              <c:x val="4.0030448356781614E-2"/>
              <c:y val="0.26905324977215866"/>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0.00" sourceLinked="1"/>
        <c:majorTickMark val="none"/>
        <c:minorTickMark val="none"/>
        <c:tickLblPos val="nextTo"/>
        <c:crossAx val="15888715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sz="1200" dirty="0"/>
              <a:t>Top Selling Platforms</a:t>
            </a:r>
            <a:r>
              <a:rPr lang="en-US" sz="1200" baseline="0" dirty="0"/>
              <a:t> in Europe</a:t>
            </a:r>
            <a:endParaRPr lang="en-US" sz="1200" dirty="0"/>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'Top Platforms EU'!$A$23:$A$27</c:f>
              <c:strCache>
                <c:ptCount val="5"/>
                <c:pt idx="0">
                  <c:v>DS</c:v>
                </c:pt>
                <c:pt idx="1">
                  <c:v>PS3</c:v>
                </c:pt>
                <c:pt idx="2">
                  <c:v>Wii</c:v>
                </c:pt>
                <c:pt idx="3">
                  <c:v>X360</c:v>
                </c:pt>
                <c:pt idx="4">
                  <c:v>PSP</c:v>
                </c:pt>
              </c:strCache>
            </c:strRef>
          </c:cat>
          <c:val>
            <c:numRef>
              <c:f>'Top Platforms EU'!$B$23:$B$27</c:f>
              <c:numCache>
                <c:formatCode>General</c:formatCode>
                <c:ptCount val="5"/>
                <c:pt idx="0">
                  <c:v>480.06000000002228</c:v>
                </c:pt>
                <c:pt idx="1">
                  <c:v>417.25000000000648</c:v>
                </c:pt>
                <c:pt idx="2">
                  <c:v>384.91000000001009</c:v>
                </c:pt>
                <c:pt idx="3">
                  <c:v>332.79000000000201</c:v>
                </c:pt>
                <c:pt idx="4">
                  <c:v>252.8799999999988</c:v>
                </c:pt>
              </c:numCache>
            </c:numRef>
          </c:val>
          <c:extLst>
            <c:ext xmlns:c16="http://schemas.microsoft.com/office/drawing/2014/chart" uri="{C3380CC4-5D6E-409C-BE32-E72D297353CC}">
              <c16:uniqueId val="{00000000-055A-DE47-89DA-D23ADB080D6A}"/>
            </c:ext>
          </c:extLst>
        </c:ser>
        <c:dLbls>
          <c:dLblPos val="inEnd"/>
          <c:showLegendKey val="0"/>
          <c:showVal val="1"/>
          <c:showCatName val="0"/>
          <c:showSerName val="0"/>
          <c:showPercent val="0"/>
          <c:showBubbleSize val="0"/>
        </c:dLbls>
        <c:gapWidth val="41"/>
        <c:axId val="1424972336"/>
        <c:axId val="1424966816"/>
      </c:barChart>
      <c:catAx>
        <c:axId val="14249723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1424966816"/>
        <c:crosses val="autoZero"/>
        <c:auto val="1"/>
        <c:lblAlgn val="ctr"/>
        <c:lblOffset val="100"/>
        <c:noMultiLvlLbl val="0"/>
      </c:catAx>
      <c:valAx>
        <c:axId val="1424966816"/>
        <c:scaling>
          <c:orientation val="minMax"/>
        </c:scaling>
        <c:delete val="1"/>
        <c:axPos val="l"/>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sz="900"/>
                  <a:t>Units Sold</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4249723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E4735D-8869-1244-97D0-DF95F6BEF20D}"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n-US"/>
        </a:p>
      </dgm:t>
    </dgm:pt>
    <dgm:pt modelId="{9FEA7D3C-94DA-8847-B131-CCA7FEA6163A}">
      <dgm:prSet phldrT="[Text]"/>
      <dgm:spPr/>
      <dgm:t>
        <a:bodyPr/>
        <a:lstStyle/>
        <a:p>
          <a:r>
            <a:rPr lang="en-US" dirty="0"/>
            <a:t>North American Market</a:t>
          </a:r>
        </a:p>
      </dgm:t>
    </dgm:pt>
    <dgm:pt modelId="{BC6F4D07-D2F8-D949-A124-913E32AD2E0E}" type="parTrans" cxnId="{B76E2E76-9E8A-B34D-9076-6FBFDF8C1D73}">
      <dgm:prSet/>
      <dgm:spPr/>
      <dgm:t>
        <a:bodyPr/>
        <a:lstStyle/>
        <a:p>
          <a:endParaRPr lang="en-US"/>
        </a:p>
      </dgm:t>
    </dgm:pt>
    <dgm:pt modelId="{89BCE95A-3C95-B448-8C17-346F0538C4FC}" type="sibTrans" cxnId="{B76E2E76-9E8A-B34D-9076-6FBFDF8C1D73}">
      <dgm:prSet/>
      <dgm:spPr/>
      <dgm:t>
        <a:bodyPr/>
        <a:lstStyle/>
        <a:p>
          <a:endParaRPr lang="en-US"/>
        </a:p>
      </dgm:t>
    </dgm:pt>
    <dgm:pt modelId="{20566ACE-42E3-7A42-8E1E-20EA731E9829}">
      <dgm:prSet phldrT="[Text]" custT="1"/>
      <dgm:spPr/>
      <dgm:t>
        <a:bodyPr/>
        <a:lstStyle/>
        <a:p>
          <a:r>
            <a:rPr lang="en-US" sz="1400" dirty="0"/>
            <a:t>This will be </a:t>
          </a:r>
          <a:r>
            <a:rPr lang="en-US" sz="1400" dirty="0" err="1"/>
            <a:t>GameCo’s</a:t>
          </a:r>
          <a:r>
            <a:rPr lang="en-US" sz="1400" dirty="0"/>
            <a:t> largest market, and at least 40% of total global budget should be allocated based on current and historical market share </a:t>
          </a:r>
        </a:p>
      </dgm:t>
    </dgm:pt>
    <dgm:pt modelId="{BB8B7D14-D75A-864B-9C84-E187653AA41B}" type="parTrans" cxnId="{000DD7EC-7939-CF41-8C2B-95441369C2BC}">
      <dgm:prSet/>
      <dgm:spPr/>
      <dgm:t>
        <a:bodyPr/>
        <a:lstStyle/>
        <a:p>
          <a:endParaRPr lang="en-US"/>
        </a:p>
      </dgm:t>
    </dgm:pt>
    <dgm:pt modelId="{3FD3DC6E-1050-EB4C-A778-1994C244702F}" type="sibTrans" cxnId="{000DD7EC-7939-CF41-8C2B-95441369C2BC}">
      <dgm:prSet/>
      <dgm:spPr/>
      <dgm:t>
        <a:bodyPr/>
        <a:lstStyle/>
        <a:p>
          <a:endParaRPr lang="en-US"/>
        </a:p>
      </dgm:t>
    </dgm:pt>
    <dgm:pt modelId="{7C59743B-D7D2-794B-8590-1ACC8C29D746}">
      <dgm:prSet phldrT="[Text]" custT="1"/>
      <dgm:spPr/>
      <dgm:t>
        <a:bodyPr/>
        <a:lstStyle/>
        <a:p>
          <a:r>
            <a:rPr lang="en-US" sz="1400" dirty="0"/>
            <a:t>When producing games, the top genres </a:t>
          </a:r>
          <a:r>
            <a:rPr lang="en-US" sz="1400" dirty="0" err="1"/>
            <a:t>GameCo</a:t>
          </a:r>
          <a:r>
            <a:rPr lang="en-US" sz="1400" dirty="0"/>
            <a:t> should hone in on are Action, Sports, and Misc.</a:t>
          </a:r>
        </a:p>
      </dgm:t>
    </dgm:pt>
    <dgm:pt modelId="{BD823E61-EE7E-9C4A-9B76-850E2942BF2C}" type="parTrans" cxnId="{CF3745BC-5BE8-2549-81A8-ABAAE3F9AB3F}">
      <dgm:prSet/>
      <dgm:spPr/>
      <dgm:t>
        <a:bodyPr/>
        <a:lstStyle/>
        <a:p>
          <a:endParaRPr lang="en-US"/>
        </a:p>
      </dgm:t>
    </dgm:pt>
    <dgm:pt modelId="{D76ABE20-1A1D-BC4C-B0FD-444231937394}" type="sibTrans" cxnId="{CF3745BC-5BE8-2549-81A8-ABAAE3F9AB3F}">
      <dgm:prSet/>
      <dgm:spPr/>
      <dgm:t>
        <a:bodyPr/>
        <a:lstStyle/>
        <a:p>
          <a:endParaRPr lang="en-US"/>
        </a:p>
      </dgm:t>
    </dgm:pt>
    <dgm:pt modelId="{A74F0D10-30A2-2146-A11F-E07500D3845B}">
      <dgm:prSet phldrT="[Text]"/>
      <dgm:spPr/>
      <dgm:t>
        <a:bodyPr/>
        <a:lstStyle/>
        <a:p>
          <a:r>
            <a:rPr lang="en-US" dirty="0"/>
            <a:t>European Market</a:t>
          </a:r>
        </a:p>
      </dgm:t>
    </dgm:pt>
    <dgm:pt modelId="{92950D60-FB49-F44C-9EBE-82125949DD34}" type="parTrans" cxnId="{F3F2700D-D007-4C41-9084-BBBFEC134070}">
      <dgm:prSet/>
      <dgm:spPr/>
      <dgm:t>
        <a:bodyPr/>
        <a:lstStyle/>
        <a:p>
          <a:endParaRPr lang="en-US"/>
        </a:p>
      </dgm:t>
    </dgm:pt>
    <dgm:pt modelId="{6E4F54B4-636B-AB4B-A9C2-CFD91489CA4F}" type="sibTrans" cxnId="{F3F2700D-D007-4C41-9084-BBBFEC134070}">
      <dgm:prSet/>
      <dgm:spPr/>
      <dgm:t>
        <a:bodyPr/>
        <a:lstStyle/>
        <a:p>
          <a:endParaRPr lang="en-US"/>
        </a:p>
      </dgm:t>
    </dgm:pt>
    <dgm:pt modelId="{608DD155-EA7E-3A4D-9AB1-1716B69F9EC4}">
      <dgm:prSet phldrT="[Text]" custT="1"/>
      <dgm:spPr/>
      <dgm:t>
        <a:bodyPr/>
        <a:lstStyle/>
        <a:p>
          <a:r>
            <a:rPr lang="en-US" sz="1200" dirty="0"/>
            <a:t>Based on the upward trajectory of the European market, and overtaking Japan for second place in 2005, </a:t>
          </a:r>
          <a:r>
            <a:rPr lang="en-US" sz="1200" dirty="0" err="1"/>
            <a:t>GameCo</a:t>
          </a:r>
          <a:r>
            <a:rPr lang="en-US" sz="1200" dirty="0"/>
            <a:t> should treat Europe as a “surging” gaming market, and allocate 30-40% of their global budget. This should be treated almost the same as the North American market in terms of growth potential for the future.</a:t>
          </a:r>
        </a:p>
      </dgm:t>
    </dgm:pt>
    <dgm:pt modelId="{A973966A-E41C-D94C-878D-73AFF049F161}" type="parTrans" cxnId="{D889BC90-52FF-D54D-8070-D070CFA140B6}">
      <dgm:prSet/>
      <dgm:spPr/>
      <dgm:t>
        <a:bodyPr/>
        <a:lstStyle/>
        <a:p>
          <a:endParaRPr lang="en-US"/>
        </a:p>
      </dgm:t>
    </dgm:pt>
    <dgm:pt modelId="{9A2CE26D-D7F0-ED44-BF64-5BD58FB2ADFA}" type="sibTrans" cxnId="{D889BC90-52FF-D54D-8070-D070CFA140B6}">
      <dgm:prSet/>
      <dgm:spPr/>
      <dgm:t>
        <a:bodyPr/>
        <a:lstStyle/>
        <a:p>
          <a:endParaRPr lang="en-US"/>
        </a:p>
      </dgm:t>
    </dgm:pt>
    <dgm:pt modelId="{FC618DEF-CB5A-2144-8B59-A39EE49FB5EA}">
      <dgm:prSet phldrT="[Text]" custT="1"/>
      <dgm:spPr/>
      <dgm:t>
        <a:bodyPr/>
        <a:lstStyle/>
        <a:p>
          <a:r>
            <a:rPr lang="en-US" sz="1200" dirty="0"/>
            <a:t>The top genres remain the same - Action, Sports, and </a:t>
          </a:r>
          <a:r>
            <a:rPr lang="en-US" sz="1200" dirty="0" err="1"/>
            <a:t>Misc</a:t>
          </a:r>
          <a:r>
            <a:rPr lang="en-US" sz="1200" dirty="0"/>
            <a:t> games should all be the primary focus.</a:t>
          </a:r>
        </a:p>
      </dgm:t>
    </dgm:pt>
    <dgm:pt modelId="{C56118E9-92D6-B446-AA07-36A701B9E42B}" type="parTrans" cxnId="{BFC91AE6-0523-1E43-90F7-4A23A6D82A33}">
      <dgm:prSet/>
      <dgm:spPr/>
      <dgm:t>
        <a:bodyPr/>
        <a:lstStyle/>
        <a:p>
          <a:endParaRPr lang="en-US"/>
        </a:p>
      </dgm:t>
    </dgm:pt>
    <dgm:pt modelId="{11C204DB-3975-E447-B3DF-1F8AEBB612A6}" type="sibTrans" cxnId="{BFC91AE6-0523-1E43-90F7-4A23A6D82A33}">
      <dgm:prSet/>
      <dgm:spPr/>
      <dgm:t>
        <a:bodyPr/>
        <a:lstStyle/>
        <a:p>
          <a:endParaRPr lang="en-US"/>
        </a:p>
      </dgm:t>
    </dgm:pt>
    <dgm:pt modelId="{1F2D8DA1-7431-8A41-9700-07A49926F9EB}">
      <dgm:prSet phldrT="[Text]"/>
      <dgm:spPr/>
      <dgm:t>
        <a:bodyPr/>
        <a:lstStyle/>
        <a:p>
          <a:r>
            <a:rPr lang="en-US" dirty="0"/>
            <a:t>Japanese Market</a:t>
          </a:r>
        </a:p>
      </dgm:t>
    </dgm:pt>
    <dgm:pt modelId="{C62029D7-7359-E144-84E5-106EE66D191B}" type="parTrans" cxnId="{A3F233A8-45AC-7B4F-8ED4-271D429D0A30}">
      <dgm:prSet/>
      <dgm:spPr/>
      <dgm:t>
        <a:bodyPr/>
        <a:lstStyle/>
        <a:p>
          <a:endParaRPr lang="en-US"/>
        </a:p>
      </dgm:t>
    </dgm:pt>
    <dgm:pt modelId="{2F30AFAE-043C-344F-A750-48CB5AD5F140}" type="sibTrans" cxnId="{A3F233A8-45AC-7B4F-8ED4-271D429D0A30}">
      <dgm:prSet/>
      <dgm:spPr/>
      <dgm:t>
        <a:bodyPr/>
        <a:lstStyle/>
        <a:p>
          <a:endParaRPr lang="en-US"/>
        </a:p>
      </dgm:t>
    </dgm:pt>
    <dgm:pt modelId="{30A26E3B-C71D-9D44-B95C-049191136CA3}">
      <dgm:prSet phldrT="[Text]"/>
      <dgm:spPr/>
      <dgm:t>
        <a:bodyPr/>
        <a:lstStyle/>
        <a:p>
          <a:r>
            <a:rPr lang="en-US" dirty="0"/>
            <a:t>The Japanese market should be treated in a very different manner than that of the European and North American markets. Budget and marketing efforts should be focused on “revitalizing” gaming in Japan because of declining market share. Only about 20-30% of budget allocation is necessary to “jump start” this market.</a:t>
          </a:r>
        </a:p>
      </dgm:t>
    </dgm:pt>
    <dgm:pt modelId="{1F45B1E5-3A98-2941-B354-FD1891C72508}" type="parTrans" cxnId="{D914FD8E-0191-B74C-AECB-357FF2E460DB}">
      <dgm:prSet/>
      <dgm:spPr/>
      <dgm:t>
        <a:bodyPr/>
        <a:lstStyle/>
        <a:p>
          <a:endParaRPr lang="en-US"/>
        </a:p>
      </dgm:t>
    </dgm:pt>
    <dgm:pt modelId="{F3D90983-2D59-5240-B47F-95D28AAF8BD1}" type="sibTrans" cxnId="{D914FD8E-0191-B74C-AECB-357FF2E460DB}">
      <dgm:prSet/>
      <dgm:spPr/>
      <dgm:t>
        <a:bodyPr/>
        <a:lstStyle/>
        <a:p>
          <a:endParaRPr lang="en-US"/>
        </a:p>
      </dgm:t>
    </dgm:pt>
    <dgm:pt modelId="{7E06019E-8095-AB49-ADF7-0CD3ED14B54E}">
      <dgm:prSet phldrT="[Text]" custT="1"/>
      <dgm:spPr/>
      <dgm:t>
        <a:bodyPr/>
        <a:lstStyle/>
        <a:p>
          <a:r>
            <a:rPr lang="en-US" sz="1400" dirty="0"/>
            <a:t>The top competitor publishers will be Activision, Ubisoft, and Namco Bandai Games overall, and Electronic Arts for any sports produced games.</a:t>
          </a:r>
        </a:p>
      </dgm:t>
    </dgm:pt>
    <dgm:pt modelId="{052E4390-215D-2F4B-973A-56B1F59C90D1}" type="parTrans" cxnId="{C2E69AA5-7DC5-E24F-91CB-D6929177DEE6}">
      <dgm:prSet/>
      <dgm:spPr/>
      <dgm:t>
        <a:bodyPr/>
        <a:lstStyle/>
        <a:p>
          <a:endParaRPr lang="en-US"/>
        </a:p>
      </dgm:t>
    </dgm:pt>
    <dgm:pt modelId="{A5504503-F21C-214F-9E5E-685BAB504E5B}" type="sibTrans" cxnId="{C2E69AA5-7DC5-E24F-91CB-D6929177DEE6}">
      <dgm:prSet/>
      <dgm:spPr/>
      <dgm:t>
        <a:bodyPr/>
        <a:lstStyle/>
        <a:p>
          <a:endParaRPr lang="en-US"/>
        </a:p>
      </dgm:t>
    </dgm:pt>
    <dgm:pt modelId="{78704B07-1B9A-AC4B-9509-A15959BE05BA}">
      <dgm:prSet phldrT="[Text]" custT="1"/>
      <dgm:spPr/>
      <dgm:t>
        <a:bodyPr/>
        <a:lstStyle/>
        <a:p>
          <a:r>
            <a:rPr lang="en-US" sz="1400" dirty="0"/>
            <a:t>For partnership recommendations, </a:t>
          </a:r>
          <a:r>
            <a:rPr lang="en-US" sz="1400" dirty="0" err="1"/>
            <a:t>GameCo</a:t>
          </a:r>
          <a:r>
            <a:rPr lang="en-US" sz="1400" dirty="0"/>
            <a:t> should think about producing games in alignment with Xbox/Microsoft related products and system releases</a:t>
          </a:r>
        </a:p>
      </dgm:t>
    </dgm:pt>
    <dgm:pt modelId="{6655603A-7EB9-BD4A-8166-CF40ADDBD655}" type="parTrans" cxnId="{9B8E765A-4F08-1E47-B147-0B49AAA168E9}">
      <dgm:prSet/>
      <dgm:spPr/>
      <dgm:t>
        <a:bodyPr/>
        <a:lstStyle/>
        <a:p>
          <a:endParaRPr lang="en-US"/>
        </a:p>
      </dgm:t>
    </dgm:pt>
    <dgm:pt modelId="{82B788FC-1848-A544-BAB2-F0BECD3436FF}" type="sibTrans" cxnId="{9B8E765A-4F08-1E47-B147-0B49AAA168E9}">
      <dgm:prSet/>
      <dgm:spPr/>
      <dgm:t>
        <a:bodyPr/>
        <a:lstStyle/>
        <a:p>
          <a:endParaRPr lang="en-US"/>
        </a:p>
      </dgm:t>
    </dgm:pt>
    <dgm:pt modelId="{FD04B92C-7AC7-8E40-B3C9-0749AAAD2493}">
      <dgm:prSet phldrT="[Text]"/>
      <dgm:spPr/>
      <dgm:t>
        <a:bodyPr/>
        <a:lstStyle/>
        <a:p>
          <a:endParaRPr lang="en-US" sz="1300" dirty="0"/>
        </a:p>
      </dgm:t>
    </dgm:pt>
    <dgm:pt modelId="{A5030BC0-D1FA-5540-ABDE-D9474DD13A57}" type="parTrans" cxnId="{DFDF0812-AD7C-CA4B-B12C-1213B0200C06}">
      <dgm:prSet/>
      <dgm:spPr/>
      <dgm:t>
        <a:bodyPr/>
        <a:lstStyle/>
        <a:p>
          <a:endParaRPr lang="en-US"/>
        </a:p>
      </dgm:t>
    </dgm:pt>
    <dgm:pt modelId="{7EE1F14A-B1B4-3A4F-9155-A27B79A920BD}" type="sibTrans" cxnId="{DFDF0812-AD7C-CA4B-B12C-1213B0200C06}">
      <dgm:prSet/>
      <dgm:spPr/>
      <dgm:t>
        <a:bodyPr/>
        <a:lstStyle/>
        <a:p>
          <a:endParaRPr lang="en-US"/>
        </a:p>
      </dgm:t>
    </dgm:pt>
    <dgm:pt modelId="{1ACD66CF-A670-B24F-8A67-DBA04C33D487}">
      <dgm:prSet phldrT="[Text]" custT="1"/>
      <dgm:spPr/>
      <dgm:t>
        <a:bodyPr/>
        <a:lstStyle/>
        <a:p>
          <a:r>
            <a:rPr lang="en-US" sz="1200" dirty="0"/>
            <a:t>Activision, Ubisoft, Namco Bandai Games, and Electronic Arts will all still be the biggest competitors</a:t>
          </a:r>
        </a:p>
      </dgm:t>
    </dgm:pt>
    <dgm:pt modelId="{F00905A6-E4DE-6F4D-9D3F-BA7692D1C1EA}" type="parTrans" cxnId="{3B94B32B-9023-2148-A51C-28A49F58FD52}">
      <dgm:prSet/>
      <dgm:spPr/>
      <dgm:t>
        <a:bodyPr/>
        <a:lstStyle/>
        <a:p>
          <a:endParaRPr lang="en-US"/>
        </a:p>
      </dgm:t>
    </dgm:pt>
    <dgm:pt modelId="{A1BE01C2-BFFF-0B42-821B-6632233868F7}" type="sibTrans" cxnId="{3B94B32B-9023-2148-A51C-28A49F58FD52}">
      <dgm:prSet/>
      <dgm:spPr/>
      <dgm:t>
        <a:bodyPr/>
        <a:lstStyle/>
        <a:p>
          <a:endParaRPr lang="en-US"/>
        </a:p>
      </dgm:t>
    </dgm:pt>
    <dgm:pt modelId="{4C8B727D-8E6B-D74C-8886-93EBF427B142}">
      <dgm:prSet phldrT="[Text]" custT="1"/>
      <dgm:spPr/>
      <dgm:t>
        <a:bodyPr/>
        <a:lstStyle/>
        <a:p>
          <a:r>
            <a:rPr lang="en-US" sz="1200" dirty="0"/>
            <a:t>Sony/</a:t>
          </a:r>
          <a:r>
            <a:rPr lang="en-US" sz="1200" dirty="0" err="1"/>
            <a:t>Playstation</a:t>
          </a:r>
          <a:r>
            <a:rPr lang="en-US" sz="1200" dirty="0"/>
            <a:t> could be a great partnership opportunity from a platform front, as European’s bought the most titles for both the PS4 and PS3 in recent years</a:t>
          </a:r>
        </a:p>
      </dgm:t>
    </dgm:pt>
    <dgm:pt modelId="{18099843-AB58-2A42-89E3-D5933EB4589F}" type="parTrans" cxnId="{FB74EE0D-8E26-BE4C-AB1B-801FF5AC7EED}">
      <dgm:prSet/>
      <dgm:spPr/>
      <dgm:t>
        <a:bodyPr/>
        <a:lstStyle/>
        <a:p>
          <a:endParaRPr lang="en-US"/>
        </a:p>
      </dgm:t>
    </dgm:pt>
    <dgm:pt modelId="{DE8F5ACE-1C4B-DB4D-983F-E48F6DEA0B30}" type="sibTrans" cxnId="{FB74EE0D-8E26-BE4C-AB1B-801FF5AC7EED}">
      <dgm:prSet/>
      <dgm:spPr/>
      <dgm:t>
        <a:bodyPr/>
        <a:lstStyle/>
        <a:p>
          <a:endParaRPr lang="en-US"/>
        </a:p>
      </dgm:t>
    </dgm:pt>
    <dgm:pt modelId="{04361DAD-2977-C244-97BE-7A36F6CD83A1}">
      <dgm:prSet phldrT="[Text]" custT="1"/>
      <dgm:spPr/>
      <dgm:t>
        <a:bodyPr/>
        <a:lstStyle/>
        <a:p>
          <a:endParaRPr lang="en-US" sz="1200" dirty="0"/>
        </a:p>
      </dgm:t>
    </dgm:pt>
    <dgm:pt modelId="{B7DE0001-2AF8-9E40-AF20-9B787AE46C73}" type="parTrans" cxnId="{A3411E24-F142-144A-883D-F97830C86FAB}">
      <dgm:prSet/>
      <dgm:spPr/>
      <dgm:t>
        <a:bodyPr/>
        <a:lstStyle/>
        <a:p>
          <a:endParaRPr lang="en-US"/>
        </a:p>
      </dgm:t>
    </dgm:pt>
    <dgm:pt modelId="{2C7304BA-0141-B940-92C2-411A312B4532}" type="sibTrans" cxnId="{A3411E24-F142-144A-883D-F97830C86FAB}">
      <dgm:prSet/>
      <dgm:spPr/>
      <dgm:t>
        <a:bodyPr/>
        <a:lstStyle/>
        <a:p>
          <a:endParaRPr lang="en-US"/>
        </a:p>
      </dgm:t>
    </dgm:pt>
    <dgm:pt modelId="{8C168A57-2DDE-8E40-B2B1-B2C5ADB21814}">
      <dgm:prSet phldrT="[Text]" custT="1"/>
      <dgm:spPr/>
      <dgm:t>
        <a:bodyPr/>
        <a:lstStyle/>
        <a:p>
          <a:endParaRPr lang="en-US" sz="1200" dirty="0"/>
        </a:p>
      </dgm:t>
    </dgm:pt>
    <dgm:pt modelId="{8E78F51E-BF05-6F49-BBAE-EB610B8F5BD9}" type="parTrans" cxnId="{B68504F1-20CB-B148-A252-1393DE1FE3A2}">
      <dgm:prSet/>
      <dgm:spPr/>
      <dgm:t>
        <a:bodyPr/>
        <a:lstStyle/>
        <a:p>
          <a:endParaRPr lang="en-US"/>
        </a:p>
      </dgm:t>
    </dgm:pt>
    <dgm:pt modelId="{C3A71D59-753D-EC4C-BE78-7AB4AABE220F}" type="sibTrans" cxnId="{B68504F1-20CB-B148-A252-1393DE1FE3A2}">
      <dgm:prSet/>
      <dgm:spPr/>
      <dgm:t>
        <a:bodyPr/>
        <a:lstStyle/>
        <a:p>
          <a:endParaRPr lang="en-US"/>
        </a:p>
      </dgm:t>
    </dgm:pt>
    <dgm:pt modelId="{E2D8DD46-BDC2-214C-B5F3-EDA5B439D5C7}">
      <dgm:prSet phldrT="[Text]" custT="1"/>
      <dgm:spPr/>
      <dgm:t>
        <a:bodyPr/>
        <a:lstStyle/>
        <a:p>
          <a:endParaRPr lang="en-US" sz="1200" dirty="0"/>
        </a:p>
      </dgm:t>
    </dgm:pt>
    <dgm:pt modelId="{CE0BBB69-7E4A-C442-A3AB-F7BEC4611AC9}" type="parTrans" cxnId="{B4340971-EE12-4A40-8419-A8CA2E03FDC4}">
      <dgm:prSet/>
      <dgm:spPr/>
      <dgm:t>
        <a:bodyPr/>
        <a:lstStyle/>
        <a:p>
          <a:endParaRPr lang="en-US"/>
        </a:p>
      </dgm:t>
    </dgm:pt>
    <dgm:pt modelId="{88A9AB1C-9D8E-E946-93F8-911A79AD9A26}" type="sibTrans" cxnId="{B4340971-EE12-4A40-8419-A8CA2E03FDC4}">
      <dgm:prSet/>
      <dgm:spPr/>
      <dgm:t>
        <a:bodyPr/>
        <a:lstStyle/>
        <a:p>
          <a:endParaRPr lang="en-US"/>
        </a:p>
      </dgm:t>
    </dgm:pt>
    <dgm:pt modelId="{9B033F1E-B21E-F94A-8B09-22B6EA33F7CE}">
      <dgm:prSet phldrT="[Text]" custT="1"/>
      <dgm:spPr/>
      <dgm:t>
        <a:bodyPr/>
        <a:lstStyle/>
        <a:p>
          <a:endParaRPr lang="en-US" sz="1400" dirty="0"/>
        </a:p>
      </dgm:t>
    </dgm:pt>
    <dgm:pt modelId="{708FBDAF-E284-AD48-A73B-DE8D20BF1F67}" type="parTrans" cxnId="{34DF5B27-B76F-B44F-9DC4-D93119BB40E7}">
      <dgm:prSet/>
      <dgm:spPr/>
      <dgm:t>
        <a:bodyPr/>
        <a:lstStyle/>
        <a:p>
          <a:endParaRPr lang="en-US"/>
        </a:p>
      </dgm:t>
    </dgm:pt>
    <dgm:pt modelId="{17E1901E-939C-E042-944F-CEF07663392C}" type="sibTrans" cxnId="{34DF5B27-B76F-B44F-9DC4-D93119BB40E7}">
      <dgm:prSet/>
      <dgm:spPr/>
      <dgm:t>
        <a:bodyPr/>
        <a:lstStyle/>
        <a:p>
          <a:endParaRPr lang="en-US"/>
        </a:p>
      </dgm:t>
    </dgm:pt>
    <dgm:pt modelId="{F56F8540-6287-E548-B6C1-2D7FFBD01AE6}">
      <dgm:prSet phldrT="[Text]" custT="1"/>
      <dgm:spPr/>
      <dgm:t>
        <a:bodyPr/>
        <a:lstStyle/>
        <a:p>
          <a:endParaRPr lang="en-US" sz="1400" dirty="0"/>
        </a:p>
      </dgm:t>
    </dgm:pt>
    <dgm:pt modelId="{7428B60B-469C-E545-B75E-8D54BF95BCBB}" type="parTrans" cxnId="{007F05B3-164D-0549-8B28-D8E8206AB5A7}">
      <dgm:prSet/>
      <dgm:spPr/>
      <dgm:t>
        <a:bodyPr/>
        <a:lstStyle/>
        <a:p>
          <a:endParaRPr lang="en-US"/>
        </a:p>
      </dgm:t>
    </dgm:pt>
    <dgm:pt modelId="{B5F98B7F-64BD-F24C-9C00-F2121D64994C}" type="sibTrans" cxnId="{007F05B3-164D-0549-8B28-D8E8206AB5A7}">
      <dgm:prSet/>
      <dgm:spPr/>
      <dgm:t>
        <a:bodyPr/>
        <a:lstStyle/>
        <a:p>
          <a:endParaRPr lang="en-US"/>
        </a:p>
      </dgm:t>
    </dgm:pt>
    <dgm:pt modelId="{643BDF45-76FA-5849-8CA6-BDDB00E8A559}">
      <dgm:prSet phldrT="[Text]" custT="1"/>
      <dgm:spPr/>
      <dgm:t>
        <a:bodyPr/>
        <a:lstStyle/>
        <a:p>
          <a:endParaRPr lang="en-US" sz="1400" dirty="0"/>
        </a:p>
      </dgm:t>
    </dgm:pt>
    <dgm:pt modelId="{485D6967-9D3E-514A-9BF3-B495C094838F}" type="parTrans" cxnId="{306BAF9E-3E12-634D-9435-585883D5E157}">
      <dgm:prSet/>
      <dgm:spPr/>
      <dgm:t>
        <a:bodyPr/>
        <a:lstStyle/>
        <a:p>
          <a:endParaRPr lang="en-US"/>
        </a:p>
      </dgm:t>
    </dgm:pt>
    <dgm:pt modelId="{BEA8C3BB-C7A0-FA45-860B-AF237BF5D509}" type="sibTrans" cxnId="{306BAF9E-3E12-634D-9435-585883D5E157}">
      <dgm:prSet/>
      <dgm:spPr/>
      <dgm:t>
        <a:bodyPr/>
        <a:lstStyle/>
        <a:p>
          <a:endParaRPr lang="en-US"/>
        </a:p>
      </dgm:t>
    </dgm:pt>
    <dgm:pt modelId="{6C8D53C9-A436-1143-B08B-292ADE3F47D8}">
      <dgm:prSet phldrT="[Text]"/>
      <dgm:spPr/>
      <dgm:t>
        <a:bodyPr/>
        <a:lstStyle/>
        <a:p>
          <a:r>
            <a:rPr lang="en-US" dirty="0"/>
            <a:t>The top genres will still be Action, Sports, and </a:t>
          </a:r>
          <a:r>
            <a:rPr lang="en-US" dirty="0" err="1"/>
            <a:t>Misc</a:t>
          </a:r>
          <a:r>
            <a:rPr lang="en-US" dirty="0"/>
            <a:t>, with a heavier focus on Action, and treating Sports and </a:t>
          </a:r>
          <a:r>
            <a:rPr lang="en-US" dirty="0" err="1"/>
            <a:t>Misc</a:t>
          </a:r>
          <a:r>
            <a:rPr lang="en-US" dirty="0"/>
            <a:t> equally.</a:t>
          </a:r>
        </a:p>
      </dgm:t>
    </dgm:pt>
    <dgm:pt modelId="{65CEB92F-E1E7-6548-B1A2-BBB2C14BBC88}" type="parTrans" cxnId="{597AEB32-A04B-664A-90AF-F4099A22E596}">
      <dgm:prSet/>
      <dgm:spPr/>
      <dgm:t>
        <a:bodyPr/>
        <a:lstStyle/>
        <a:p>
          <a:endParaRPr lang="en-US"/>
        </a:p>
      </dgm:t>
    </dgm:pt>
    <dgm:pt modelId="{60EE8717-DB49-0E41-8601-4C67B15F94FE}" type="sibTrans" cxnId="{597AEB32-A04B-664A-90AF-F4099A22E596}">
      <dgm:prSet/>
      <dgm:spPr/>
      <dgm:t>
        <a:bodyPr/>
        <a:lstStyle/>
        <a:p>
          <a:endParaRPr lang="en-US"/>
        </a:p>
      </dgm:t>
    </dgm:pt>
    <dgm:pt modelId="{D8949CA5-DBE3-A842-89CB-13B952DCFF9D}">
      <dgm:prSet phldrT="[Text]"/>
      <dgm:spPr/>
      <dgm:t>
        <a:bodyPr/>
        <a:lstStyle/>
        <a:p>
          <a:endParaRPr lang="en-US" dirty="0"/>
        </a:p>
      </dgm:t>
    </dgm:pt>
    <dgm:pt modelId="{381A0A5A-4BA7-5E44-8520-9A5E3680F20A}" type="parTrans" cxnId="{C0D54558-AE56-814E-93A8-776D86C839D2}">
      <dgm:prSet/>
      <dgm:spPr/>
      <dgm:t>
        <a:bodyPr/>
        <a:lstStyle/>
        <a:p>
          <a:endParaRPr lang="en-US"/>
        </a:p>
      </dgm:t>
    </dgm:pt>
    <dgm:pt modelId="{71318573-744A-7C45-8BE0-F285F5C330F8}" type="sibTrans" cxnId="{C0D54558-AE56-814E-93A8-776D86C839D2}">
      <dgm:prSet/>
      <dgm:spPr/>
      <dgm:t>
        <a:bodyPr/>
        <a:lstStyle/>
        <a:p>
          <a:endParaRPr lang="en-US"/>
        </a:p>
      </dgm:t>
    </dgm:pt>
    <dgm:pt modelId="{8690545F-817F-8D4C-A5A6-12CE4E9D4B3D}">
      <dgm:prSet phldrT="[Text]"/>
      <dgm:spPr/>
      <dgm:t>
        <a:bodyPr/>
        <a:lstStyle/>
        <a:p>
          <a:r>
            <a:rPr lang="en-US" dirty="0"/>
            <a:t>The same publishers will be the main competitors across the board, with Activision, Ubisoft, Namco Bandai Games, and Electronic Arts for sports games.</a:t>
          </a:r>
        </a:p>
      </dgm:t>
    </dgm:pt>
    <dgm:pt modelId="{F866B70B-D834-A04B-8B04-CDB1E6BBFEFF}" type="parTrans" cxnId="{C66C3124-308C-F94F-9511-B0F9EDFF4F37}">
      <dgm:prSet/>
      <dgm:spPr/>
      <dgm:t>
        <a:bodyPr/>
        <a:lstStyle/>
        <a:p>
          <a:endParaRPr lang="en-US"/>
        </a:p>
      </dgm:t>
    </dgm:pt>
    <dgm:pt modelId="{685502B6-0E3C-0E4F-A9FC-32AEAF61B794}" type="sibTrans" cxnId="{C66C3124-308C-F94F-9511-B0F9EDFF4F37}">
      <dgm:prSet/>
      <dgm:spPr/>
      <dgm:t>
        <a:bodyPr/>
        <a:lstStyle/>
        <a:p>
          <a:endParaRPr lang="en-US"/>
        </a:p>
      </dgm:t>
    </dgm:pt>
    <dgm:pt modelId="{9B17D1A4-00D4-0741-8974-12FD9A36F6DF}">
      <dgm:prSet phldrT="[Text]"/>
      <dgm:spPr/>
      <dgm:t>
        <a:bodyPr/>
        <a:lstStyle/>
        <a:p>
          <a:endParaRPr lang="en-US" dirty="0"/>
        </a:p>
      </dgm:t>
    </dgm:pt>
    <dgm:pt modelId="{7722976A-8DCB-5348-91FD-5FE5D5D6E565}" type="parTrans" cxnId="{0D2F5A2A-32CE-A644-89BC-53D907D2A482}">
      <dgm:prSet/>
      <dgm:spPr/>
      <dgm:t>
        <a:bodyPr/>
        <a:lstStyle/>
        <a:p>
          <a:endParaRPr lang="en-US"/>
        </a:p>
      </dgm:t>
    </dgm:pt>
    <dgm:pt modelId="{F3F62D9D-2633-1C49-8FB8-5C0C2B98A17E}" type="sibTrans" cxnId="{0D2F5A2A-32CE-A644-89BC-53D907D2A482}">
      <dgm:prSet/>
      <dgm:spPr/>
      <dgm:t>
        <a:bodyPr/>
        <a:lstStyle/>
        <a:p>
          <a:endParaRPr lang="en-US"/>
        </a:p>
      </dgm:t>
    </dgm:pt>
    <dgm:pt modelId="{C355C67A-DE6C-5C48-A4C1-4F92EE1A6CAD}">
      <dgm:prSet phldrT="[Text]"/>
      <dgm:spPr/>
      <dgm:t>
        <a:bodyPr/>
        <a:lstStyle/>
        <a:p>
          <a:r>
            <a:rPr lang="en-US" dirty="0"/>
            <a:t>As Japan is a smaller market, it does seem to have a niche for Nintendo gaming consoles and titles. If a partnership can be made with Nintendo, and all budget is spent in tandem with Nintendo platform/title releases, this would be a great marketing strategy to narrow its focus on what the Japanese market data suggests</a:t>
          </a:r>
        </a:p>
      </dgm:t>
    </dgm:pt>
    <dgm:pt modelId="{C5CF68FE-2EC2-374F-B13C-2819C0CE98B0}" type="parTrans" cxnId="{EBE527B6-A764-2C42-8FB3-C570957D04C4}">
      <dgm:prSet/>
      <dgm:spPr/>
      <dgm:t>
        <a:bodyPr/>
        <a:lstStyle/>
        <a:p>
          <a:endParaRPr lang="en-US"/>
        </a:p>
      </dgm:t>
    </dgm:pt>
    <dgm:pt modelId="{9B370DB0-E78E-8C4B-A7B5-072CF07086C3}" type="sibTrans" cxnId="{EBE527B6-A764-2C42-8FB3-C570957D04C4}">
      <dgm:prSet/>
      <dgm:spPr/>
      <dgm:t>
        <a:bodyPr/>
        <a:lstStyle/>
        <a:p>
          <a:endParaRPr lang="en-US"/>
        </a:p>
      </dgm:t>
    </dgm:pt>
    <dgm:pt modelId="{1EECD080-2872-854C-8036-42BEC2787922}">
      <dgm:prSet phldrT="[Text]"/>
      <dgm:spPr/>
      <dgm:t>
        <a:bodyPr/>
        <a:lstStyle/>
        <a:p>
          <a:endParaRPr lang="en-US" dirty="0"/>
        </a:p>
      </dgm:t>
    </dgm:pt>
    <dgm:pt modelId="{BA61A1DD-39FD-9342-864F-250D97829CC2}" type="parTrans" cxnId="{7E902E6A-17CF-554A-AD94-8697A0AACA01}">
      <dgm:prSet/>
      <dgm:spPr/>
      <dgm:t>
        <a:bodyPr/>
        <a:lstStyle/>
        <a:p>
          <a:endParaRPr lang="en-US"/>
        </a:p>
      </dgm:t>
    </dgm:pt>
    <dgm:pt modelId="{DFF0AFA1-0686-8A41-85B4-461CA0314712}" type="sibTrans" cxnId="{7E902E6A-17CF-554A-AD94-8697A0AACA01}">
      <dgm:prSet/>
      <dgm:spPr/>
      <dgm:t>
        <a:bodyPr/>
        <a:lstStyle/>
        <a:p>
          <a:endParaRPr lang="en-US"/>
        </a:p>
      </dgm:t>
    </dgm:pt>
    <dgm:pt modelId="{C1EA1503-73AA-4F41-AD34-BE2F7EA49562}" type="pres">
      <dgm:prSet presAssocID="{51E4735D-8869-1244-97D0-DF95F6BEF20D}" presName="Name0" presStyleCnt="0">
        <dgm:presLayoutVars>
          <dgm:dir/>
          <dgm:animLvl val="lvl"/>
          <dgm:resizeHandles val="exact"/>
        </dgm:presLayoutVars>
      </dgm:prSet>
      <dgm:spPr/>
    </dgm:pt>
    <dgm:pt modelId="{7D1AFAC4-C73F-944D-8455-183D3B29A923}" type="pres">
      <dgm:prSet presAssocID="{9FEA7D3C-94DA-8847-B131-CCA7FEA6163A}" presName="composite" presStyleCnt="0"/>
      <dgm:spPr/>
    </dgm:pt>
    <dgm:pt modelId="{43D74A2F-75E3-924D-80DE-A7C3F3B36338}" type="pres">
      <dgm:prSet presAssocID="{9FEA7D3C-94DA-8847-B131-CCA7FEA6163A}" presName="parTx" presStyleLbl="alignNode1" presStyleIdx="0" presStyleCnt="3">
        <dgm:presLayoutVars>
          <dgm:chMax val="0"/>
          <dgm:chPref val="0"/>
          <dgm:bulletEnabled val="1"/>
        </dgm:presLayoutVars>
      </dgm:prSet>
      <dgm:spPr/>
    </dgm:pt>
    <dgm:pt modelId="{51B05A7C-4CC1-5347-9689-9348D4602AA0}" type="pres">
      <dgm:prSet presAssocID="{9FEA7D3C-94DA-8847-B131-CCA7FEA6163A}" presName="desTx" presStyleLbl="alignAccFollowNode1" presStyleIdx="0" presStyleCnt="3">
        <dgm:presLayoutVars>
          <dgm:bulletEnabled val="1"/>
        </dgm:presLayoutVars>
      </dgm:prSet>
      <dgm:spPr/>
    </dgm:pt>
    <dgm:pt modelId="{5FF9CDCD-0B96-F944-AD50-677CAC9535BA}" type="pres">
      <dgm:prSet presAssocID="{89BCE95A-3C95-B448-8C17-346F0538C4FC}" presName="space" presStyleCnt="0"/>
      <dgm:spPr/>
    </dgm:pt>
    <dgm:pt modelId="{6202B658-7914-164C-9A2B-CF099E1A43D9}" type="pres">
      <dgm:prSet presAssocID="{A74F0D10-30A2-2146-A11F-E07500D3845B}" presName="composite" presStyleCnt="0"/>
      <dgm:spPr/>
    </dgm:pt>
    <dgm:pt modelId="{D9478AAF-BA78-8542-9EAF-24F21D3D398C}" type="pres">
      <dgm:prSet presAssocID="{A74F0D10-30A2-2146-A11F-E07500D3845B}" presName="parTx" presStyleLbl="alignNode1" presStyleIdx="1" presStyleCnt="3">
        <dgm:presLayoutVars>
          <dgm:chMax val="0"/>
          <dgm:chPref val="0"/>
          <dgm:bulletEnabled val="1"/>
        </dgm:presLayoutVars>
      </dgm:prSet>
      <dgm:spPr/>
    </dgm:pt>
    <dgm:pt modelId="{86EF4BA0-3C24-5F43-9531-2CE2C38F2DB4}" type="pres">
      <dgm:prSet presAssocID="{A74F0D10-30A2-2146-A11F-E07500D3845B}" presName="desTx" presStyleLbl="alignAccFollowNode1" presStyleIdx="1" presStyleCnt="3">
        <dgm:presLayoutVars>
          <dgm:bulletEnabled val="1"/>
        </dgm:presLayoutVars>
      </dgm:prSet>
      <dgm:spPr/>
    </dgm:pt>
    <dgm:pt modelId="{E308F4EB-7E03-2E46-99C9-17817334628C}" type="pres">
      <dgm:prSet presAssocID="{6E4F54B4-636B-AB4B-A9C2-CFD91489CA4F}" presName="space" presStyleCnt="0"/>
      <dgm:spPr/>
    </dgm:pt>
    <dgm:pt modelId="{F52C04BE-4957-B141-B59A-D4183516FD4F}" type="pres">
      <dgm:prSet presAssocID="{1F2D8DA1-7431-8A41-9700-07A49926F9EB}" presName="composite" presStyleCnt="0"/>
      <dgm:spPr/>
    </dgm:pt>
    <dgm:pt modelId="{538FD420-C483-D640-BD3E-E271296780D7}" type="pres">
      <dgm:prSet presAssocID="{1F2D8DA1-7431-8A41-9700-07A49926F9EB}" presName="parTx" presStyleLbl="alignNode1" presStyleIdx="2" presStyleCnt="3">
        <dgm:presLayoutVars>
          <dgm:chMax val="0"/>
          <dgm:chPref val="0"/>
          <dgm:bulletEnabled val="1"/>
        </dgm:presLayoutVars>
      </dgm:prSet>
      <dgm:spPr/>
    </dgm:pt>
    <dgm:pt modelId="{DD4CB32B-D27B-CA4E-AAB6-3E6884E215C1}" type="pres">
      <dgm:prSet presAssocID="{1F2D8DA1-7431-8A41-9700-07A49926F9EB}" presName="desTx" presStyleLbl="alignAccFollowNode1" presStyleIdx="2" presStyleCnt="3">
        <dgm:presLayoutVars>
          <dgm:bulletEnabled val="1"/>
        </dgm:presLayoutVars>
      </dgm:prSet>
      <dgm:spPr/>
    </dgm:pt>
  </dgm:ptLst>
  <dgm:cxnLst>
    <dgm:cxn modelId="{6DEAC102-4CF3-E649-9F11-0350C5C12A3C}" type="presOf" srcId="{6C8D53C9-A436-1143-B08B-292ADE3F47D8}" destId="{DD4CB32B-D27B-CA4E-AAB6-3E6884E215C1}" srcOrd="0" destOrd="2" presId="urn:microsoft.com/office/officeart/2005/8/layout/hList1"/>
    <dgm:cxn modelId="{F3F2700D-D007-4C41-9084-BBBFEC134070}" srcId="{51E4735D-8869-1244-97D0-DF95F6BEF20D}" destId="{A74F0D10-30A2-2146-A11F-E07500D3845B}" srcOrd="1" destOrd="0" parTransId="{92950D60-FB49-F44C-9EBE-82125949DD34}" sibTransId="{6E4F54B4-636B-AB4B-A9C2-CFD91489CA4F}"/>
    <dgm:cxn modelId="{FB74EE0D-8E26-BE4C-AB1B-801FF5AC7EED}" srcId="{A74F0D10-30A2-2146-A11F-E07500D3845B}" destId="{4C8B727D-8E6B-D74C-8886-93EBF427B142}" srcOrd="6" destOrd="0" parTransId="{18099843-AB58-2A42-89E3-D5933EB4589F}" sibTransId="{DE8F5ACE-1C4B-DB4D-983F-E48F6DEA0B30}"/>
    <dgm:cxn modelId="{DFDF0812-AD7C-CA4B-B12C-1213B0200C06}" srcId="{A74F0D10-30A2-2146-A11F-E07500D3845B}" destId="{FD04B92C-7AC7-8E40-B3C9-0749AAAD2493}" srcOrd="7" destOrd="0" parTransId="{A5030BC0-D1FA-5540-ABDE-D9474DD13A57}" sibTransId="{7EE1F14A-B1B4-3A4F-9155-A27B79A920BD}"/>
    <dgm:cxn modelId="{2A87591F-F2D3-DB47-AC77-C848E5FBEE42}" type="presOf" srcId="{9B17D1A4-00D4-0741-8974-12FD9A36F6DF}" destId="{DD4CB32B-D27B-CA4E-AAB6-3E6884E215C1}" srcOrd="0" destOrd="3" presId="urn:microsoft.com/office/officeart/2005/8/layout/hList1"/>
    <dgm:cxn modelId="{82CEB31F-2AFF-6C4F-B19F-079D5C338DEF}" type="presOf" srcId="{F56F8540-6287-E548-B6C1-2D7FFBD01AE6}" destId="{51B05A7C-4CC1-5347-9689-9348D4602AA0}" srcOrd="0" destOrd="3" presId="urn:microsoft.com/office/officeart/2005/8/layout/hList1"/>
    <dgm:cxn modelId="{A3411E24-F142-144A-883D-F97830C86FAB}" srcId="{A74F0D10-30A2-2146-A11F-E07500D3845B}" destId="{04361DAD-2977-C244-97BE-7A36F6CD83A1}" srcOrd="5" destOrd="0" parTransId="{B7DE0001-2AF8-9E40-AF20-9B787AE46C73}" sibTransId="{2C7304BA-0141-B940-92C2-411A312B4532}"/>
    <dgm:cxn modelId="{C66C3124-308C-F94F-9511-B0F9EDFF4F37}" srcId="{1F2D8DA1-7431-8A41-9700-07A49926F9EB}" destId="{8690545F-817F-8D4C-A5A6-12CE4E9D4B3D}" srcOrd="4" destOrd="0" parTransId="{F866B70B-D834-A04B-8B04-CDB1E6BBFEFF}" sibTransId="{685502B6-0E3C-0E4F-A9FC-32AEAF61B794}"/>
    <dgm:cxn modelId="{34DF5B27-B76F-B44F-9DC4-D93119BB40E7}" srcId="{9FEA7D3C-94DA-8847-B131-CCA7FEA6163A}" destId="{9B033F1E-B21E-F94A-8B09-22B6EA33F7CE}" srcOrd="1" destOrd="0" parTransId="{708FBDAF-E284-AD48-A73B-DE8D20BF1F67}" sibTransId="{17E1901E-939C-E042-944F-CEF07663392C}"/>
    <dgm:cxn modelId="{0D2F5A2A-32CE-A644-89BC-53D907D2A482}" srcId="{1F2D8DA1-7431-8A41-9700-07A49926F9EB}" destId="{9B17D1A4-00D4-0741-8974-12FD9A36F6DF}" srcOrd="3" destOrd="0" parTransId="{7722976A-8DCB-5348-91FD-5FE5D5D6E565}" sibTransId="{F3F62D9D-2633-1C49-8FB8-5C0C2B98A17E}"/>
    <dgm:cxn modelId="{3B94B32B-9023-2148-A51C-28A49F58FD52}" srcId="{A74F0D10-30A2-2146-A11F-E07500D3845B}" destId="{1ACD66CF-A670-B24F-8A67-DBA04C33D487}" srcOrd="4" destOrd="0" parTransId="{F00905A6-E4DE-6F4D-9D3F-BA7692D1C1EA}" sibTransId="{A1BE01C2-BFFF-0B42-821B-6632233868F7}"/>
    <dgm:cxn modelId="{61885C2D-6ECD-7E40-93EA-70C50BABC0C0}" type="presOf" srcId="{20566ACE-42E3-7A42-8E1E-20EA731E9829}" destId="{51B05A7C-4CC1-5347-9689-9348D4602AA0}" srcOrd="0" destOrd="0" presId="urn:microsoft.com/office/officeart/2005/8/layout/hList1"/>
    <dgm:cxn modelId="{597AEB32-A04B-664A-90AF-F4099A22E596}" srcId="{1F2D8DA1-7431-8A41-9700-07A49926F9EB}" destId="{6C8D53C9-A436-1143-B08B-292ADE3F47D8}" srcOrd="2" destOrd="0" parTransId="{65CEB92F-E1E7-6548-B1A2-BBB2C14BBC88}" sibTransId="{60EE8717-DB49-0E41-8601-4C67B15F94FE}"/>
    <dgm:cxn modelId="{C59D4C3B-77EA-674F-9D97-1DDF19F3B51B}" type="presOf" srcId="{8690545F-817F-8D4C-A5A6-12CE4E9D4B3D}" destId="{DD4CB32B-D27B-CA4E-AAB6-3E6884E215C1}" srcOrd="0" destOrd="4" presId="urn:microsoft.com/office/officeart/2005/8/layout/hList1"/>
    <dgm:cxn modelId="{78396D49-2305-874C-9310-572FA784A077}" type="presOf" srcId="{C355C67A-DE6C-5C48-A4C1-4F92EE1A6CAD}" destId="{DD4CB32B-D27B-CA4E-AAB6-3E6884E215C1}" srcOrd="0" destOrd="6" presId="urn:microsoft.com/office/officeart/2005/8/layout/hList1"/>
    <dgm:cxn modelId="{E0657C4B-AF94-0843-BA93-B45A928E6972}" type="presOf" srcId="{8C168A57-2DDE-8E40-B2B1-B2C5ADB21814}" destId="{86EF4BA0-3C24-5F43-9531-2CE2C38F2DB4}" srcOrd="0" destOrd="3" presId="urn:microsoft.com/office/officeart/2005/8/layout/hList1"/>
    <dgm:cxn modelId="{89466C57-E689-ED4C-B754-17201FDB69BD}" type="presOf" srcId="{FD04B92C-7AC7-8E40-B3C9-0749AAAD2493}" destId="{86EF4BA0-3C24-5F43-9531-2CE2C38F2DB4}" srcOrd="0" destOrd="7" presId="urn:microsoft.com/office/officeart/2005/8/layout/hList1"/>
    <dgm:cxn modelId="{C0D54558-AE56-814E-93A8-776D86C839D2}" srcId="{1F2D8DA1-7431-8A41-9700-07A49926F9EB}" destId="{D8949CA5-DBE3-A842-89CB-13B952DCFF9D}" srcOrd="1" destOrd="0" parTransId="{381A0A5A-4BA7-5E44-8520-9A5E3680F20A}" sibTransId="{71318573-744A-7C45-8BE0-F285F5C330F8}"/>
    <dgm:cxn modelId="{9B8E765A-4F08-1E47-B147-0B49AAA168E9}" srcId="{9FEA7D3C-94DA-8847-B131-CCA7FEA6163A}" destId="{78704B07-1B9A-AC4B-9509-A15959BE05BA}" srcOrd="6" destOrd="0" parTransId="{6655603A-7EB9-BD4A-8166-CF40ADDBD655}" sibTransId="{82B788FC-1848-A544-BAB2-F0BECD3436FF}"/>
    <dgm:cxn modelId="{E9625E65-BDDE-BF46-9B24-CD5E6285CA97}" type="presOf" srcId="{E2D8DD46-BDC2-214C-B5F3-EDA5B439D5C7}" destId="{86EF4BA0-3C24-5F43-9531-2CE2C38F2DB4}" srcOrd="0" destOrd="1" presId="urn:microsoft.com/office/officeart/2005/8/layout/hList1"/>
    <dgm:cxn modelId="{5F3FE865-AE87-3F43-BDA6-399AD2376C63}" type="presOf" srcId="{1EECD080-2872-854C-8036-42BEC2787922}" destId="{DD4CB32B-D27B-CA4E-AAB6-3E6884E215C1}" srcOrd="0" destOrd="5" presId="urn:microsoft.com/office/officeart/2005/8/layout/hList1"/>
    <dgm:cxn modelId="{7E902E6A-17CF-554A-AD94-8697A0AACA01}" srcId="{1F2D8DA1-7431-8A41-9700-07A49926F9EB}" destId="{1EECD080-2872-854C-8036-42BEC2787922}" srcOrd="5" destOrd="0" parTransId="{BA61A1DD-39FD-9342-864F-250D97829CC2}" sibTransId="{DFF0AFA1-0686-8A41-85B4-461CA0314712}"/>
    <dgm:cxn modelId="{B4340971-EE12-4A40-8419-A8CA2E03FDC4}" srcId="{A74F0D10-30A2-2146-A11F-E07500D3845B}" destId="{E2D8DD46-BDC2-214C-B5F3-EDA5B439D5C7}" srcOrd="1" destOrd="0" parTransId="{CE0BBB69-7E4A-C442-A3AB-F7BEC4611AC9}" sibTransId="{88A9AB1C-9D8E-E946-93F8-911A79AD9A26}"/>
    <dgm:cxn modelId="{B76E2E76-9E8A-B34D-9076-6FBFDF8C1D73}" srcId="{51E4735D-8869-1244-97D0-DF95F6BEF20D}" destId="{9FEA7D3C-94DA-8847-B131-CCA7FEA6163A}" srcOrd="0" destOrd="0" parTransId="{BC6F4D07-D2F8-D949-A124-913E32AD2E0E}" sibTransId="{89BCE95A-3C95-B448-8C17-346F0538C4FC}"/>
    <dgm:cxn modelId="{FA53A18C-A6CE-7A47-859C-575CAA4ADE2F}" type="presOf" srcId="{9FEA7D3C-94DA-8847-B131-CCA7FEA6163A}" destId="{43D74A2F-75E3-924D-80DE-A7C3F3B36338}" srcOrd="0" destOrd="0" presId="urn:microsoft.com/office/officeart/2005/8/layout/hList1"/>
    <dgm:cxn modelId="{D914FD8E-0191-B74C-AECB-357FF2E460DB}" srcId="{1F2D8DA1-7431-8A41-9700-07A49926F9EB}" destId="{30A26E3B-C71D-9D44-B95C-049191136CA3}" srcOrd="0" destOrd="0" parTransId="{1F45B1E5-3A98-2941-B354-FD1891C72508}" sibTransId="{F3D90983-2D59-5240-B47F-95D28AAF8BD1}"/>
    <dgm:cxn modelId="{D889BC90-52FF-D54D-8070-D070CFA140B6}" srcId="{A74F0D10-30A2-2146-A11F-E07500D3845B}" destId="{608DD155-EA7E-3A4D-9AB1-1716B69F9EC4}" srcOrd="0" destOrd="0" parTransId="{A973966A-E41C-D94C-878D-73AFF049F161}" sibTransId="{9A2CE26D-D7F0-ED44-BF64-5BD58FB2ADFA}"/>
    <dgm:cxn modelId="{050A0093-6E1D-BE47-B9C5-02B9CBBB3F4C}" type="presOf" srcId="{7E06019E-8095-AB49-ADF7-0CD3ED14B54E}" destId="{51B05A7C-4CC1-5347-9689-9348D4602AA0}" srcOrd="0" destOrd="4" presId="urn:microsoft.com/office/officeart/2005/8/layout/hList1"/>
    <dgm:cxn modelId="{306BAF9E-3E12-634D-9435-585883D5E157}" srcId="{9FEA7D3C-94DA-8847-B131-CCA7FEA6163A}" destId="{643BDF45-76FA-5849-8CA6-BDDB00E8A559}" srcOrd="5" destOrd="0" parTransId="{485D6967-9D3E-514A-9BF3-B495C094838F}" sibTransId="{BEA8C3BB-C7A0-FA45-860B-AF237BF5D509}"/>
    <dgm:cxn modelId="{BC05419F-F50E-6447-A7FC-1E3C65C05369}" type="presOf" srcId="{30A26E3B-C71D-9D44-B95C-049191136CA3}" destId="{DD4CB32B-D27B-CA4E-AAB6-3E6884E215C1}" srcOrd="0" destOrd="0" presId="urn:microsoft.com/office/officeart/2005/8/layout/hList1"/>
    <dgm:cxn modelId="{C2E69AA5-7DC5-E24F-91CB-D6929177DEE6}" srcId="{9FEA7D3C-94DA-8847-B131-CCA7FEA6163A}" destId="{7E06019E-8095-AB49-ADF7-0CD3ED14B54E}" srcOrd="4" destOrd="0" parTransId="{052E4390-215D-2F4B-973A-56B1F59C90D1}" sibTransId="{A5504503-F21C-214F-9E5E-685BAB504E5B}"/>
    <dgm:cxn modelId="{A3F233A8-45AC-7B4F-8ED4-271D429D0A30}" srcId="{51E4735D-8869-1244-97D0-DF95F6BEF20D}" destId="{1F2D8DA1-7431-8A41-9700-07A49926F9EB}" srcOrd="2" destOrd="0" parTransId="{C62029D7-7359-E144-84E5-106EE66D191B}" sibTransId="{2F30AFAE-043C-344F-A750-48CB5AD5F140}"/>
    <dgm:cxn modelId="{007F05B3-164D-0549-8B28-D8E8206AB5A7}" srcId="{9FEA7D3C-94DA-8847-B131-CCA7FEA6163A}" destId="{F56F8540-6287-E548-B6C1-2D7FFBD01AE6}" srcOrd="3" destOrd="0" parTransId="{7428B60B-469C-E545-B75E-8D54BF95BCBB}" sibTransId="{B5F98B7F-64BD-F24C-9C00-F2121D64994C}"/>
    <dgm:cxn modelId="{EBE527B6-A764-2C42-8FB3-C570957D04C4}" srcId="{1F2D8DA1-7431-8A41-9700-07A49926F9EB}" destId="{C355C67A-DE6C-5C48-A4C1-4F92EE1A6CAD}" srcOrd="6" destOrd="0" parTransId="{C5CF68FE-2EC2-374F-B13C-2819C0CE98B0}" sibTransId="{9B370DB0-E78E-8C4B-A7B5-072CF07086C3}"/>
    <dgm:cxn modelId="{31E2FFB9-81C4-D349-865B-EE11EC3D52EE}" type="presOf" srcId="{A74F0D10-30A2-2146-A11F-E07500D3845B}" destId="{D9478AAF-BA78-8542-9EAF-24F21D3D398C}" srcOrd="0" destOrd="0" presId="urn:microsoft.com/office/officeart/2005/8/layout/hList1"/>
    <dgm:cxn modelId="{CF3745BC-5BE8-2549-81A8-ABAAE3F9AB3F}" srcId="{9FEA7D3C-94DA-8847-B131-CCA7FEA6163A}" destId="{7C59743B-D7D2-794B-8590-1ACC8C29D746}" srcOrd="2" destOrd="0" parTransId="{BD823E61-EE7E-9C4A-9B76-850E2942BF2C}" sibTransId="{D76ABE20-1A1D-BC4C-B0FD-444231937394}"/>
    <dgm:cxn modelId="{316879C5-D481-B64E-BF28-05A07297CEE0}" type="presOf" srcId="{1F2D8DA1-7431-8A41-9700-07A49926F9EB}" destId="{538FD420-C483-D640-BD3E-E271296780D7}" srcOrd="0" destOrd="0" presId="urn:microsoft.com/office/officeart/2005/8/layout/hList1"/>
    <dgm:cxn modelId="{2CECD0CA-4AE7-B34C-AD71-E2849346D674}" type="presOf" srcId="{78704B07-1B9A-AC4B-9509-A15959BE05BA}" destId="{51B05A7C-4CC1-5347-9689-9348D4602AA0}" srcOrd="0" destOrd="6" presId="urn:microsoft.com/office/officeart/2005/8/layout/hList1"/>
    <dgm:cxn modelId="{B6B6BACC-BA7B-FC4C-8AB5-F6565E33B248}" type="presOf" srcId="{4C8B727D-8E6B-D74C-8886-93EBF427B142}" destId="{86EF4BA0-3C24-5F43-9531-2CE2C38F2DB4}" srcOrd="0" destOrd="6" presId="urn:microsoft.com/office/officeart/2005/8/layout/hList1"/>
    <dgm:cxn modelId="{3835FFCE-3C36-1C41-96F5-08009DA96710}" type="presOf" srcId="{643BDF45-76FA-5849-8CA6-BDDB00E8A559}" destId="{51B05A7C-4CC1-5347-9689-9348D4602AA0}" srcOrd="0" destOrd="5" presId="urn:microsoft.com/office/officeart/2005/8/layout/hList1"/>
    <dgm:cxn modelId="{6699B8D0-514D-C24E-947A-83F160014437}" type="presOf" srcId="{608DD155-EA7E-3A4D-9AB1-1716B69F9EC4}" destId="{86EF4BA0-3C24-5F43-9531-2CE2C38F2DB4}" srcOrd="0" destOrd="0" presId="urn:microsoft.com/office/officeart/2005/8/layout/hList1"/>
    <dgm:cxn modelId="{7FAD01D9-F07B-4048-AE72-E14BCCC6C850}" type="presOf" srcId="{1ACD66CF-A670-B24F-8A67-DBA04C33D487}" destId="{86EF4BA0-3C24-5F43-9531-2CE2C38F2DB4}" srcOrd="0" destOrd="4" presId="urn:microsoft.com/office/officeart/2005/8/layout/hList1"/>
    <dgm:cxn modelId="{1DDFC0DB-B5C5-1D48-A5A1-755E72853C20}" type="presOf" srcId="{04361DAD-2977-C244-97BE-7A36F6CD83A1}" destId="{86EF4BA0-3C24-5F43-9531-2CE2C38F2DB4}" srcOrd="0" destOrd="5" presId="urn:microsoft.com/office/officeart/2005/8/layout/hList1"/>
    <dgm:cxn modelId="{5B76AADD-C5F0-4F45-8C6C-DB180CC8B297}" type="presOf" srcId="{9B033F1E-B21E-F94A-8B09-22B6EA33F7CE}" destId="{51B05A7C-4CC1-5347-9689-9348D4602AA0}" srcOrd="0" destOrd="1" presId="urn:microsoft.com/office/officeart/2005/8/layout/hList1"/>
    <dgm:cxn modelId="{BFC91AE6-0523-1E43-90F7-4A23A6D82A33}" srcId="{A74F0D10-30A2-2146-A11F-E07500D3845B}" destId="{FC618DEF-CB5A-2144-8B59-A39EE49FB5EA}" srcOrd="2" destOrd="0" parTransId="{C56118E9-92D6-B446-AA07-36A701B9E42B}" sibTransId="{11C204DB-3975-E447-B3DF-1F8AEBB612A6}"/>
    <dgm:cxn modelId="{ED0503EB-F015-B04D-98C5-07BEE159BCA1}" type="presOf" srcId="{7C59743B-D7D2-794B-8590-1ACC8C29D746}" destId="{51B05A7C-4CC1-5347-9689-9348D4602AA0}" srcOrd="0" destOrd="2" presId="urn:microsoft.com/office/officeart/2005/8/layout/hList1"/>
    <dgm:cxn modelId="{000DD7EC-7939-CF41-8C2B-95441369C2BC}" srcId="{9FEA7D3C-94DA-8847-B131-CCA7FEA6163A}" destId="{20566ACE-42E3-7A42-8E1E-20EA731E9829}" srcOrd="0" destOrd="0" parTransId="{BB8B7D14-D75A-864B-9C84-E187653AA41B}" sibTransId="{3FD3DC6E-1050-EB4C-A778-1994C244702F}"/>
    <dgm:cxn modelId="{B68504F1-20CB-B148-A252-1393DE1FE3A2}" srcId="{A74F0D10-30A2-2146-A11F-E07500D3845B}" destId="{8C168A57-2DDE-8E40-B2B1-B2C5ADB21814}" srcOrd="3" destOrd="0" parTransId="{8E78F51E-BF05-6F49-BBAE-EB610B8F5BD9}" sibTransId="{C3A71D59-753D-EC4C-BE78-7AB4AABE220F}"/>
    <dgm:cxn modelId="{52643EFC-69D7-3F4B-9C1E-0D4746D82E58}" type="presOf" srcId="{D8949CA5-DBE3-A842-89CB-13B952DCFF9D}" destId="{DD4CB32B-D27B-CA4E-AAB6-3E6884E215C1}" srcOrd="0" destOrd="1" presId="urn:microsoft.com/office/officeart/2005/8/layout/hList1"/>
    <dgm:cxn modelId="{A2400FFE-C1D2-6446-A448-046B6E5CE31D}" type="presOf" srcId="{FC618DEF-CB5A-2144-8B59-A39EE49FB5EA}" destId="{86EF4BA0-3C24-5F43-9531-2CE2C38F2DB4}" srcOrd="0" destOrd="2" presId="urn:microsoft.com/office/officeart/2005/8/layout/hList1"/>
    <dgm:cxn modelId="{FD8FB1FF-8F95-4A46-9846-3B5716C5DBDE}" type="presOf" srcId="{51E4735D-8869-1244-97D0-DF95F6BEF20D}" destId="{C1EA1503-73AA-4F41-AD34-BE2F7EA49562}" srcOrd="0" destOrd="0" presId="urn:microsoft.com/office/officeart/2005/8/layout/hList1"/>
    <dgm:cxn modelId="{9FCCD2A1-B1A8-064A-B190-BE8C32605894}" type="presParOf" srcId="{C1EA1503-73AA-4F41-AD34-BE2F7EA49562}" destId="{7D1AFAC4-C73F-944D-8455-183D3B29A923}" srcOrd="0" destOrd="0" presId="urn:microsoft.com/office/officeart/2005/8/layout/hList1"/>
    <dgm:cxn modelId="{6FC13001-A0EB-944B-B092-D6724FA00EFF}" type="presParOf" srcId="{7D1AFAC4-C73F-944D-8455-183D3B29A923}" destId="{43D74A2F-75E3-924D-80DE-A7C3F3B36338}" srcOrd="0" destOrd="0" presId="urn:microsoft.com/office/officeart/2005/8/layout/hList1"/>
    <dgm:cxn modelId="{F0F7BC10-DF5B-BB4B-9E97-4FA4927DCEBC}" type="presParOf" srcId="{7D1AFAC4-C73F-944D-8455-183D3B29A923}" destId="{51B05A7C-4CC1-5347-9689-9348D4602AA0}" srcOrd="1" destOrd="0" presId="urn:microsoft.com/office/officeart/2005/8/layout/hList1"/>
    <dgm:cxn modelId="{F040628D-658D-9146-B638-C119A2126764}" type="presParOf" srcId="{C1EA1503-73AA-4F41-AD34-BE2F7EA49562}" destId="{5FF9CDCD-0B96-F944-AD50-677CAC9535BA}" srcOrd="1" destOrd="0" presId="urn:microsoft.com/office/officeart/2005/8/layout/hList1"/>
    <dgm:cxn modelId="{9A42CCD4-C2B0-164E-86E0-1BD03375CF77}" type="presParOf" srcId="{C1EA1503-73AA-4F41-AD34-BE2F7EA49562}" destId="{6202B658-7914-164C-9A2B-CF099E1A43D9}" srcOrd="2" destOrd="0" presId="urn:microsoft.com/office/officeart/2005/8/layout/hList1"/>
    <dgm:cxn modelId="{2910F360-2BC7-A443-B7E0-51D650429A0E}" type="presParOf" srcId="{6202B658-7914-164C-9A2B-CF099E1A43D9}" destId="{D9478AAF-BA78-8542-9EAF-24F21D3D398C}" srcOrd="0" destOrd="0" presId="urn:microsoft.com/office/officeart/2005/8/layout/hList1"/>
    <dgm:cxn modelId="{3103EDEA-FEBB-3549-A09E-271C33C20EF8}" type="presParOf" srcId="{6202B658-7914-164C-9A2B-CF099E1A43D9}" destId="{86EF4BA0-3C24-5F43-9531-2CE2C38F2DB4}" srcOrd="1" destOrd="0" presId="urn:microsoft.com/office/officeart/2005/8/layout/hList1"/>
    <dgm:cxn modelId="{6F1DF1AC-FBEF-684A-AB14-667B819C5DAF}" type="presParOf" srcId="{C1EA1503-73AA-4F41-AD34-BE2F7EA49562}" destId="{E308F4EB-7E03-2E46-99C9-17817334628C}" srcOrd="3" destOrd="0" presId="urn:microsoft.com/office/officeart/2005/8/layout/hList1"/>
    <dgm:cxn modelId="{2C9E0ED9-246C-4F4A-AAF5-F1654AFF7D81}" type="presParOf" srcId="{C1EA1503-73AA-4F41-AD34-BE2F7EA49562}" destId="{F52C04BE-4957-B141-B59A-D4183516FD4F}" srcOrd="4" destOrd="0" presId="urn:microsoft.com/office/officeart/2005/8/layout/hList1"/>
    <dgm:cxn modelId="{7F7AEEE2-AE38-2F42-840E-83091E3F0D9B}" type="presParOf" srcId="{F52C04BE-4957-B141-B59A-D4183516FD4F}" destId="{538FD420-C483-D640-BD3E-E271296780D7}" srcOrd="0" destOrd="0" presId="urn:microsoft.com/office/officeart/2005/8/layout/hList1"/>
    <dgm:cxn modelId="{B9838A47-EB82-5C4D-BD58-5B34C8E91D4E}" type="presParOf" srcId="{F52C04BE-4957-B141-B59A-D4183516FD4F}" destId="{DD4CB32B-D27B-CA4E-AAB6-3E6884E215C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74A2F-75E3-924D-80DE-A7C3F3B36338}">
      <dsp:nvSpPr>
        <dsp:cNvPr id="0" name=""/>
        <dsp:cNvSpPr/>
      </dsp:nvSpPr>
      <dsp:spPr>
        <a:xfrm>
          <a:off x="3487" y="137931"/>
          <a:ext cx="3400339" cy="345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North American Market</a:t>
          </a:r>
        </a:p>
      </dsp:txBody>
      <dsp:txXfrm>
        <a:off x="3487" y="137931"/>
        <a:ext cx="3400339" cy="345600"/>
      </dsp:txXfrm>
    </dsp:sp>
    <dsp:sp modelId="{51B05A7C-4CC1-5347-9689-9348D4602AA0}">
      <dsp:nvSpPr>
        <dsp:cNvPr id="0" name=""/>
        <dsp:cNvSpPr/>
      </dsp:nvSpPr>
      <dsp:spPr>
        <a:xfrm>
          <a:off x="3487" y="483531"/>
          <a:ext cx="3400339" cy="4899824"/>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This will be </a:t>
          </a:r>
          <a:r>
            <a:rPr lang="en-US" sz="1400" kern="1200" dirty="0" err="1"/>
            <a:t>GameCo’s</a:t>
          </a:r>
          <a:r>
            <a:rPr lang="en-US" sz="1400" kern="1200" dirty="0"/>
            <a:t> largest market, and at least 40% of total global budget should be allocated based on current and historical market share </a:t>
          </a:r>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When producing games, the top genres </a:t>
          </a:r>
          <a:r>
            <a:rPr lang="en-US" sz="1400" kern="1200" dirty="0" err="1"/>
            <a:t>GameCo</a:t>
          </a:r>
          <a:r>
            <a:rPr lang="en-US" sz="1400" kern="1200" dirty="0"/>
            <a:t> should hone in on are Action, Sports, and Misc.</a:t>
          </a:r>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The top competitor publishers will be Activision, Ubisoft, and Namco Bandai Games overall, and Electronic Arts for any sports produced games.</a:t>
          </a:r>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For partnership recommendations, </a:t>
          </a:r>
          <a:r>
            <a:rPr lang="en-US" sz="1400" kern="1200" dirty="0" err="1"/>
            <a:t>GameCo</a:t>
          </a:r>
          <a:r>
            <a:rPr lang="en-US" sz="1400" kern="1200" dirty="0"/>
            <a:t> should think about producing games in alignment with Xbox/Microsoft related products and system releases</a:t>
          </a:r>
        </a:p>
      </dsp:txBody>
      <dsp:txXfrm>
        <a:off x="3487" y="483531"/>
        <a:ext cx="3400339" cy="4899824"/>
      </dsp:txXfrm>
    </dsp:sp>
    <dsp:sp modelId="{D9478AAF-BA78-8542-9EAF-24F21D3D398C}">
      <dsp:nvSpPr>
        <dsp:cNvPr id="0" name=""/>
        <dsp:cNvSpPr/>
      </dsp:nvSpPr>
      <dsp:spPr>
        <a:xfrm>
          <a:off x="3879873" y="137931"/>
          <a:ext cx="3400339" cy="345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European Market</a:t>
          </a:r>
        </a:p>
      </dsp:txBody>
      <dsp:txXfrm>
        <a:off x="3879873" y="137931"/>
        <a:ext cx="3400339" cy="345600"/>
      </dsp:txXfrm>
    </dsp:sp>
    <dsp:sp modelId="{86EF4BA0-3C24-5F43-9531-2CE2C38F2DB4}">
      <dsp:nvSpPr>
        <dsp:cNvPr id="0" name=""/>
        <dsp:cNvSpPr/>
      </dsp:nvSpPr>
      <dsp:spPr>
        <a:xfrm>
          <a:off x="3879873" y="483531"/>
          <a:ext cx="3400339" cy="4899824"/>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Based on the upward trajectory of the European market, and overtaking Japan for second place in 2005, </a:t>
          </a:r>
          <a:r>
            <a:rPr lang="en-US" sz="1200" kern="1200" dirty="0" err="1"/>
            <a:t>GameCo</a:t>
          </a:r>
          <a:r>
            <a:rPr lang="en-US" sz="1200" kern="1200" dirty="0"/>
            <a:t> should treat Europe as a “surging” gaming market, and allocate 30-40% of their global budget. This should be treated almost the same as the North American market in terms of growth potential for the future.</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The top genres remain the same - Action, Sports, and </a:t>
          </a:r>
          <a:r>
            <a:rPr lang="en-US" sz="1200" kern="1200" dirty="0" err="1"/>
            <a:t>Misc</a:t>
          </a:r>
          <a:r>
            <a:rPr lang="en-US" sz="1200" kern="1200" dirty="0"/>
            <a:t> games should all be the primary focus.</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Activision, Ubisoft, Namco Bandai Games, and Electronic Arts will all still be the biggest competitors</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Sony/</a:t>
          </a:r>
          <a:r>
            <a:rPr lang="en-US" sz="1200" kern="1200" dirty="0" err="1"/>
            <a:t>Playstation</a:t>
          </a:r>
          <a:r>
            <a:rPr lang="en-US" sz="1200" kern="1200" dirty="0"/>
            <a:t> could be a great partnership opportunity from a platform front, as European’s bought the most titles for both the PS4 and PS3 in recent years</a:t>
          </a:r>
        </a:p>
        <a:p>
          <a:pPr marL="114300" lvl="1" indent="-114300" algn="l" defTabSz="577850">
            <a:lnSpc>
              <a:spcPct val="90000"/>
            </a:lnSpc>
            <a:spcBef>
              <a:spcPct val="0"/>
            </a:spcBef>
            <a:spcAft>
              <a:spcPct val="15000"/>
            </a:spcAft>
            <a:buChar char="•"/>
          </a:pPr>
          <a:endParaRPr lang="en-US" sz="1300" kern="1200" dirty="0"/>
        </a:p>
      </dsp:txBody>
      <dsp:txXfrm>
        <a:off x="3879873" y="483531"/>
        <a:ext cx="3400339" cy="4899824"/>
      </dsp:txXfrm>
    </dsp:sp>
    <dsp:sp modelId="{538FD420-C483-D640-BD3E-E271296780D7}">
      <dsp:nvSpPr>
        <dsp:cNvPr id="0" name=""/>
        <dsp:cNvSpPr/>
      </dsp:nvSpPr>
      <dsp:spPr>
        <a:xfrm>
          <a:off x="7756260" y="137931"/>
          <a:ext cx="3400339" cy="345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Japanese Market</a:t>
          </a:r>
        </a:p>
      </dsp:txBody>
      <dsp:txXfrm>
        <a:off x="7756260" y="137931"/>
        <a:ext cx="3400339" cy="345600"/>
      </dsp:txXfrm>
    </dsp:sp>
    <dsp:sp modelId="{DD4CB32B-D27B-CA4E-AAB6-3E6884E215C1}">
      <dsp:nvSpPr>
        <dsp:cNvPr id="0" name=""/>
        <dsp:cNvSpPr/>
      </dsp:nvSpPr>
      <dsp:spPr>
        <a:xfrm>
          <a:off x="7756260" y="483531"/>
          <a:ext cx="3400339" cy="4899824"/>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The Japanese market should be treated in a very different manner than that of the European and North American markets. Budget and marketing efforts should be focused on “revitalizing” gaming in Japan because of declining market share. Only about 20-30% of budget allocation is necessary to “jump start” this market.</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The top genres will still be Action, Sports, and </a:t>
          </a:r>
          <a:r>
            <a:rPr lang="en-US" sz="1200" kern="1200" dirty="0" err="1"/>
            <a:t>Misc</a:t>
          </a:r>
          <a:r>
            <a:rPr lang="en-US" sz="1200" kern="1200" dirty="0"/>
            <a:t>, with a heavier focus on Action, and treating Sports and </a:t>
          </a:r>
          <a:r>
            <a:rPr lang="en-US" sz="1200" kern="1200" dirty="0" err="1"/>
            <a:t>Misc</a:t>
          </a:r>
          <a:r>
            <a:rPr lang="en-US" sz="1200" kern="1200" dirty="0"/>
            <a:t> equally.</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The same publishers will be the main competitors across the board, with Activision, Ubisoft, Namco Bandai Games, and Electronic Arts for sports games.</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As Japan is a smaller market, it does seem to have a niche for Nintendo gaming consoles and titles. If a partnership can be made with Nintendo, and all budget is spent in tandem with Nintendo platform/title releases, this would be a great marketing strategy to narrow its focus on what the Japanese market data suggests</a:t>
          </a:r>
        </a:p>
      </dsp:txBody>
      <dsp:txXfrm>
        <a:off x="7756260" y="483531"/>
        <a:ext cx="3400339" cy="489982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8835F-0FD7-B04E-A21C-F0B0E70194A8}" type="datetimeFigureOut">
              <a:rPr lang="en-US" smtClean="0"/>
              <a:t>3/8/25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1BB004-43AB-7143-AC21-444894E58C9C}" type="slidenum">
              <a:rPr lang="en-US" smtClean="0"/>
              <a:t>‹#›</a:t>
            </a:fld>
            <a:endParaRPr lang="en-US"/>
          </a:p>
        </p:txBody>
      </p:sp>
    </p:spTree>
    <p:extLst>
      <p:ext uri="{BB962C8B-B14F-4D97-AF65-F5344CB8AC3E}">
        <p14:creationId xmlns:p14="http://schemas.microsoft.com/office/powerpoint/2010/main" val="316977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1BB004-43AB-7143-AC21-444894E58C9C}" type="slidenum">
              <a:rPr lang="en-US" smtClean="0"/>
              <a:t>6</a:t>
            </a:fld>
            <a:endParaRPr lang="en-US"/>
          </a:p>
        </p:txBody>
      </p:sp>
    </p:spTree>
    <p:extLst>
      <p:ext uri="{BB962C8B-B14F-4D97-AF65-F5344CB8AC3E}">
        <p14:creationId xmlns:p14="http://schemas.microsoft.com/office/powerpoint/2010/main" val="1843201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01C407-911A-2041-BF84-8EA25E1BE68B}" type="datetimeFigureOut">
              <a:rPr lang="en-US" smtClean="0"/>
              <a:t>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B20B6-1636-414B-B74B-7E8EC94257BC}" type="slidenum">
              <a:rPr lang="en-US" smtClean="0"/>
              <a:t>‹#›</a:t>
            </a:fld>
            <a:endParaRPr lang="en-US"/>
          </a:p>
        </p:txBody>
      </p:sp>
    </p:spTree>
    <p:extLst>
      <p:ext uri="{BB962C8B-B14F-4D97-AF65-F5344CB8AC3E}">
        <p14:creationId xmlns:p14="http://schemas.microsoft.com/office/powerpoint/2010/main" val="2848001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01C407-911A-2041-BF84-8EA25E1BE68B}" type="datetimeFigureOut">
              <a:rPr lang="en-US" smtClean="0"/>
              <a:t>3/8/25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1B20B6-1636-414B-B74B-7E8EC94257BC}" type="slidenum">
              <a:rPr lang="en-US" smtClean="0"/>
              <a:t>‹#›</a:t>
            </a:fld>
            <a:endParaRPr lang="en-US"/>
          </a:p>
        </p:txBody>
      </p:sp>
    </p:spTree>
    <p:extLst>
      <p:ext uri="{BB962C8B-B14F-4D97-AF65-F5344CB8AC3E}">
        <p14:creationId xmlns:p14="http://schemas.microsoft.com/office/powerpoint/2010/main" val="3121770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201C407-911A-2041-BF84-8EA25E1BE68B}" type="datetimeFigureOut">
              <a:rPr lang="en-US" smtClean="0"/>
              <a:t>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B20B6-1636-414B-B74B-7E8EC94257BC}" type="slidenum">
              <a:rPr lang="en-US" smtClean="0"/>
              <a:t>‹#›</a:t>
            </a:fld>
            <a:endParaRPr lang="en-US"/>
          </a:p>
        </p:txBody>
      </p:sp>
    </p:spTree>
    <p:extLst>
      <p:ext uri="{BB962C8B-B14F-4D97-AF65-F5344CB8AC3E}">
        <p14:creationId xmlns:p14="http://schemas.microsoft.com/office/powerpoint/2010/main" val="3404185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201C407-911A-2041-BF84-8EA25E1BE68B}" type="datetimeFigureOut">
              <a:rPr lang="en-US" smtClean="0"/>
              <a:t>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B20B6-1636-414B-B74B-7E8EC94257B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58037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01C407-911A-2041-BF84-8EA25E1BE68B}" type="datetimeFigureOut">
              <a:rPr lang="en-US" smtClean="0"/>
              <a:t>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B20B6-1636-414B-B74B-7E8EC94257BC}" type="slidenum">
              <a:rPr lang="en-US" smtClean="0"/>
              <a:t>‹#›</a:t>
            </a:fld>
            <a:endParaRPr lang="en-US"/>
          </a:p>
        </p:txBody>
      </p:sp>
    </p:spTree>
    <p:extLst>
      <p:ext uri="{BB962C8B-B14F-4D97-AF65-F5344CB8AC3E}">
        <p14:creationId xmlns:p14="http://schemas.microsoft.com/office/powerpoint/2010/main" val="2732635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201C407-911A-2041-BF84-8EA25E1BE68B}" type="datetimeFigureOut">
              <a:rPr lang="en-US" smtClean="0"/>
              <a:t>3/8/25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B20B6-1636-414B-B74B-7E8EC94257BC}" type="slidenum">
              <a:rPr lang="en-US" smtClean="0"/>
              <a:t>‹#›</a:t>
            </a:fld>
            <a:endParaRPr lang="en-US"/>
          </a:p>
        </p:txBody>
      </p:sp>
    </p:spTree>
    <p:extLst>
      <p:ext uri="{BB962C8B-B14F-4D97-AF65-F5344CB8AC3E}">
        <p14:creationId xmlns:p14="http://schemas.microsoft.com/office/powerpoint/2010/main" val="411859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201C407-911A-2041-BF84-8EA25E1BE68B}" type="datetimeFigureOut">
              <a:rPr lang="en-US" smtClean="0"/>
              <a:t>3/8/25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B20B6-1636-414B-B74B-7E8EC94257BC}" type="slidenum">
              <a:rPr lang="en-US" smtClean="0"/>
              <a:t>‹#›</a:t>
            </a:fld>
            <a:endParaRPr lang="en-US"/>
          </a:p>
        </p:txBody>
      </p:sp>
    </p:spTree>
    <p:extLst>
      <p:ext uri="{BB962C8B-B14F-4D97-AF65-F5344CB8AC3E}">
        <p14:creationId xmlns:p14="http://schemas.microsoft.com/office/powerpoint/2010/main" val="2945317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01C407-911A-2041-BF84-8EA25E1BE68B}" type="datetimeFigureOut">
              <a:rPr lang="en-US" smtClean="0"/>
              <a:t>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B20B6-1636-414B-B74B-7E8EC94257BC}" type="slidenum">
              <a:rPr lang="en-US" smtClean="0"/>
              <a:t>‹#›</a:t>
            </a:fld>
            <a:endParaRPr lang="en-US"/>
          </a:p>
        </p:txBody>
      </p:sp>
    </p:spTree>
    <p:extLst>
      <p:ext uri="{BB962C8B-B14F-4D97-AF65-F5344CB8AC3E}">
        <p14:creationId xmlns:p14="http://schemas.microsoft.com/office/powerpoint/2010/main" val="2009794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01C407-911A-2041-BF84-8EA25E1BE68B}" type="datetimeFigureOut">
              <a:rPr lang="en-US" smtClean="0"/>
              <a:t>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B20B6-1636-414B-B74B-7E8EC94257BC}" type="slidenum">
              <a:rPr lang="en-US" smtClean="0"/>
              <a:t>‹#›</a:t>
            </a:fld>
            <a:endParaRPr lang="en-US"/>
          </a:p>
        </p:txBody>
      </p:sp>
    </p:spTree>
    <p:extLst>
      <p:ext uri="{BB962C8B-B14F-4D97-AF65-F5344CB8AC3E}">
        <p14:creationId xmlns:p14="http://schemas.microsoft.com/office/powerpoint/2010/main" val="2900242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201C407-911A-2041-BF84-8EA25E1BE68B}" type="datetimeFigureOut">
              <a:rPr lang="en-US" smtClean="0"/>
              <a:t>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B20B6-1636-414B-B74B-7E8EC94257BC}" type="slidenum">
              <a:rPr lang="en-US" smtClean="0"/>
              <a:t>‹#›</a:t>
            </a:fld>
            <a:endParaRPr lang="en-US"/>
          </a:p>
        </p:txBody>
      </p:sp>
    </p:spTree>
    <p:extLst>
      <p:ext uri="{BB962C8B-B14F-4D97-AF65-F5344CB8AC3E}">
        <p14:creationId xmlns:p14="http://schemas.microsoft.com/office/powerpoint/2010/main" val="3616730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01C407-911A-2041-BF84-8EA25E1BE68B}" type="datetimeFigureOut">
              <a:rPr lang="en-US" smtClean="0"/>
              <a:t>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B20B6-1636-414B-B74B-7E8EC94257BC}" type="slidenum">
              <a:rPr lang="en-US" smtClean="0"/>
              <a:t>‹#›</a:t>
            </a:fld>
            <a:endParaRPr lang="en-US"/>
          </a:p>
        </p:txBody>
      </p:sp>
    </p:spTree>
    <p:extLst>
      <p:ext uri="{BB962C8B-B14F-4D97-AF65-F5344CB8AC3E}">
        <p14:creationId xmlns:p14="http://schemas.microsoft.com/office/powerpoint/2010/main" val="4236509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01C407-911A-2041-BF84-8EA25E1BE68B}" type="datetimeFigureOut">
              <a:rPr lang="en-US" smtClean="0"/>
              <a:t>3/8/25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1B20B6-1636-414B-B74B-7E8EC94257BC}" type="slidenum">
              <a:rPr lang="en-US" smtClean="0"/>
              <a:t>‹#›</a:t>
            </a:fld>
            <a:endParaRPr lang="en-US"/>
          </a:p>
        </p:txBody>
      </p:sp>
    </p:spTree>
    <p:extLst>
      <p:ext uri="{BB962C8B-B14F-4D97-AF65-F5344CB8AC3E}">
        <p14:creationId xmlns:p14="http://schemas.microsoft.com/office/powerpoint/2010/main" val="2591130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01C407-911A-2041-BF84-8EA25E1BE68B}" type="datetimeFigureOut">
              <a:rPr lang="en-US" smtClean="0"/>
              <a:t>3/8/25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1B20B6-1636-414B-B74B-7E8EC94257BC}" type="slidenum">
              <a:rPr lang="en-US" smtClean="0"/>
              <a:t>‹#›</a:t>
            </a:fld>
            <a:endParaRPr lang="en-US"/>
          </a:p>
        </p:txBody>
      </p:sp>
    </p:spTree>
    <p:extLst>
      <p:ext uri="{BB962C8B-B14F-4D97-AF65-F5344CB8AC3E}">
        <p14:creationId xmlns:p14="http://schemas.microsoft.com/office/powerpoint/2010/main" val="4063394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201C407-911A-2041-BF84-8EA25E1BE68B}" type="datetimeFigureOut">
              <a:rPr lang="en-US" smtClean="0"/>
              <a:t>3/8/25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F1B20B6-1636-414B-B74B-7E8EC94257BC}" type="slidenum">
              <a:rPr lang="en-US" smtClean="0"/>
              <a:t>‹#›</a:t>
            </a:fld>
            <a:endParaRPr lang="en-US"/>
          </a:p>
        </p:txBody>
      </p:sp>
    </p:spTree>
    <p:extLst>
      <p:ext uri="{BB962C8B-B14F-4D97-AF65-F5344CB8AC3E}">
        <p14:creationId xmlns:p14="http://schemas.microsoft.com/office/powerpoint/2010/main" val="2160195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201C407-911A-2041-BF84-8EA25E1BE68B}" type="datetimeFigureOut">
              <a:rPr lang="en-US" smtClean="0"/>
              <a:t>3/8/25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F1B20B6-1636-414B-B74B-7E8EC94257BC}" type="slidenum">
              <a:rPr lang="en-US" smtClean="0"/>
              <a:t>‹#›</a:t>
            </a:fld>
            <a:endParaRPr lang="en-US"/>
          </a:p>
        </p:txBody>
      </p:sp>
    </p:spTree>
    <p:extLst>
      <p:ext uri="{BB962C8B-B14F-4D97-AF65-F5344CB8AC3E}">
        <p14:creationId xmlns:p14="http://schemas.microsoft.com/office/powerpoint/2010/main" val="2554584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201C407-911A-2041-BF84-8EA25E1BE68B}" type="datetimeFigureOut">
              <a:rPr lang="en-US" smtClean="0"/>
              <a:t>3/8/25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F1B20B6-1636-414B-B74B-7E8EC94257BC}" type="slidenum">
              <a:rPr lang="en-US" smtClean="0"/>
              <a:t>‹#›</a:t>
            </a:fld>
            <a:endParaRPr lang="en-US"/>
          </a:p>
        </p:txBody>
      </p:sp>
    </p:spTree>
    <p:extLst>
      <p:ext uri="{BB962C8B-B14F-4D97-AF65-F5344CB8AC3E}">
        <p14:creationId xmlns:p14="http://schemas.microsoft.com/office/powerpoint/2010/main" val="2511378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01C407-911A-2041-BF84-8EA25E1BE68B}" type="datetimeFigureOut">
              <a:rPr lang="en-US" smtClean="0"/>
              <a:t>3/8/25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1B20B6-1636-414B-B74B-7E8EC94257BC}" type="slidenum">
              <a:rPr lang="en-US" smtClean="0"/>
              <a:t>‹#›</a:t>
            </a:fld>
            <a:endParaRPr lang="en-US"/>
          </a:p>
        </p:txBody>
      </p:sp>
    </p:spTree>
    <p:extLst>
      <p:ext uri="{BB962C8B-B14F-4D97-AF65-F5344CB8AC3E}">
        <p14:creationId xmlns:p14="http://schemas.microsoft.com/office/powerpoint/2010/main" val="1598580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201C407-911A-2041-BF84-8EA25E1BE68B}" type="datetimeFigureOut">
              <a:rPr lang="en-US" smtClean="0"/>
              <a:t>3/8/25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F1B20B6-1636-414B-B74B-7E8EC94257BC}" type="slidenum">
              <a:rPr lang="en-US" smtClean="0"/>
              <a:t>‹#›</a:t>
            </a:fld>
            <a:endParaRPr lang="en-US"/>
          </a:p>
        </p:txBody>
      </p:sp>
    </p:spTree>
    <p:extLst>
      <p:ext uri="{BB962C8B-B14F-4D97-AF65-F5344CB8AC3E}">
        <p14:creationId xmlns:p14="http://schemas.microsoft.com/office/powerpoint/2010/main" val="212810252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file:///Users/puneet/Desktop/CareerFoundry/Exercise%201.10.xls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6.xml.rels><?xml version="1.0" encoding="UTF-8" standalone="yes"?>
<Relationships xmlns="http://schemas.openxmlformats.org/package/2006/relationships"><Relationship Id="rId8" Type="http://schemas.openxmlformats.org/officeDocument/2006/relationships/chart" Target="../charts/chart12.xml"/><Relationship Id="rId3" Type="http://schemas.openxmlformats.org/officeDocument/2006/relationships/chart" Target="../charts/chart7.xml"/><Relationship Id="rId7" Type="http://schemas.openxmlformats.org/officeDocument/2006/relationships/chart" Target="../charts/chart1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chart" Target="../charts/char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Stock market graph on display">
            <a:extLst>
              <a:ext uri="{FF2B5EF4-FFF2-40B4-BE49-F238E27FC236}">
                <a16:creationId xmlns:a16="http://schemas.microsoft.com/office/drawing/2014/main" id="{C7D640D3-D895-D4C7-3078-5B9E149D54CB}"/>
              </a:ext>
            </a:extLst>
          </p:cNvPr>
          <p:cNvPicPr>
            <a:picLocks noChangeAspect="1"/>
          </p:cNvPicPr>
          <p:nvPr/>
        </p:nvPicPr>
        <p:blipFill>
          <a:blip r:embed="rId3"/>
          <a:srcRect t="17174" r="-1" b="11830"/>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9"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11" name="Freeform: Shape 10">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C69C20-22B7-9095-7B5C-31BCE7980E9E}"/>
              </a:ext>
            </a:extLst>
          </p:cNvPr>
          <p:cNvSpPr>
            <a:spLocks noGrp="1"/>
          </p:cNvSpPr>
          <p:nvPr>
            <p:ph type="ctrTitle"/>
          </p:nvPr>
        </p:nvSpPr>
        <p:spPr>
          <a:xfrm>
            <a:off x="636916" y="4854346"/>
            <a:ext cx="10407602" cy="868026"/>
          </a:xfrm>
        </p:spPr>
        <p:txBody>
          <a:bodyPr>
            <a:normAutofit/>
          </a:bodyPr>
          <a:lstStyle/>
          <a:p>
            <a:r>
              <a:rPr lang="en-US" sz="4800">
                <a:solidFill>
                  <a:srgbClr val="EBEBEB"/>
                </a:solidFill>
              </a:rPr>
              <a:t>GameCo Market Analysis</a:t>
            </a:r>
          </a:p>
        </p:txBody>
      </p:sp>
      <p:sp>
        <p:nvSpPr>
          <p:cNvPr id="3" name="Subtitle 2">
            <a:extLst>
              <a:ext uri="{FF2B5EF4-FFF2-40B4-BE49-F238E27FC236}">
                <a16:creationId xmlns:a16="http://schemas.microsoft.com/office/drawing/2014/main" id="{256D3D04-F954-1548-F981-CBA3C55E9400}"/>
              </a:ext>
            </a:extLst>
          </p:cNvPr>
          <p:cNvSpPr>
            <a:spLocks noGrp="1"/>
          </p:cNvSpPr>
          <p:nvPr>
            <p:ph type="subTitle" idx="1"/>
          </p:nvPr>
        </p:nvSpPr>
        <p:spPr>
          <a:xfrm>
            <a:off x="636917" y="5722374"/>
            <a:ext cx="10407602" cy="487924"/>
          </a:xfrm>
        </p:spPr>
        <p:txBody>
          <a:bodyPr>
            <a:normAutofit/>
          </a:bodyPr>
          <a:lstStyle/>
          <a:p>
            <a:r>
              <a:rPr lang="en-US">
                <a:solidFill>
                  <a:schemeClr val="tx2">
                    <a:lumMod val="40000"/>
                    <a:lumOff val="60000"/>
                  </a:schemeClr>
                </a:solidFill>
              </a:rPr>
              <a:t>By: Puneet Badwal</a:t>
            </a:r>
          </a:p>
        </p:txBody>
      </p:sp>
    </p:spTree>
    <p:extLst>
      <p:ext uri="{BB962C8B-B14F-4D97-AF65-F5344CB8AC3E}">
        <p14:creationId xmlns:p14="http://schemas.microsoft.com/office/powerpoint/2010/main" val="2903388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DD14C-226A-8B99-0640-A52C12B3F9D1}"/>
              </a:ext>
            </a:extLst>
          </p:cNvPr>
          <p:cNvSpPr>
            <a:spLocks noGrp="1"/>
          </p:cNvSpPr>
          <p:nvPr>
            <p:ph type="title"/>
          </p:nvPr>
        </p:nvSpPr>
        <p:spPr/>
        <p:txBody>
          <a:bodyPr/>
          <a:lstStyle/>
          <a:p>
            <a:r>
              <a:rPr lang="en-US" u="sng" dirty="0"/>
              <a:t>Presentation Overview</a:t>
            </a:r>
            <a:br>
              <a:rPr lang="en-US" dirty="0"/>
            </a:br>
            <a:r>
              <a:rPr lang="en-US" dirty="0"/>
              <a:t>	</a:t>
            </a:r>
            <a:r>
              <a:rPr lang="en-US" sz="2000" dirty="0"/>
              <a:t>“Where </a:t>
            </a:r>
            <a:r>
              <a:rPr lang="en-US" sz="2000" dirty="0" err="1"/>
              <a:t>GameCo</a:t>
            </a:r>
            <a:r>
              <a:rPr lang="en-US" sz="2000" dirty="0"/>
              <a:t> stand now, and where it should go in 2017”</a:t>
            </a:r>
          </a:p>
        </p:txBody>
      </p:sp>
      <p:sp>
        <p:nvSpPr>
          <p:cNvPr id="3" name="Content Placeholder 2">
            <a:extLst>
              <a:ext uri="{FF2B5EF4-FFF2-40B4-BE49-F238E27FC236}">
                <a16:creationId xmlns:a16="http://schemas.microsoft.com/office/drawing/2014/main" id="{138C5755-A28F-DF3C-F2A4-867E12B30395}"/>
              </a:ext>
            </a:extLst>
          </p:cNvPr>
          <p:cNvSpPr>
            <a:spLocks noGrp="1"/>
          </p:cNvSpPr>
          <p:nvPr>
            <p:ph idx="1"/>
          </p:nvPr>
        </p:nvSpPr>
        <p:spPr>
          <a:xfrm>
            <a:off x="1103312" y="2052918"/>
            <a:ext cx="8946541" cy="3756867"/>
          </a:xfrm>
        </p:spPr>
        <p:txBody>
          <a:bodyPr>
            <a:normAutofit lnSpcReduction="10000"/>
          </a:bodyPr>
          <a:lstStyle/>
          <a:p>
            <a:r>
              <a:rPr lang="en-US" sz="1800" dirty="0"/>
              <a:t>First, we will analyze the current landscape of game sales, specifically based on the percentage of global sales by region (North America, Europe, and Japan)</a:t>
            </a:r>
          </a:p>
          <a:p>
            <a:r>
              <a:rPr lang="en-US" sz="1800" dirty="0"/>
              <a:t>Based on the geographical trends of sales, we will look at data specifically from 2005-2016, to conduct analysis</a:t>
            </a:r>
          </a:p>
          <a:p>
            <a:r>
              <a:rPr lang="en-US" sz="1800" dirty="0"/>
              <a:t>We will then look at the top performing genres by region, followed by the publishers that produce the most titles for the top 3 selling genres</a:t>
            </a:r>
          </a:p>
          <a:p>
            <a:r>
              <a:rPr lang="en-US" sz="1800" dirty="0"/>
              <a:t>Lastly, we will look at the platforms that produced the most sales on a per title basis across all regions</a:t>
            </a:r>
          </a:p>
          <a:p>
            <a:r>
              <a:rPr lang="en-US" sz="1800" dirty="0"/>
              <a:t>Finally, we will look at our revised understanding of the market and recommendations on how </a:t>
            </a:r>
            <a:r>
              <a:rPr lang="en-US" sz="1800" dirty="0" err="1"/>
              <a:t>GameCo</a:t>
            </a:r>
            <a:r>
              <a:rPr lang="en-US" sz="1800" dirty="0"/>
              <a:t> should proceed in 2017, based on all the findings above</a:t>
            </a:r>
          </a:p>
        </p:txBody>
      </p:sp>
      <p:sp>
        <p:nvSpPr>
          <p:cNvPr id="5" name="TextBox 4">
            <a:extLst>
              <a:ext uri="{FF2B5EF4-FFF2-40B4-BE49-F238E27FC236}">
                <a16:creationId xmlns:a16="http://schemas.microsoft.com/office/drawing/2014/main" id="{92808E75-A7D0-0CD4-A089-5D470F54E3D7}"/>
              </a:ext>
            </a:extLst>
          </p:cNvPr>
          <p:cNvSpPr txBox="1"/>
          <p:nvPr/>
        </p:nvSpPr>
        <p:spPr>
          <a:xfrm>
            <a:off x="635931" y="6266782"/>
            <a:ext cx="5808936" cy="400110"/>
          </a:xfrm>
          <a:prstGeom prst="rect">
            <a:avLst/>
          </a:prstGeom>
          <a:noFill/>
        </p:spPr>
        <p:txBody>
          <a:bodyPr wrap="square" rtlCol="0">
            <a:spAutoFit/>
          </a:bodyPr>
          <a:lstStyle/>
          <a:p>
            <a:r>
              <a:rPr lang="en-US" sz="1000" dirty="0">
                <a:solidFill>
                  <a:srgbClr val="FFFF00"/>
                </a:solidFill>
              </a:rPr>
              <a:t>*All data comes from  “</a:t>
            </a:r>
            <a:r>
              <a:rPr lang="en-US" sz="1000" dirty="0">
                <a:hlinkClick r:id="rId2"/>
              </a:rPr>
              <a:t>vgsales_clean.xlsx</a:t>
            </a:r>
            <a:r>
              <a:rPr lang="en-US" sz="1000" dirty="0">
                <a:solidFill>
                  <a:srgbClr val="FFFF00"/>
                </a:solidFill>
              </a:rPr>
              <a:t>”</a:t>
            </a:r>
            <a:r>
              <a:rPr lang="en-US" sz="1000" dirty="0"/>
              <a:t> </a:t>
            </a:r>
            <a:r>
              <a:rPr lang="en-US" sz="1000" dirty="0">
                <a:solidFill>
                  <a:srgbClr val="FFFF00"/>
                </a:solidFill>
              </a:rPr>
              <a:t>data source*</a:t>
            </a:r>
          </a:p>
          <a:p>
            <a:r>
              <a:rPr lang="en-US" sz="1000" dirty="0">
                <a:solidFill>
                  <a:srgbClr val="FFFF00"/>
                </a:solidFill>
              </a:rPr>
              <a:t>*All ‘Units Sold’ will be displayed in Millions, and ‘Titles Produced’ are accurate figures  *</a:t>
            </a:r>
          </a:p>
        </p:txBody>
      </p:sp>
    </p:spTree>
    <p:extLst>
      <p:ext uri="{BB962C8B-B14F-4D97-AF65-F5344CB8AC3E}">
        <p14:creationId xmlns:p14="http://schemas.microsoft.com/office/powerpoint/2010/main" val="2695846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0" name="Picture 1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3AD2B19-3B00-8F65-83FB-AEFF3CA38205}"/>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b="0" i="0" u="sng" kern="1200" dirty="0">
                <a:solidFill>
                  <a:srgbClr val="EBEBEB"/>
                </a:solidFill>
                <a:latin typeface="+mj-lt"/>
                <a:ea typeface="+mj-ea"/>
                <a:cs typeface="+mj-cs"/>
              </a:rPr>
              <a:t>Regional Market Shares</a:t>
            </a:r>
          </a:p>
        </p:txBody>
      </p:sp>
      <p:sp useBgFill="1">
        <p:nvSpPr>
          <p:cNvPr id="32" name="Freeform: Shape 31">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6" name="Content Placeholder 5">
            <a:extLst>
              <a:ext uri="{FF2B5EF4-FFF2-40B4-BE49-F238E27FC236}">
                <a16:creationId xmlns:a16="http://schemas.microsoft.com/office/drawing/2014/main" id="{516C57BF-589B-5AC3-D9E8-9724F30F2D3E}"/>
              </a:ext>
            </a:extLst>
          </p:cNvPr>
          <p:cNvSpPr>
            <a:spLocks noGrp="1"/>
          </p:cNvSpPr>
          <p:nvPr>
            <p:ph sz="half" idx="1"/>
          </p:nvPr>
        </p:nvSpPr>
        <p:spPr>
          <a:xfrm>
            <a:off x="122816" y="2251230"/>
            <a:ext cx="3110620" cy="4472955"/>
          </a:xfrm>
        </p:spPr>
        <p:txBody>
          <a:bodyPr vert="horz" lIns="91440" tIns="45720" rIns="91440" bIns="45720" rtlCol="0">
            <a:normAutofit lnSpcReduction="10000"/>
          </a:bodyPr>
          <a:lstStyle/>
          <a:p>
            <a:pPr>
              <a:buClr>
                <a:schemeClr val="tx1"/>
              </a:buClr>
              <a:buFont typeface="Wingdings" pitchFamily="2" charset="2"/>
              <a:buChar char="Ø"/>
            </a:pPr>
            <a:r>
              <a:rPr lang="en-US" sz="1400" dirty="0"/>
              <a:t>North America has held a large percentage of total global sales, consistently hovering around 40% share</a:t>
            </a:r>
          </a:p>
          <a:p>
            <a:pPr>
              <a:buClr>
                <a:schemeClr val="tx1"/>
              </a:buClr>
              <a:buFont typeface="Wingdings" pitchFamily="2" charset="2"/>
              <a:buChar char="Ø"/>
            </a:pPr>
            <a:r>
              <a:rPr lang="en-US" sz="1400" dirty="0"/>
              <a:t>The European market has recently surpassed the Japanese market (highlighted 2005), and has since remained in 2</a:t>
            </a:r>
            <a:r>
              <a:rPr lang="en-US" sz="1400" baseline="30000" dirty="0"/>
              <a:t>nd</a:t>
            </a:r>
            <a:r>
              <a:rPr lang="en-US" sz="1400" dirty="0"/>
              <a:t> place</a:t>
            </a:r>
          </a:p>
          <a:p>
            <a:pPr>
              <a:buClr>
                <a:schemeClr val="tx1"/>
              </a:buClr>
              <a:buFont typeface="Wingdings" pitchFamily="2" charset="2"/>
              <a:buChar char="Ø"/>
            </a:pPr>
            <a:r>
              <a:rPr lang="en-US" sz="1400" dirty="0"/>
              <a:t>Although the Japanese market was competing with NA in the early days of gaming (1981-1987), it has drastically decreased in recent years</a:t>
            </a:r>
          </a:p>
          <a:p>
            <a:pPr>
              <a:buClr>
                <a:schemeClr val="tx1"/>
              </a:buClr>
              <a:buFont typeface="Wingdings" pitchFamily="2" charset="2"/>
              <a:buChar char="Ø"/>
            </a:pPr>
            <a:r>
              <a:rPr lang="en-US" sz="1400" dirty="0"/>
              <a:t>Based on the current climate, we will be looking into data from 2005-2016 in all our findings for relevant game sales data</a:t>
            </a:r>
          </a:p>
        </p:txBody>
      </p:sp>
      <p:pic>
        <p:nvPicPr>
          <p:cNvPr id="7" name="Content Placeholder 6" descr="A graph showing the number of sales&#10;&#10;AI-generated content may be incorrect.">
            <a:extLst>
              <a:ext uri="{FF2B5EF4-FFF2-40B4-BE49-F238E27FC236}">
                <a16:creationId xmlns:a16="http://schemas.microsoft.com/office/drawing/2014/main" id="{DEBB9B78-7DB9-E09B-D6DE-282DB78C740D}"/>
              </a:ext>
            </a:extLst>
          </p:cNvPr>
          <p:cNvPicPr>
            <a:picLocks noGrp="1" noChangeAspect="1"/>
          </p:cNvPicPr>
          <p:nvPr>
            <p:ph sz="half" idx="2"/>
          </p:nvPr>
        </p:nvPicPr>
        <p:blipFill>
          <a:blip r:embed="rId6"/>
          <a:stretch>
            <a:fillRect/>
          </a:stretch>
        </p:blipFill>
        <p:spPr>
          <a:xfrm>
            <a:off x="3057167" y="2275188"/>
            <a:ext cx="9012017" cy="4379968"/>
          </a:xfrm>
        </p:spPr>
      </p:pic>
      <p:sp>
        <p:nvSpPr>
          <p:cNvPr id="10" name="Oval 9">
            <a:extLst>
              <a:ext uri="{FF2B5EF4-FFF2-40B4-BE49-F238E27FC236}">
                <a16:creationId xmlns:a16="http://schemas.microsoft.com/office/drawing/2014/main" id="{CA0DF414-2CF9-83E7-B23A-1D31C56DE480}"/>
              </a:ext>
            </a:extLst>
          </p:cNvPr>
          <p:cNvSpPr/>
          <p:nvPr/>
        </p:nvSpPr>
        <p:spPr>
          <a:xfrm>
            <a:off x="9255512" y="4796821"/>
            <a:ext cx="500217" cy="528613"/>
          </a:xfrm>
          <a:prstGeom prst="ellipse">
            <a:avLst/>
          </a:prstGeom>
          <a:noFill/>
          <a:ln w="571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3975756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92EDBD-DE0B-19A8-8CC5-B84740577E0A}"/>
              </a:ext>
            </a:extLst>
          </p:cNvPr>
          <p:cNvSpPr>
            <a:spLocks noGrp="1"/>
          </p:cNvSpPr>
          <p:nvPr>
            <p:ph type="title"/>
          </p:nvPr>
        </p:nvSpPr>
        <p:spPr>
          <a:xfrm>
            <a:off x="800348" y="234772"/>
            <a:ext cx="9404723" cy="806239"/>
          </a:xfrm>
        </p:spPr>
        <p:txBody>
          <a:bodyPr/>
          <a:lstStyle/>
          <a:p>
            <a:r>
              <a:rPr lang="en-US" u="sng" dirty="0"/>
              <a:t>Top Selling Genres by Region</a:t>
            </a:r>
          </a:p>
        </p:txBody>
      </p:sp>
      <p:graphicFrame>
        <p:nvGraphicFramePr>
          <p:cNvPr id="23" name="Chart 22">
            <a:extLst>
              <a:ext uri="{FF2B5EF4-FFF2-40B4-BE49-F238E27FC236}">
                <a16:creationId xmlns:a16="http://schemas.microsoft.com/office/drawing/2014/main" id="{DF7C4B75-07E5-55C6-9E73-56A68F9D6DB7}"/>
              </a:ext>
            </a:extLst>
          </p:cNvPr>
          <p:cNvGraphicFramePr>
            <a:graphicFrameLocks/>
          </p:cNvGraphicFramePr>
          <p:nvPr>
            <p:extLst>
              <p:ext uri="{D42A27DB-BD31-4B8C-83A1-F6EECF244321}">
                <p14:modId xmlns:p14="http://schemas.microsoft.com/office/powerpoint/2010/main" val="729350529"/>
              </p:ext>
            </p:extLst>
          </p:nvPr>
        </p:nvGraphicFramePr>
        <p:xfrm>
          <a:off x="200720" y="1258957"/>
          <a:ext cx="5564458" cy="17295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4" name="Chart 23">
            <a:extLst>
              <a:ext uri="{FF2B5EF4-FFF2-40B4-BE49-F238E27FC236}">
                <a16:creationId xmlns:a16="http://schemas.microsoft.com/office/drawing/2014/main" id="{02F745AE-0A4F-209D-CA3E-87E8EC3CD67F}"/>
              </a:ext>
            </a:extLst>
          </p:cNvPr>
          <p:cNvGraphicFramePr>
            <a:graphicFrameLocks/>
          </p:cNvGraphicFramePr>
          <p:nvPr>
            <p:extLst>
              <p:ext uri="{D42A27DB-BD31-4B8C-83A1-F6EECF244321}">
                <p14:modId xmlns:p14="http://schemas.microsoft.com/office/powerpoint/2010/main" val="2052230274"/>
              </p:ext>
            </p:extLst>
          </p:nvPr>
        </p:nvGraphicFramePr>
        <p:xfrm>
          <a:off x="196482" y="3116766"/>
          <a:ext cx="5568696" cy="17295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hart 24">
            <a:extLst>
              <a:ext uri="{FF2B5EF4-FFF2-40B4-BE49-F238E27FC236}">
                <a16:creationId xmlns:a16="http://schemas.microsoft.com/office/drawing/2014/main" id="{70CECA6A-0796-0D32-0201-50024DA08CFE}"/>
              </a:ext>
            </a:extLst>
          </p:cNvPr>
          <p:cNvGraphicFramePr>
            <a:graphicFrameLocks/>
          </p:cNvGraphicFramePr>
          <p:nvPr>
            <p:extLst>
              <p:ext uri="{D42A27DB-BD31-4B8C-83A1-F6EECF244321}">
                <p14:modId xmlns:p14="http://schemas.microsoft.com/office/powerpoint/2010/main" val="3226810947"/>
              </p:ext>
            </p:extLst>
          </p:nvPr>
        </p:nvGraphicFramePr>
        <p:xfrm>
          <a:off x="196481" y="4974575"/>
          <a:ext cx="5564457" cy="1729569"/>
        </p:xfrm>
        <a:graphic>
          <a:graphicData uri="http://schemas.openxmlformats.org/drawingml/2006/chart">
            <c:chart xmlns:c="http://schemas.openxmlformats.org/drawingml/2006/chart" xmlns:r="http://schemas.openxmlformats.org/officeDocument/2006/relationships" r:id="rId4"/>
          </a:graphicData>
        </a:graphic>
      </p:graphicFrame>
      <p:sp>
        <p:nvSpPr>
          <p:cNvPr id="26" name="TextBox 25">
            <a:extLst>
              <a:ext uri="{FF2B5EF4-FFF2-40B4-BE49-F238E27FC236}">
                <a16:creationId xmlns:a16="http://schemas.microsoft.com/office/drawing/2014/main" id="{15B36170-517A-95DF-66CD-8D6915A4EBC9}"/>
              </a:ext>
            </a:extLst>
          </p:cNvPr>
          <p:cNvSpPr txBox="1"/>
          <p:nvPr/>
        </p:nvSpPr>
        <p:spPr>
          <a:xfrm>
            <a:off x="6698256" y="1258957"/>
            <a:ext cx="4682169" cy="3785652"/>
          </a:xfrm>
          <a:prstGeom prst="rect">
            <a:avLst/>
          </a:prstGeom>
          <a:noFill/>
        </p:spPr>
        <p:txBody>
          <a:bodyPr wrap="square" rtlCol="0">
            <a:spAutoFit/>
          </a:bodyPr>
          <a:lstStyle/>
          <a:p>
            <a:pPr marL="285750" indent="-285750">
              <a:buFont typeface="Wingdings" pitchFamily="2" charset="2"/>
              <a:buChar char="Ø"/>
            </a:pPr>
            <a:r>
              <a:rPr lang="en-US" sz="1600" dirty="0"/>
              <a:t>Despite there being over a dozen genres, the top 5 genres from 2005 to 2016 were always Action, Sports, </a:t>
            </a:r>
            <a:r>
              <a:rPr lang="en-US" sz="1600" dirty="0" err="1"/>
              <a:t>Misc</a:t>
            </a:r>
            <a:r>
              <a:rPr lang="en-US" sz="1600" dirty="0"/>
              <a:t>, Shooter, and Role-Playing genres</a:t>
            </a:r>
          </a:p>
          <a:p>
            <a:endParaRPr lang="en-US" sz="1600" dirty="0"/>
          </a:p>
          <a:p>
            <a:pPr marL="285750" indent="-285750">
              <a:buFont typeface="Wingdings" pitchFamily="2" charset="2"/>
              <a:buChar char="Ø"/>
            </a:pPr>
            <a:r>
              <a:rPr lang="en-US" sz="1600" dirty="0"/>
              <a:t>All 3 regions had the exact same top 3 best selling genres:</a:t>
            </a:r>
          </a:p>
          <a:p>
            <a:pPr marL="742950" lvl="1" indent="-285750">
              <a:buFont typeface="Wingdings" pitchFamily="2" charset="2"/>
              <a:buChar char="Ø"/>
            </a:pPr>
            <a:r>
              <a:rPr lang="en-US" sz="1600" dirty="0"/>
              <a:t>1. Action</a:t>
            </a:r>
          </a:p>
          <a:p>
            <a:pPr marL="742950" lvl="1" indent="-285750">
              <a:buFont typeface="Wingdings" pitchFamily="2" charset="2"/>
              <a:buChar char="Ø"/>
            </a:pPr>
            <a:r>
              <a:rPr lang="en-US" sz="1600" dirty="0"/>
              <a:t>2. Sports</a:t>
            </a:r>
          </a:p>
          <a:p>
            <a:pPr marL="742950" lvl="1" indent="-285750">
              <a:buFont typeface="Wingdings" pitchFamily="2" charset="2"/>
              <a:buChar char="Ø"/>
            </a:pPr>
            <a:r>
              <a:rPr lang="en-US" sz="1600" dirty="0"/>
              <a:t>3. </a:t>
            </a:r>
            <a:r>
              <a:rPr lang="en-US" sz="1600" dirty="0" err="1"/>
              <a:t>Misc</a:t>
            </a:r>
            <a:endParaRPr lang="en-US" sz="1600" dirty="0"/>
          </a:p>
          <a:p>
            <a:pPr lvl="1"/>
            <a:endParaRPr lang="en-US" sz="1600" dirty="0"/>
          </a:p>
          <a:p>
            <a:pPr marL="285750" indent="-285750">
              <a:buFont typeface="Wingdings" pitchFamily="2" charset="2"/>
              <a:buChar char="Ø"/>
            </a:pPr>
            <a:r>
              <a:rPr lang="en-US" sz="1600" dirty="0"/>
              <a:t>North America and Europe have the exact same market for genres, while the only difference for Japan is switching Role-playing and shooter in the 4</a:t>
            </a:r>
            <a:r>
              <a:rPr lang="en-US" sz="1600" baseline="30000" dirty="0"/>
              <a:t>th</a:t>
            </a:r>
            <a:r>
              <a:rPr lang="en-US" sz="1600" dirty="0"/>
              <a:t> and 5</a:t>
            </a:r>
            <a:r>
              <a:rPr lang="en-US" sz="1600" baseline="30000" dirty="0"/>
              <a:t>th</a:t>
            </a:r>
            <a:r>
              <a:rPr lang="en-US" sz="1600" dirty="0"/>
              <a:t> spots</a:t>
            </a:r>
          </a:p>
        </p:txBody>
      </p:sp>
      <p:sp>
        <p:nvSpPr>
          <p:cNvPr id="27" name="TextBox 26">
            <a:extLst>
              <a:ext uri="{FF2B5EF4-FFF2-40B4-BE49-F238E27FC236}">
                <a16:creationId xmlns:a16="http://schemas.microsoft.com/office/drawing/2014/main" id="{1E137158-B9D5-AEC1-8181-F5B6D0A6BF09}"/>
              </a:ext>
            </a:extLst>
          </p:cNvPr>
          <p:cNvSpPr txBox="1"/>
          <p:nvPr/>
        </p:nvSpPr>
        <p:spPr>
          <a:xfrm>
            <a:off x="6096000" y="5442752"/>
            <a:ext cx="6096000" cy="584775"/>
          </a:xfrm>
          <a:prstGeom prst="rect">
            <a:avLst/>
          </a:prstGeom>
          <a:noFill/>
        </p:spPr>
        <p:txBody>
          <a:bodyPr wrap="square" rtlCol="0">
            <a:spAutoFit/>
          </a:bodyPr>
          <a:lstStyle/>
          <a:p>
            <a:r>
              <a:rPr lang="en-US" sz="1600" dirty="0"/>
              <a:t>Next we’ll take a look at the publishers that produced the most titles in the Action, Sports and </a:t>
            </a:r>
            <a:r>
              <a:rPr lang="en-US" sz="1600" dirty="0" err="1"/>
              <a:t>Misc</a:t>
            </a:r>
            <a:r>
              <a:rPr lang="en-US" sz="1600" dirty="0"/>
              <a:t> genres…</a:t>
            </a:r>
          </a:p>
        </p:txBody>
      </p:sp>
    </p:spTree>
    <p:extLst>
      <p:ext uri="{BB962C8B-B14F-4D97-AF65-F5344CB8AC3E}">
        <p14:creationId xmlns:p14="http://schemas.microsoft.com/office/powerpoint/2010/main" val="4009045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D2E40-70F8-0B3A-9674-34AA8F03B3A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2EEFB44-310A-019F-A48D-DE90F8CEF6C5}"/>
              </a:ext>
            </a:extLst>
          </p:cNvPr>
          <p:cNvSpPr>
            <a:spLocks noGrp="1"/>
          </p:cNvSpPr>
          <p:nvPr>
            <p:ph type="title"/>
          </p:nvPr>
        </p:nvSpPr>
        <p:spPr>
          <a:xfrm>
            <a:off x="756281" y="167903"/>
            <a:ext cx="9404723" cy="806239"/>
          </a:xfrm>
        </p:spPr>
        <p:txBody>
          <a:bodyPr/>
          <a:lstStyle/>
          <a:p>
            <a:r>
              <a:rPr lang="en-US" u="sng" dirty="0"/>
              <a:t>Top Selling Publishers by Genre</a:t>
            </a:r>
          </a:p>
        </p:txBody>
      </p:sp>
      <p:sp>
        <p:nvSpPr>
          <p:cNvPr id="26" name="TextBox 25">
            <a:extLst>
              <a:ext uri="{FF2B5EF4-FFF2-40B4-BE49-F238E27FC236}">
                <a16:creationId xmlns:a16="http://schemas.microsoft.com/office/drawing/2014/main" id="{9F766DA9-44C6-375C-90E5-D38CEBAE1C17}"/>
              </a:ext>
            </a:extLst>
          </p:cNvPr>
          <p:cNvSpPr txBox="1"/>
          <p:nvPr/>
        </p:nvSpPr>
        <p:spPr>
          <a:xfrm>
            <a:off x="6698256" y="1258957"/>
            <a:ext cx="4682169" cy="3785652"/>
          </a:xfrm>
          <a:prstGeom prst="rect">
            <a:avLst/>
          </a:prstGeom>
          <a:noFill/>
        </p:spPr>
        <p:txBody>
          <a:bodyPr wrap="square" rtlCol="0">
            <a:spAutoFit/>
          </a:bodyPr>
          <a:lstStyle/>
          <a:p>
            <a:pPr marL="285750" indent="-285750">
              <a:buFont typeface="Wingdings" pitchFamily="2" charset="2"/>
              <a:buChar char="Ø"/>
            </a:pPr>
            <a:r>
              <a:rPr lang="en-US" sz="1600" dirty="0"/>
              <a:t>For both the Action and Miscellaneous genres, the top 3 publishers/competitors are Activision, Ubisoft, and Namco Bandai Games</a:t>
            </a:r>
          </a:p>
          <a:p>
            <a:endParaRPr lang="en-US" sz="1600" dirty="0"/>
          </a:p>
          <a:p>
            <a:pPr marL="285750" indent="-285750">
              <a:buFont typeface="Wingdings" pitchFamily="2" charset="2"/>
              <a:buChar char="Ø"/>
            </a:pPr>
            <a:r>
              <a:rPr lang="en-US" sz="1600" dirty="0"/>
              <a:t>The Sports genre is dominated by the Publisher Electronic Arts, which produced more than double the number of sports titles than the second- place publisher, Konami Digital Entertainment</a:t>
            </a:r>
          </a:p>
          <a:p>
            <a:pPr lvl="1"/>
            <a:endParaRPr lang="en-US" sz="1600" dirty="0"/>
          </a:p>
          <a:p>
            <a:pPr marL="285750" indent="-285750">
              <a:buFont typeface="Wingdings" pitchFamily="2" charset="2"/>
              <a:buChar char="Ø"/>
            </a:pPr>
            <a:r>
              <a:rPr lang="en-US" sz="1600" dirty="0"/>
              <a:t>Of the top 3 best selling genres (Action, Sports, and </a:t>
            </a:r>
            <a:r>
              <a:rPr lang="en-US" sz="1600" dirty="0" err="1"/>
              <a:t>Misc</a:t>
            </a:r>
            <a:r>
              <a:rPr lang="en-US" sz="1600" dirty="0"/>
              <a:t>), Activision seems to be the largest publisher/competitor showing up in top 5 of all 3 genres</a:t>
            </a:r>
          </a:p>
        </p:txBody>
      </p:sp>
      <p:sp>
        <p:nvSpPr>
          <p:cNvPr id="27" name="TextBox 26">
            <a:extLst>
              <a:ext uri="{FF2B5EF4-FFF2-40B4-BE49-F238E27FC236}">
                <a16:creationId xmlns:a16="http://schemas.microsoft.com/office/drawing/2014/main" id="{3061F3FB-3395-97AD-8A2A-F273599BE00B}"/>
              </a:ext>
            </a:extLst>
          </p:cNvPr>
          <p:cNvSpPr txBox="1"/>
          <p:nvPr/>
        </p:nvSpPr>
        <p:spPr>
          <a:xfrm>
            <a:off x="6096000" y="5442752"/>
            <a:ext cx="6096000" cy="830997"/>
          </a:xfrm>
          <a:prstGeom prst="rect">
            <a:avLst/>
          </a:prstGeom>
          <a:noFill/>
        </p:spPr>
        <p:txBody>
          <a:bodyPr wrap="square" rtlCol="0">
            <a:spAutoFit/>
          </a:bodyPr>
          <a:lstStyle/>
          <a:p>
            <a:r>
              <a:rPr lang="en-US" sz="1600" dirty="0"/>
              <a:t>Next we’ll take a look at the platforms that produced the most sales, as well as the platforms that produced the most sales per title produced in each region…</a:t>
            </a:r>
          </a:p>
        </p:txBody>
      </p:sp>
      <p:graphicFrame>
        <p:nvGraphicFramePr>
          <p:cNvPr id="2" name="Chart 1">
            <a:extLst>
              <a:ext uri="{FF2B5EF4-FFF2-40B4-BE49-F238E27FC236}">
                <a16:creationId xmlns:a16="http://schemas.microsoft.com/office/drawing/2014/main" id="{38D019B7-FA25-0C5B-28B7-B456A33AEFB2}"/>
              </a:ext>
            </a:extLst>
          </p:cNvPr>
          <p:cNvGraphicFramePr>
            <a:graphicFrameLocks/>
          </p:cNvGraphicFramePr>
          <p:nvPr>
            <p:extLst>
              <p:ext uri="{D42A27DB-BD31-4B8C-83A1-F6EECF244321}">
                <p14:modId xmlns:p14="http://schemas.microsoft.com/office/powerpoint/2010/main" val="1473830587"/>
              </p:ext>
            </p:extLst>
          </p:nvPr>
        </p:nvGraphicFramePr>
        <p:xfrm>
          <a:off x="196481" y="1041010"/>
          <a:ext cx="5564457" cy="17282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8C10FBC1-6094-724F-AD2C-AC484AD51E81}"/>
              </a:ext>
            </a:extLst>
          </p:cNvPr>
          <p:cNvGraphicFramePr>
            <a:graphicFrameLocks/>
          </p:cNvGraphicFramePr>
          <p:nvPr>
            <p:extLst>
              <p:ext uri="{D42A27DB-BD31-4B8C-83A1-F6EECF244321}">
                <p14:modId xmlns:p14="http://schemas.microsoft.com/office/powerpoint/2010/main" val="3112789592"/>
              </p:ext>
            </p:extLst>
          </p:nvPr>
        </p:nvGraphicFramePr>
        <p:xfrm>
          <a:off x="196481" y="2902962"/>
          <a:ext cx="5564456" cy="19444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11B9E673-C323-4E4B-AE6A-F768BAC21F18}"/>
              </a:ext>
            </a:extLst>
          </p:cNvPr>
          <p:cNvGraphicFramePr>
            <a:graphicFrameLocks/>
          </p:cNvGraphicFramePr>
          <p:nvPr>
            <p:extLst>
              <p:ext uri="{D42A27DB-BD31-4B8C-83A1-F6EECF244321}">
                <p14:modId xmlns:p14="http://schemas.microsoft.com/office/powerpoint/2010/main" val="312099235"/>
              </p:ext>
            </p:extLst>
          </p:nvPr>
        </p:nvGraphicFramePr>
        <p:xfrm>
          <a:off x="196481" y="4981157"/>
          <a:ext cx="5564456" cy="172821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05882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AAC0FE-3767-93C8-CFED-24D6C1326F6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96648AB-C3A5-5F96-951F-79010D159E45}"/>
              </a:ext>
            </a:extLst>
          </p:cNvPr>
          <p:cNvSpPr>
            <a:spLocks noGrp="1"/>
          </p:cNvSpPr>
          <p:nvPr>
            <p:ph type="title"/>
          </p:nvPr>
        </p:nvSpPr>
        <p:spPr>
          <a:xfrm>
            <a:off x="756281" y="167903"/>
            <a:ext cx="9404723" cy="806239"/>
          </a:xfrm>
        </p:spPr>
        <p:txBody>
          <a:bodyPr/>
          <a:lstStyle/>
          <a:p>
            <a:r>
              <a:rPr lang="en-US" u="sng" dirty="0"/>
              <a:t>Top Selling Platforms by Region</a:t>
            </a:r>
          </a:p>
        </p:txBody>
      </p:sp>
      <p:sp>
        <p:nvSpPr>
          <p:cNvPr id="26" name="TextBox 25">
            <a:extLst>
              <a:ext uri="{FF2B5EF4-FFF2-40B4-BE49-F238E27FC236}">
                <a16:creationId xmlns:a16="http://schemas.microsoft.com/office/drawing/2014/main" id="{06D766EC-1C01-9AC4-0030-F079192FA998}"/>
              </a:ext>
            </a:extLst>
          </p:cNvPr>
          <p:cNvSpPr txBox="1"/>
          <p:nvPr/>
        </p:nvSpPr>
        <p:spPr>
          <a:xfrm>
            <a:off x="9434315" y="1210910"/>
            <a:ext cx="2739103" cy="5493812"/>
          </a:xfrm>
          <a:prstGeom prst="rect">
            <a:avLst/>
          </a:prstGeom>
          <a:noFill/>
        </p:spPr>
        <p:txBody>
          <a:bodyPr wrap="square" rtlCol="0">
            <a:spAutoFit/>
          </a:bodyPr>
          <a:lstStyle/>
          <a:p>
            <a:pPr marL="285750" indent="-285750">
              <a:buFont typeface="Wingdings" pitchFamily="2" charset="2"/>
              <a:buChar char="Ø"/>
            </a:pPr>
            <a:r>
              <a:rPr lang="en-US" sz="1300" dirty="0"/>
              <a:t>The Xbox/Microsoft market is dominant in North America based on platform performance per title with Xbox 360 and Xbox One both finishing in the top 3</a:t>
            </a:r>
          </a:p>
          <a:p>
            <a:endParaRPr lang="en-US" sz="1300" dirty="0"/>
          </a:p>
          <a:p>
            <a:pPr marL="285750" indent="-285750">
              <a:buFont typeface="Wingdings" pitchFamily="2" charset="2"/>
              <a:buChar char="Ø"/>
            </a:pPr>
            <a:r>
              <a:rPr lang="en-US" sz="1300" dirty="0"/>
              <a:t>In recent years, Europe has had an affinity for </a:t>
            </a:r>
            <a:r>
              <a:rPr lang="en-US" sz="1300" dirty="0" err="1"/>
              <a:t>Playstation</a:t>
            </a:r>
            <a:r>
              <a:rPr lang="en-US" sz="1300" dirty="0"/>
              <a:t>/Sony products on a per title basis. Both the PS4 and PS3 were top 2, respectively in Europe</a:t>
            </a:r>
          </a:p>
          <a:p>
            <a:pPr lvl="1"/>
            <a:endParaRPr lang="en-US" sz="1300" dirty="0"/>
          </a:p>
          <a:p>
            <a:pPr marL="285750" indent="-285750">
              <a:buFont typeface="Wingdings" pitchFamily="2" charset="2"/>
              <a:buChar char="Ø"/>
            </a:pPr>
            <a:r>
              <a:rPr lang="en-US" sz="1300" dirty="0"/>
              <a:t>While Japan has had the least amount of sales by platform, the market is completely dominated by Nintendo related products (3DS, Wii, DS, GBA) all with the producing the most sales per title. </a:t>
            </a:r>
          </a:p>
          <a:p>
            <a:endParaRPr lang="en-US" sz="1300" dirty="0"/>
          </a:p>
          <a:p>
            <a:pPr marL="285750" indent="-285750">
              <a:buFont typeface="Wingdings" pitchFamily="2" charset="2"/>
              <a:buChar char="Ø"/>
            </a:pPr>
            <a:r>
              <a:rPr lang="en-US" sz="1300" dirty="0"/>
              <a:t>The Wii was notably the best producing platform across the globe, producing in the top 5 of all regions</a:t>
            </a:r>
          </a:p>
        </p:txBody>
      </p:sp>
      <p:graphicFrame>
        <p:nvGraphicFramePr>
          <p:cNvPr id="6" name="Chart 5">
            <a:extLst>
              <a:ext uri="{FF2B5EF4-FFF2-40B4-BE49-F238E27FC236}">
                <a16:creationId xmlns:a16="http://schemas.microsoft.com/office/drawing/2014/main" id="{F1C8723C-0054-A224-B9B2-0CCE34E29119}"/>
              </a:ext>
            </a:extLst>
          </p:cNvPr>
          <p:cNvGraphicFramePr>
            <a:graphicFrameLocks/>
          </p:cNvGraphicFramePr>
          <p:nvPr>
            <p:extLst>
              <p:ext uri="{D42A27DB-BD31-4B8C-83A1-F6EECF244321}">
                <p14:modId xmlns:p14="http://schemas.microsoft.com/office/powerpoint/2010/main" val="2153726164"/>
              </p:ext>
            </p:extLst>
          </p:nvPr>
        </p:nvGraphicFramePr>
        <p:xfrm>
          <a:off x="196481" y="974142"/>
          <a:ext cx="4441619" cy="163600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7E3E0471-4C2A-58B4-E9DF-E8FEF0F454D2}"/>
              </a:ext>
            </a:extLst>
          </p:cNvPr>
          <p:cNvGraphicFramePr>
            <a:graphicFrameLocks/>
          </p:cNvGraphicFramePr>
          <p:nvPr>
            <p:extLst>
              <p:ext uri="{D42A27DB-BD31-4B8C-83A1-F6EECF244321}">
                <p14:modId xmlns:p14="http://schemas.microsoft.com/office/powerpoint/2010/main" val="3165865122"/>
              </p:ext>
            </p:extLst>
          </p:nvPr>
        </p:nvGraphicFramePr>
        <p:xfrm>
          <a:off x="4825872" y="974142"/>
          <a:ext cx="4441619" cy="163600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C3D9D543-2ED7-A7FE-1807-A8CD9B163780}"/>
              </a:ext>
            </a:extLst>
          </p:cNvPr>
          <p:cNvGraphicFramePr>
            <a:graphicFrameLocks/>
          </p:cNvGraphicFramePr>
          <p:nvPr>
            <p:extLst>
              <p:ext uri="{D42A27DB-BD31-4B8C-83A1-F6EECF244321}">
                <p14:modId xmlns:p14="http://schemas.microsoft.com/office/powerpoint/2010/main" val="225670054"/>
              </p:ext>
            </p:extLst>
          </p:nvPr>
        </p:nvGraphicFramePr>
        <p:xfrm>
          <a:off x="196481" y="2764500"/>
          <a:ext cx="4443984" cy="163677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a:extLst>
              <a:ext uri="{FF2B5EF4-FFF2-40B4-BE49-F238E27FC236}">
                <a16:creationId xmlns:a16="http://schemas.microsoft.com/office/drawing/2014/main" id="{8E5D6CC3-F629-5BFE-6526-912B5843B956}"/>
              </a:ext>
            </a:extLst>
          </p:cNvPr>
          <p:cNvGraphicFramePr>
            <a:graphicFrameLocks/>
          </p:cNvGraphicFramePr>
          <p:nvPr>
            <p:extLst>
              <p:ext uri="{D42A27DB-BD31-4B8C-83A1-F6EECF244321}">
                <p14:modId xmlns:p14="http://schemas.microsoft.com/office/powerpoint/2010/main" val="3796595754"/>
              </p:ext>
            </p:extLst>
          </p:nvPr>
        </p:nvGraphicFramePr>
        <p:xfrm>
          <a:off x="4824690" y="2772763"/>
          <a:ext cx="4443984" cy="163677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Chart 9">
            <a:extLst>
              <a:ext uri="{FF2B5EF4-FFF2-40B4-BE49-F238E27FC236}">
                <a16:creationId xmlns:a16="http://schemas.microsoft.com/office/drawing/2014/main" id="{6E7B29E9-1A3E-CC74-F2BF-73B771ADA394}"/>
              </a:ext>
            </a:extLst>
          </p:cNvPr>
          <p:cNvGraphicFramePr>
            <a:graphicFrameLocks/>
          </p:cNvGraphicFramePr>
          <p:nvPr>
            <p:extLst>
              <p:ext uri="{D42A27DB-BD31-4B8C-83A1-F6EECF244321}">
                <p14:modId xmlns:p14="http://schemas.microsoft.com/office/powerpoint/2010/main" val="3909400428"/>
              </p:ext>
            </p:extLst>
          </p:nvPr>
        </p:nvGraphicFramePr>
        <p:xfrm>
          <a:off x="196481" y="4555627"/>
          <a:ext cx="4443984" cy="163677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Chart 10">
            <a:extLst>
              <a:ext uri="{FF2B5EF4-FFF2-40B4-BE49-F238E27FC236}">
                <a16:creationId xmlns:a16="http://schemas.microsoft.com/office/drawing/2014/main" id="{81896C96-BA04-5A0B-4BDF-035066419020}"/>
              </a:ext>
            </a:extLst>
          </p:cNvPr>
          <p:cNvGraphicFramePr>
            <a:graphicFrameLocks/>
          </p:cNvGraphicFramePr>
          <p:nvPr>
            <p:extLst>
              <p:ext uri="{D42A27DB-BD31-4B8C-83A1-F6EECF244321}">
                <p14:modId xmlns:p14="http://schemas.microsoft.com/office/powerpoint/2010/main" val="3318604620"/>
              </p:ext>
            </p:extLst>
          </p:nvPr>
        </p:nvGraphicFramePr>
        <p:xfrm>
          <a:off x="4824689" y="4572153"/>
          <a:ext cx="4443984" cy="1636776"/>
        </p:xfrm>
        <a:graphic>
          <a:graphicData uri="http://schemas.openxmlformats.org/drawingml/2006/chart">
            <c:chart xmlns:c="http://schemas.openxmlformats.org/drawingml/2006/chart" xmlns:r="http://schemas.openxmlformats.org/officeDocument/2006/relationships" r:id="rId8"/>
          </a:graphicData>
        </a:graphic>
      </p:graphicFrame>
      <p:sp>
        <p:nvSpPr>
          <p:cNvPr id="12" name="TextBox 11">
            <a:extLst>
              <a:ext uri="{FF2B5EF4-FFF2-40B4-BE49-F238E27FC236}">
                <a16:creationId xmlns:a16="http://schemas.microsoft.com/office/drawing/2014/main" id="{BC860747-C9AE-9D6E-7B6B-C227F9CF68E5}"/>
              </a:ext>
            </a:extLst>
          </p:cNvPr>
          <p:cNvSpPr txBox="1"/>
          <p:nvPr/>
        </p:nvSpPr>
        <p:spPr>
          <a:xfrm>
            <a:off x="284616" y="6355017"/>
            <a:ext cx="5376231" cy="523220"/>
          </a:xfrm>
          <a:prstGeom prst="rect">
            <a:avLst/>
          </a:prstGeom>
          <a:noFill/>
        </p:spPr>
        <p:txBody>
          <a:bodyPr wrap="square" rtlCol="0">
            <a:spAutoFit/>
          </a:bodyPr>
          <a:lstStyle/>
          <a:p>
            <a:r>
              <a:rPr lang="en-US" sz="1000" dirty="0">
                <a:solidFill>
                  <a:srgbClr val="FFFF00"/>
                </a:solidFill>
              </a:rPr>
              <a:t>*Units Sold per Title = Total regional sales/ count of platform (titles produced)</a:t>
            </a:r>
          </a:p>
          <a:p>
            <a:endParaRPr lang="en-US" dirty="0"/>
          </a:p>
        </p:txBody>
      </p:sp>
    </p:spTree>
    <p:extLst>
      <p:ext uri="{BB962C8B-B14F-4D97-AF65-F5344CB8AC3E}">
        <p14:creationId xmlns:p14="http://schemas.microsoft.com/office/powerpoint/2010/main" val="872825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2D335-F3A4-DAB6-0C75-E886D340F84E}"/>
              </a:ext>
            </a:extLst>
          </p:cNvPr>
          <p:cNvSpPr>
            <a:spLocks noGrp="1"/>
          </p:cNvSpPr>
          <p:nvPr>
            <p:ph type="title"/>
          </p:nvPr>
        </p:nvSpPr>
        <p:spPr/>
        <p:txBody>
          <a:bodyPr/>
          <a:lstStyle/>
          <a:p>
            <a:r>
              <a:rPr lang="en-US" u="sng" dirty="0"/>
              <a:t>A Revised Understanding</a:t>
            </a:r>
            <a:r>
              <a:rPr lang="en-US" dirty="0"/>
              <a:t>….</a:t>
            </a:r>
          </a:p>
        </p:txBody>
      </p:sp>
      <p:sp>
        <p:nvSpPr>
          <p:cNvPr id="3" name="Content Placeholder 2">
            <a:extLst>
              <a:ext uri="{FF2B5EF4-FFF2-40B4-BE49-F238E27FC236}">
                <a16:creationId xmlns:a16="http://schemas.microsoft.com/office/drawing/2014/main" id="{50FA09F9-AA83-AB0E-ECE8-C0FE87E0BED1}"/>
              </a:ext>
            </a:extLst>
          </p:cNvPr>
          <p:cNvSpPr>
            <a:spLocks noGrp="1"/>
          </p:cNvSpPr>
          <p:nvPr>
            <p:ph idx="1"/>
          </p:nvPr>
        </p:nvSpPr>
        <p:spPr>
          <a:xfrm>
            <a:off x="759630" y="1469024"/>
            <a:ext cx="11006383" cy="4195481"/>
          </a:xfrm>
        </p:spPr>
        <p:txBody>
          <a:bodyPr>
            <a:normAutofit fontScale="85000" lnSpcReduction="20000"/>
          </a:bodyPr>
          <a:lstStyle/>
          <a:p>
            <a:pPr>
              <a:buFont typeface="Wingdings" pitchFamily="2" charset="2"/>
              <a:buChar char="Ø"/>
            </a:pPr>
            <a:r>
              <a:rPr lang="en-US" dirty="0"/>
              <a:t>Current Understanding – The </a:t>
            </a:r>
            <a:r>
              <a:rPr lang="en-US" dirty="0" err="1"/>
              <a:t>GameCo</a:t>
            </a:r>
            <a:r>
              <a:rPr lang="en-US" dirty="0"/>
              <a:t> executive board believes that sales for the various geographic regions have stayed the same over time</a:t>
            </a:r>
          </a:p>
          <a:p>
            <a:pPr marL="0" indent="0">
              <a:buNone/>
            </a:pPr>
            <a:endParaRPr lang="en-US" dirty="0"/>
          </a:p>
          <a:p>
            <a:pPr>
              <a:buFont typeface="Wingdings" pitchFamily="2" charset="2"/>
              <a:buChar char="Ø"/>
            </a:pPr>
            <a:r>
              <a:rPr lang="en-US" dirty="0"/>
              <a:t>Evidence Shows:</a:t>
            </a:r>
          </a:p>
          <a:p>
            <a:pPr lvl="1">
              <a:buFont typeface="Wingdings" pitchFamily="2" charset="2"/>
              <a:buChar char="Ø"/>
            </a:pPr>
            <a:r>
              <a:rPr lang="en-US" dirty="0"/>
              <a:t>Market shares for each region have changed since 2005, with North America leading the charge followed by a surging European market and declining Japanese market</a:t>
            </a:r>
          </a:p>
          <a:p>
            <a:pPr lvl="1">
              <a:buFont typeface="Wingdings" pitchFamily="2" charset="2"/>
              <a:buChar char="Ø"/>
            </a:pPr>
            <a:r>
              <a:rPr lang="en-US" dirty="0"/>
              <a:t>Consistency has existed across every regional segment in the genres market (Action, Sports, and </a:t>
            </a:r>
            <a:r>
              <a:rPr lang="en-US" dirty="0" err="1"/>
              <a:t>Misc</a:t>
            </a:r>
            <a:r>
              <a:rPr lang="en-US" dirty="0"/>
              <a:t> all finishing top 3)</a:t>
            </a:r>
          </a:p>
          <a:p>
            <a:pPr lvl="1">
              <a:buFont typeface="Wingdings" pitchFamily="2" charset="2"/>
              <a:buChar char="Ø"/>
            </a:pPr>
            <a:r>
              <a:rPr lang="en-US" dirty="0"/>
              <a:t>We can pinpoint which publishers produced the most titles in each genre, which will be the frontrunning competitor to </a:t>
            </a:r>
            <a:r>
              <a:rPr lang="en-US" dirty="0" err="1"/>
              <a:t>GameCo</a:t>
            </a:r>
            <a:r>
              <a:rPr lang="en-US" dirty="0"/>
              <a:t> in 2017</a:t>
            </a:r>
          </a:p>
          <a:p>
            <a:pPr lvl="1">
              <a:buFont typeface="Wingdings" pitchFamily="2" charset="2"/>
              <a:buChar char="Ø"/>
            </a:pPr>
            <a:r>
              <a:rPr lang="en-US" dirty="0"/>
              <a:t>Each region has a “platform preference” when it comes to platform sales and platform sales per title. </a:t>
            </a:r>
          </a:p>
          <a:p>
            <a:pPr marL="457200" lvl="1" indent="0">
              <a:buNone/>
            </a:pPr>
            <a:endParaRPr lang="en-US" dirty="0"/>
          </a:p>
          <a:p>
            <a:pPr marL="400050">
              <a:buFont typeface="Wingdings" pitchFamily="2" charset="2"/>
              <a:buChar char="Ø"/>
            </a:pPr>
            <a:r>
              <a:rPr lang="en-US" dirty="0"/>
              <a:t>Revised Understanding – We now see that various geographic regions have NOT stayed the same over time, and that each region should have a tailored marketing strategy on how to allocate budget, based on the many factors discussed above. Recommendations are as follows…</a:t>
            </a:r>
          </a:p>
        </p:txBody>
      </p:sp>
    </p:spTree>
    <p:extLst>
      <p:ext uri="{BB962C8B-B14F-4D97-AF65-F5344CB8AC3E}">
        <p14:creationId xmlns:p14="http://schemas.microsoft.com/office/powerpoint/2010/main" val="210958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2D50-511F-2E8A-EF90-F03120C603ED}"/>
              </a:ext>
            </a:extLst>
          </p:cNvPr>
          <p:cNvSpPr>
            <a:spLocks noGrp="1"/>
          </p:cNvSpPr>
          <p:nvPr>
            <p:ph type="title"/>
          </p:nvPr>
        </p:nvSpPr>
        <p:spPr/>
        <p:txBody>
          <a:bodyPr/>
          <a:lstStyle/>
          <a:p>
            <a:r>
              <a:rPr lang="en-US" u="sng" dirty="0"/>
              <a:t>Recommendations for </a:t>
            </a:r>
            <a:r>
              <a:rPr lang="en-US" u="sng" dirty="0" err="1"/>
              <a:t>GameCo</a:t>
            </a:r>
            <a:endParaRPr lang="en-US" u="sng" dirty="0"/>
          </a:p>
        </p:txBody>
      </p:sp>
      <p:graphicFrame>
        <p:nvGraphicFramePr>
          <p:cNvPr id="5" name="Content Placeholder 4">
            <a:extLst>
              <a:ext uri="{FF2B5EF4-FFF2-40B4-BE49-F238E27FC236}">
                <a16:creationId xmlns:a16="http://schemas.microsoft.com/office/drawing/2014/main" id="{671255F5-6EF0-356F-4FEE-7B01AAC86A8E}"/>
              </a:ext>
            </a:extLst>
          </p:cNvPr>
          <p:cNvGraphicFramePr>
            <a:graphicFrameLocks noGrp="1"/>
          </p:cNvGraphicFramePr>
          <p:nvPr>
            <p:ph idx="1"/>
            <p:extLst>
              <p:ext uri="{D42A27DB-BD31-4B8C-83A1-F6EECF244321}">
                <p14:modId xmlns:p14="http://schemas.microsoft.com/office/powerpoint/2010/main" val="3784409947"/>
              </p:ext>
            </p:extLst>
          </p:nvPr>
        </p:nvGraphicFramePr>
        <p:xfrm>
          <a:off x="561860" y="1211855"/>
          <a:ext cx="11160087" cy="5521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1090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1046</TotalTime>
  <Words>1338</Words>
  <Application>Microsoft Macintosh PowerPoint</Application>
  <PresentationFormat>Widescreen</PresentationFormat>
  <Paragraphs>92</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Century Gothic</vt:lpstr>
      <vt:lpstr>Wingdings</vt:lpstr>
      <vt:lpstr>Wingdings 3</vt:lpstr>
      <vt:lpstr>Ion</vt:lpstr>
      <vt:lpstr>GameCo Market Analysis</vt:lpstr>
      <vt:lpstr>Presentation Overview  “Where GameCo stand now, and where it should go in 2017”</vt:lpstr>
      <vt:lpstr>Regional Market Shares</vt:lpstr>
      <vt:lpstr>Top Selling Genres by Region</vt:lpstr>
      <vt:lpstr>Top Selling Publishers by Genre</vt:lpstr>
      <vt:lpstr>Top Selling Platforms by Region</vt:lpstr>
      <vt:lpstr>A Revised Understanding….</vt:lpstr>
      <vt:lpstr>Recommendations for GameCo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Gurinder Badwal</dc:creator>
  <cp:lastModifiedBy>Gurinder Badwal</cp:lastModifiedBy>
  <cp:revision>10</cp:revision>
  <dcterms:created xsi:type="dcterms:W3CDTF">2025-03-06T20:18:05Z</dcterms:created>
  <dcterms:modified xsi:type="dcterms:W3CDTF">2025-03-09T06:32:36Z</dcterms:modified>
</cp:coreProperties>
</file>