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3385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2302169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2302169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28332"/>
            <a:ext cx="2313432" cy="276999"/>
          </a:xfrm>
        </p:spPr>
        <p:txBody>
          <a:bodyPr/>
          <a:lstStyle/>
          <a:p>
            <a:fld id="{7D1E3A89-42A6-442A-BFEC-08B3116D25E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202" y="6982276"/>
            <a:ext cx="270509" cy="184666"/>
          </a:xfrm>
        </p:spPr>
        <p:txBody>
          <a:bodyPr/>
          <a:lstStyle/>
          <a:p>
            <a:fld id="{5B145AB9-6A88-4A40-8BD9-AC21302C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id="{D53910FC-55D8-4637-934D-B6E7AD41D7B7}"/>
              </a:ext>
            </a:extLst>
          </p:cNvPr>
          <p:cNvSpPr txBox="1"/>
          <p:nvPr userDrawn="1"/>
        </p:nvSpPr>
        <p:spPr>
          <a:xfrm>
            <a:off x="0" y="75100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s.washington.edu/40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eagain.net/articles/git-for-computer-scientis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acon.github.com/git/gittutorial.html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git-scm.com/boo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400175"/>
            <a:chOff x="453443" y="452520"/>
            <a:chExt cx="9153525" cy="140017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5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it	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or V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ion	Co</a:t>
            </a:r>
            <a:r>
              <a:rPr spc="-5" dirty="0">
                <a:solidFill>
                  <a:srgbClr val="000000"/>
                </a:solidFill>
              </a:rPr>
              <a:t>nt</a:t>
            </a:r>
            <a:r>
              <a:rPr dirty="0">
                <a:solidFill>
                  <a:srgbClr val="000000"/>
                </a:solidFill>
              </a:rPr>
              <a:t>rol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5486" y="4528820"/>
            <a:ext cx="379476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510" marR="9525" algn="ctr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Tahoma"/>
                <a:cs typeface="Tahoma"/>
              </a:rPr>
              <a:t>These </a:t>
            </a:r>
            <a:r>
              <a:rPr sz="1400" dirty="0">
                <a:latin typeface="Tahoma"/>
                <a:cs typeface="Tahoma"/>
              </a:rPr>
              <a:t>slides are </a:t>
            </a:r>
            <a:r>
              <a:rPr sz="1400" spc="-5" dirty="0">
                <a:latin typeface="Tahoma"/>
                <a:cs typeface="Tahoma"/>
              </a:rPr>
              <a:t>heavily </a:t>
            </a:r>
            <a:r>
              <a:rPr sz="1400" dirty="0">
                <a:latin typeface="Tahoma"/>
                <a:cs typeface="Tahoma"/>
              </a:rPr>
              <a:t>based </a:t>
            </a:r>
            <a:r>
              <a:rPr sz="1400" spc="-5" dirty="0">
                <a:latin typeface="Tahoma"/>
                <a:cs typeface="Tahoma"/>
              </a:rPr>
              <a:t>on </a:t>
            </a:r>
            <a:r>
              <a:rPr sz="1400" dirty="0">
                <a:latin typeface="Tahoma"/>
                <a:cs typeface="Tahoma"/>
              </a:rPr>
              <a:t>slides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created  </a:t>
            </a:r>
            <a:r>
              <a:rPr sz="1400" spc="-5" dirty="0">
                <a:latin typeface="Tahoma"/>
                <a:cs typeface="Tahoma"/>
              </a:rPr>
              <a:t>by Ruth Anderson </a:t>
            </a:r>
            <a:r>
              <a:rPr sz="1400" dirty="0">
                <a:latin typeface="Tahoma"/>
                <a:cs typeface="Tahoma"/>
              </a:rPr>
              <a:t>for </a:t>
            </a:r>
            <a:r>
              <a:rPr sz="1400" spc="-5" dirty="0">
                <a:latin typeface="Tahoma"/>
                <a:cs typeface="Tahoma"/>
              </a:rPr>
              <a:t>CSE 390a.  Thanks,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Tahoma"/>
                <a:cs typeface="Tahoma"/>
              </a:rPr>
              <a:t>images taken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85" dirty="0">
                <a:latin typeface="Tahoma"/>
                <a:cs typeface="Tahoma"/>
              </a:rPr>
              <a:t> </a:t>
            </a:r>
            <a:r>
              <a:rPr sz="14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E3ECE-EA75-4197-AD16-488DD040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653631"/>
            <a:ext cx="1790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47283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Modify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in your working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directory.</a:t>
            </a:r>
            <a:endParaRPr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Stage </a:t>
            </a:r>
            <a:r>
              <a:rPr dirty="0">
                <a:latin typeface="Tahoma"/>
                <a:cs typeface="Tahoma"/>
              </a:rPr>
              <a:t>files, </a:t>
            </a:r>
            <a:r>
              <a:rPr spc="-5" dirty="0">
                <a:latin typeface="Tahoma"/>
                <a:cs typeface="Tahoma"/>
              </a:rPr>
              <a:t>adding snapshots </a:t>
            </a:r>
            <a:r>
              <a:rPr dirty="0">
                <a:latin typeface="Tahoma"/>
                <a:cs typeface="Tahoma"/>
              </a:rPr>
              <a:t>of them to </a:t>
            </a:r>
            <a:r>
              <a:rPr spc="-5" dirty="0">
                <a:latin typeface="Tahoma"/>
                <a:cs typeface="Tahoma"/>
              </a:rPr>
              <a:t>your staging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area.</a:t>
            </a: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Commit</a:t>
            </a:r>
            <a:r>
              <a:rPr spc="-5" dirty="0">
                <a:latin typeface="Tahoma"/>
                <a:cs typeface="Tahoma"/>
              </a:rPr>
              <a:t>, which takes </a:t>
            </a:r>
            <a:r>
              <a:rPr dirty="0">
                <a:latin typeface="Tahoma"/>
                <a:cs typeface="Tahoma"/>
              </a:rPr>
              <a:t>the files </a:t>
            </a: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dirty="0">
                <a:latin typeface="Tahoma"/>
                <a:cs typeface="Tahoma"/>
              </a:rPr>
              <a:t>stores  that </a:t>
            </a:r>
            <a:r>
              <a:rPr spc="-5" dirty="0">
                <a:latin typeface="Tahoma"/>
                <a:cs typeface="Tahoma"/>
              </a:rPr>
              <a:t>snapshot permanently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your </a:t>
            </a:r>
            <a:r>
              <a:rPr dirty="0">
                <a:latin typeface="Tahoma"/>
                <a:cs typeface="Tahoma"/>
              </a:rPr>
              <a:t>Git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733800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5" dirty="0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0318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Subversion </a:t>
            </a:r>
            <a:r>
              <a:rPr b="1" spc="-5" dirty="0">
                <a:latin typeface="Tahoma"/>
                <a:cs typeface="Tahoma"/>
              </a:rPr>
              <a:t>each modification </a:t>
            </a:r>
            <a:r>
              <a:rPr dirty="0">
                <a:latin typeface="Tahoma"/>
                <a:cs typeface="Tahoma"/>
              </a:rPr>
              <a:t>to the </a:t>
            </a:r>
            <a:r>
              <a:rPr spc="-5" dirty="0">
                <a:latin typeface="Tahoma"/>
                <a:cs typeface="Tahoma"/>
              </a:rPr>
              <a:t>central repo </a:t>
            </a:r>
            <a:r>
              <a:rPr b="1" spc="-5" dirty="0">
                <a:latin typeface="Tahoma"/>
                <a:cs typeface="Tahoma"/>
              </a:rPr>
              <a:t>increments  </a:t>
            </a:r>
            <a:r>
              <a:rPr b="1" dirty="0">
                <a:latin typeface="Tahoma"/>
                <a:cs typeface="Tahoma"/>
              </a:rPr>
              <a:t>the </a:t>
            </a:r>
            <a:r>
              <a:rPr b="1" spc="-5" dirty="0">
                <a:latin typeface="Tahoma"/>
                <a:cs typeface="Tahoma"/>
              </a:rPr>
              <a:t>version #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 the overall </a:t>
            </a:r>
            <a:r>
              <a:rPr spc="-5" dirty="0">
                <a:latin typeface="Tahoma"/>
                <a:cs typeface="Tahoma"/>
              </a:rPr>
              <a:t>repo.</a:t>
            </a:r>
            <a:endParaRPr dirty="0">
              <a:latin typeface="Tahoma"/>
              <a:cs typeface="Tahoma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Git, </a:t>
            </a:r>
            <a:r>
              <a:rPr spc="-5" dirty="0">
                <a:latin typeface="Tahoma"/>
                <a:cs typeface="Tahoma"/>
              </a:rPr>
              <a:t>each </a:t>
            </a:r>
            <a:r>
              <a:rPr dirty="0">
                <a:latin typeface="Tahoma"/>
                <a:cs typeface="Tahoma"/>
              </a:rPr>
              <a:t>user has their </a:t>
            </a:r>
            <a:r>
              <a:rPr spc="-5" dirty="0">
                <a:latin typeface="Tahoma"/>
                <a:cs typeface="Tahoma"/>
              </a:rPr>
              <a:t>own copy </a:t>
            </a:r>
            <a:r>
              <a:rPr dirty="0">
                <a:latin typeface="Tahoma"/>
                <a:cs typeface="Tahoma"/>
              </a:rPr>
              <a:t>of the </a:t>
            </a:r>
            <a:r>
              <a:rPr spc="-5" dirty="0">
                <a:latin typeface="Tahoma"/>
                <a:cs typeface="Tahoma"/>
              </a:rPr>
              <a:t>repo, and commits changes </a:t>
            </a:r>
            <a:r>
              <a:rPr dirty="0">
                <a:latin typeface="Tahoma"/>
                <a:cs typeface="Tahoma"/>
              </a:rPr>
              <a:t>to their </a:t>
            </a:r>
            <a:r>
              <a:rPr spc="-5" dirty="0">
                <a:latin typeface="Tahoma"/>
                <a:cs typeface="Tahoma"/>
              </a:rPr>
              <a:t>local copy </a:t>
            </a:r>
            <a:r>
              <a:rPr dirty="0">
                <a:latin typeface="Tahoma"/>
                <a:cs typeface="Tahoma"/>
              </a:rPr>
              <a:t>of the </a:t>
            </a:r>
            <a:r>
              <a:rPr spc="-5" dirty="0">
                <a:latin typeface="Tahoma"/>
                <a:cs typeface="Tahoma"/>
              </a:rPr>
              <a:t>repo before pushing </a:t>
            </a:r>
            <a:r>
              <a:rPr dirty="0">
                <a:latin typeface="Tahoma"/>
                <a:cs typeface="Tahoma"/>
              </a:rPr>
              <a:t>to the  </a:t>
            </a:r>
            <a:r>
              <a:rPr spc="-5" dirty="0">
                <a:latin typeface="Tahoma"/>
                <a:cs typeface="Tahoma"/>
              </a:rPr>
              <a:t>central server.</a:t>
            </a:r>
            <a:endParaRPr dirty="0">
              <a:latin typeface="Tahoma"/>
              <a:cs typeface="Tahoma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So </a:t>
            </a: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generates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unique </a:t>
            </a:r>
            <a:r>
              <a:rPr b="1" dirty="0">
                <a:latin typeface="Tahoma"/>
                <a:cs typeface="Tahoma"/>
              </a:rPr>
              <a:t>SHA-1 </a:t>
            </a:r>
            <a:r>
              <a:rPr b="1" spc="-5" dirty="0">
                <a:latin typeface="Tahoma"/>
                <a:cs typeface="Tahoma"/>
              </a:rPr>
              <a:t>hash </a:t>
            </a:r>
            <a:r>
              <a:rPr spc="-5" dirty="0">
                <a:latin typeface="Tahoma"/>
                <a:cs typeface="Tahoma"/>
              </a:rPr>
              <a:t>(40 character </a:t>
            </a:r>
            <a:r>
              <a:rPr dirty="0">
                <a:latin typeface="Tahoma"/>
                <a:cs typeface="Tahoma"/>
              </a:rPr>
              <a:t>string  of hex </a:t>
            </a:r>
            <a:r>
              <a:rPr spc="-5" dirty="0">
                <a:latin typeface="Tahoma"/>
                <a:cs typeface="Tahoma"/>
              </a:rPr>
              <a:t>digits)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every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Refers to </a:t>
            </a:r>
            <a:r>
              <a:rPr spc="-5" dirty="0">
                <a:latin typeface="Tahoma"/>
                <a:cs typeface="Tahoma"/>
              </a:rPr>
              <a:t>commits by </a:t>
            </a:r>
            <a:r>
              <a:rPr dirty="0">
                <a:latin typeface="Tahoma"/>
                <a:cs typeface="Tahoma"/>
              </a:rPr>
              <a:t>this </a:t>
            </a:r>
            <a:r>
              <a:rPr spc="-5" dirty="0">
                <a:latin typeface="Tahoma"/>
                <a:cs typeface="Tahoma"/>
              </a:rPr>
              <a:t>ID </a:t>
            </a:r>
            <a:r>
              <a:rPr dirty="0">
                <a:latin typeface="Tahoma"/>
                <a:cs typeface="Tahoma"/>
              </a:rPr>
              <a:t>rather </a:t>
            </a:r>
            <a:r>
              <a:rPr spc="-5" dirty="0">
                <a:latin typeface="Tahoma"/>
                <a:cs typeface="Tahoma"/>
              </a:rPr>
              <a:t>than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version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number.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Often we </a:t>
            </a:r>
            <a:r>
              <a:rPr spc="-5" dirty="0">
                <a:latin typeface="Tahoma"/>
                <a:cs typeface="Tahoma"/>
              </a:rPr>
              <a:t>only </a:t>
            </a:r>
            <a:r>
              <a:rPr dirty="0">
                <a:latin typeface="Tahoma"/>
                <a:cs typeface="Tahoma"/>
              </a:rPr>
              <a:t>see the first 7 </a:t>
            </a:r>
            <a:r>
              <a:rPr spc="-5" dirty="0">
                <a:latin typeface="Tahoma"/>
                <a:cs typeface="Tahoma"/>
              </a:rPr>
              <a:t>characters: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1677b2d Edited first line of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readme</a:t>
            </a:r>
            <a:endParaRPr sz="16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258efa7 Added line to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readme</a:t>
            </a:r>
            <a:endParaRPr sz="16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0e52da7 Initial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29758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b="1" spc="-5" dirty="0">
                <a:latin typeface="Tahoma"/>
                <a:cs typeface="Tahoma"/>
              </a:rPr>
              <a:t>name</a:t>
            </a:r>
            <a:r>
              <a:rPr sz="2000" spc="-5" dirty="0">
                <a:latin typeface="Tahoma"/>
                <a:cs typeface="Tahoma"/>
              </a:rPr>
              <a:t> and </a:t>
            </a:r>
            <a:r>
              <a:rPr sz="2000" b="1" spc="-5" dirty="0">
                <a:latin typeface="Tahoma"/>
                <a:cs typeface="Tahoma"/>
              </a:rPr>
              <a:t>email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 Git to use </a:t>
            </a:r>
            <a:r>
              <a:rPr sz="2000" spc="-5" dirty="0">
                <a:latin typeface="Tahoma"/>
                <a:cs typeface="Tahoma"/>
              </a:rPr>
              <a:t>when you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user.name "Bugs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Bunny"</a:t>
            </a:r>
            <a:endParaRPr sz="20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user.email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  <a:hlinkClick r:id="rId2"/>
              </a:rPr>
              <a:t>bugs@gmail.com</a:t>
            </a:r>
            <a:endParaRPr sz="20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You can call </a:t>
            </a:r>
            <a:r>
              <a:rPr sz="2000" spc="-5" dirty="0">
                <a:latin typeface="Courier New"/>
                <a:cs typeface="Courier New"/>
              </a:rPr>
              <a:t>git config </a:t>
            </a:r>
            <a:r>
              <a:rPr sz="2000" dirty="0">
                <a:latin typeface="Courier New"/>
                <a:cs typeface="Courier New"/>
              </a:rPr>
              <a:t>–list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verify </a:t>
            </a:r>
            <a:r>
              <a:rPr sz="2000" dirty="0">
                <a:latin typeface="Tahoma"/>
                <a:cs typeface="Tahoma"/>
              </a:rPr>
              <a:t>these are</a:t>
            </a:r>
            <a:r>
              <a:rPr sz="2000" spc="-3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editor </a:t>
            </a:r>
            <a:r>
              <a:rPr sz="2000" dirty="0">
                <a:latin typeface="Tahoma"/>
                <a:cs typeface="Tahoma"/>
              </a:rPr>
              <a:t>that is used for </a:t>
            </a:r>
            <a:r>
              <a:rPr sz="2000" spc="-5" dirty="0">
                <a:latin typeface="Tahoma"/>
                <a:cs typeface="Tahoma"/>
              </a:rPr>
              <a:t>writing commit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messages: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core.editor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nano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dirty="0">
                <a:latin typeface="Tahoma"/>
                <a:cs typeface="Tahoma"/>
              </a:rPr>
              <a:t>(it is </a:t>
            </a:r>
            <a:r>
              <a:rPr spc="-5" dirty="0">
                <a:latin typeface="Tahoma"/>
                <a:cs typeface="Tahoma"/>
              </a:rPr>
              <a:t>vim by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default)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0649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00" i="1" spc="-35" dirty="0">
                <a:latin typeface="Tahoma"/>
                <a:cs typeface="Tahoma"/>
              </a:rPr>
              <a:t>Two common </a:t>
            </a:r>
            <a:r>
              <a:rPr sz="2400" i="1" spc="-25" dirty="0">
                <a:latin typeface="Tahoma"/>
                <a:cs typeface="Tahoma"/>
              </a:rPr>
              <a:t>scenarios: (only </a:t>
            </a:r>
            <a:r>
              <a:rPr sz="2400" i="1" spc="-35" dirty="0">
                <a:latin typeface="Tahoma"/>
                <a:cs typeface="Tahoma"/>
              </a:rPr>
              <a:t>do </a:t>
            </a:r>
            <a:r>
              <a:rPr sz="2400" i="1" spc="-30" dirty="0">
                <a:latin typeface="Tahoma"/>
                <a:cs typeface="Tahoma"/>
              </a:rPr>
              <a:t>one </a:t>
            </a:r>
            <a:r>
              <a:rPr sz="2400" i="1" spc="-25" dirty="0">
                <a:latin typeface="Tahoma"/>
                <a:cs typeface="Tahoma"/>
              </a:rPr>
              <a:t>of</a:t>
            </a:r>
            <a:r>
              <a:rPr sz="2400" i="1" spc="65" dirty="0">
                <a:latin typeface="Tahoma"/>
                <a:cs typeface="Tahoma"/>
              </a:rPr>
              <a:t> </a:t>
            </a:r>
            <a:r>
              <a:rPr sz="2400" i="1" spc="-25" dirty="0">
                <a:latin typeface="Tahoma"/>
                <a:cs typeface="Tahoma"/>
              </a:rPr>
              <a:t>these)</a:t>
            </a:r>
            <a:endParaRPr sz="24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create a new </a:t>
            </a:r>
            <a:r>
              <a:rPr sz="2000" b="1" spc="-5" dirty="0">
                <a:latin typeface="Tahoma"/>
                <a:cs typeface="Tahoma"/>
              </a:rPr>
              <a:t>local </a:t>
            </a:r>
            <a:r>
              <a:rPr sz="2000" b="1" dirty="0">
                <a:latin typeface="Tahoma"/>
                <a:cs typeface="Tahoma"/>
              </a:rPr>
              <a:t>Git </a:t>
            </a:r>
            <a:r>
              <a:rPr sz="2000" b="1" spc="-5" dirty="0">
                <a:latin typeface="Tahoma"/>
                <a:cs typeface="Tahoma"/>
              </a:rPr>
              <a:t>repo </a:t>
            </a:r>
            <a:r>
              <a:rPr sz="2000" spc="-5" dirty="0">
                <a:latin typeface="Tahoma"/>
                <a:cs typeface="Tahoma"/>
              </a:rPr>
              <a:t>in your current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init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This will </a:t>
            </a:r>
            <a:r>
              <a:rPr dirty="0">
                <a:latin typeface="Tahoma"/>
                <a:cs typeface="Tahoma"/>
              </a:rPr>
              <a:t>create a </a:t>
            </a:r>
            <a:r>
              <a:rPr dirty="0">
                <a:latin typeface="Courier New"/>
                <a:cs typeface="Courier New"/>
              </a:rPr>
              <a:t>.git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-5" dirty="0">
                <a:latin typeface="Tahoma"/>
                <a:cs typeface="Tahoma"/>
              </a:rPr>
              <a:t>directory in your current directory.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Then you can commit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that </a:t>
            </a:r>
            <a:r>
              <a:rPr spc="-5" dirty="0">
                <a:latin typeface="Tahoma"/>
                <a:cs typeface="Tahoma"/>
              </a:rPr>
              <a:t>directory into </a:t>
            </a:r>
            <a:r>
              <a:rPr dirty="0">
                <a:latin typeface="Tahoma"/>
                <a:cs typeface="Tahoma"/>
              </a:rPr>
              <a:t>the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add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filename</a:t>
            </a:r>
            <a:endParaRPr sz="20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commit –m "</a:t>
            </a:r>
            <a:r>
              <a:rPr sz="2000" i="1" spc="-5" dirty="0">
                <a:latin typeface="Courier New"/>
                <a:cs typeface="Courier New"/>
              </a:rPr>
              <a:t>commit</a:t>
            </a:r>
            <a:r>
              <a:rPr sz="2000" i="1" spc="-2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message</a:t>
            </a:r>
            <a:r>
              <a:rPr sz="2000" dirty="0">
                <a:latin typeface="Courier New"/>
                <a:cs typeface="Courier New"/>
              </a:rPr>
              <a:t>"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b="1" spc="-5" dirty="0">
                <a:latin typeface="Tahoma"/>
                <a:cs typeface="Tahoma"/>
              </a:rPr>
              <a:t>clone </a:t>
            </a:r>
            <a:r>
              <a:rPr sz="2000" b="1" dirty="0">
                <a:latin typeface="Tahoma"/>
                <a:cs typeface="Tahoma"/>
              </a:rPr>
              <a:t>a </a:t>
            </a:r>
            <a:r>
              <a:rPr sz="2000" b="1" spc="-5" dirty="0">
                <a:latin typeface="Tahoma"/>
                <a:cs typeface="Tahoma"/>
              </a:rPr>
              <a:t>remote repo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your current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000" spc="-5" dirty="0">
                <a:latin typeface="Courier New"/>
                <a:cs typeface="Courier New"/>
              </a:rPr>
              <a:t>git clone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url	</a:t>
            </a:r>
            <a:r>
              <a:rPr sz="2000" i="1" spc="-5" dirty="0">
                <a:latin typeface="Courier New"/>
                <a:cs typeface="Courier New"/>
              </a:rPr>
              <a:t>localDirectoryName</a:t>
            </a:r>
            <a:endParaRPr sz="2000" dirty="0">
              <a:latin typeface="Courier New"/>
              <a:cs typeface="Courier New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This will </a:t>
            </a:r>
            <a:r>
              <a:rPr dirty="0">
                <a:latin typeface="Tahoma"/>
                <a:cs typeface="Tahoma"/>
              </a:rPr>
              <a:t>create the </a:t>
            </a:r>
            <a:r>
              <a:rPr spc="-5" dirty="0">
                <a:latin typeface="Tahoma"/>
                <a:cs typeface="Tahoma"/>
              </a:rPr>
              <a:t>given local directory, containing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working copy </a:t>
            </a:r>
            <a:r>
              <a:rPr dirty="0">
                <a:latin typeface="Tahoma"/>
                <a:cs typeface="Tahoma"/>
              </a:rPr>
              <a:t>of  the files from the </a:t>
            </a:r>
            <a:r>
              <a:rPr spc="-5" dirty="0">
                <a:latin typeface="Tahoma"/>
                <a:cs typeface="Tahoma"/>
              </a:rPr>
              <a:t>repo, and </a:t>
            </a:r>
            <a:r>
              <a:rPr dirty="0">
                <a:latin typeface="Tahoma"/>
                <a:cs typeface="Tahoma"/>
              </a:rPr>
              <a:t>a </a:t>
            </a:r>
            <a:r>
              <a:rPr dirty="0">
                <a:latin typeface="Courier New"/>
                <a:cs typeface="Courier New"/>
              </a:rPr>
              <a:t>.git </a:t>
            </a:r>
            <a:r>
              <a:rPr spc="-5" dirty="0">
                <a:latin typeface="Tahoma"/>
                <a:cs typeface="Tahoma"/>
              </a:rPr>
              <a:t>directory </a:t>
            </a:r>
            <a:r>
              <a:rPr dirty="0">
                <a:latin typeface="Tahoma"/>
                <a:cs typeface="Tahoma"/>
              </a:rPr>
              <a:t>(used to </a:t>
            </a:r>
            <a:r>
              <a:rPr spc="-5" dirty="0">
                <a:latin typeface="Tahoma"/>
                <a:cs typeface="Tahoma"/>
              </a:rPr>
              <a:t>hold </a:t>
            </a:r>
            <a:r>
              <a:rPr dirty="0">
                <a:latin typeface="Tahoma"/>
                <a:cs typeface="Tahoma"/>
              </a:rPr>
              <a:t>the 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 </a:t>
            </a:r>
            <a:r>
              <a:rPr spc="-5" dirty="0">
                <a:latin typeface="Tahoma"/>
                <a:cs typeface="Tahoma"/>
              </a:rPr>
              <a:t>and your actual local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repo)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01369"/>
              </p:ext>
            </p:extLst>
          </p:nvPr>
        </p:nvGraphicFramePr>
        <p:xfrm>
          <a:off x="748635" y="1738312"/>
          <a:ext cx="8534400" cy="498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clone </a:t>
                      </a:r>
                      <a:r>
                        <a:rPr sz="1800" b="1" i="1" spc="220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800" b="1" i="1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285" dirty="0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Git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repository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can add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it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add	</a:t>
                      </a:r>
                      <a:r>
                        <a:rPr sz="2000" b="1" i="1" spc="375" dirty="0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contents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snapshot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status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</a:t>
                      </a:r>
                      <a:r>
                        <a:rPr sz="18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85" dirty="0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shows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diff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what is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staged 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modified but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unstaged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800" spc="5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i="1" spc="-19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get help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info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about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command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fetch from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try to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merge  into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new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and data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 repository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 </a:t>
                      </a:r>
                      <a:r>
                        <a:rPr sz="1800" spc="425" dirty="0">
                          <a:latin typeface="Arial"/>
                          <a:cs typeface="Arial"/>
                        </a:rPr>
                        <a:t>init, 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reset,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merge, 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log,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tag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spc="-5" dirty="0"/>
              <a:t>an</a:t>
            </a:r>
            <a:r>
              <a:rPr dirty="0"/>
              <a:t>d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it	a	</a:t>
            </a:r>
            <a:r>
              <a:rPr spc="-5" dirty="0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74333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z="2000" spc="-5" dirty="0"/>
              <a:t>The </a:t>
            </a:r>
            <a:r>
              <a:rPr sz="2000" dirty="0"/>
              <a:t>first </a:t>
            </a:r>
            <a:r>
              <a:rPr sz="2000" spc="-5" dirty="0"/>
              <a:t>time </a:t>
            </a:r>
            <a:r>
              <a:rPr sz="2000" dirty="0"/>
              <a:t>we ask a file to </a:t>
            </a:r>
            <a:r>
              <a:rPr sz="2000" spc="-5" dirty="0"/>
              <a:t>be tracked, </a:t>
            </a:r>
            <a:r>
              <a:rPr sz="2000" i="1" spc="-30" dirty="0">
                <a:latin typeface="Tahoma"/>
                <a:cs typeface="Tahoma"/>
              </a:rPr>
              <a:t>and </a:t>
            </a:r>
            <a:r>
              <a:rPr sz="2000" i="1" spc="-25" dirty="0">
                <a:latin typeface="Tahoma"/>
                <a:cs typeface="Tahoma"/>
              </a:rPr>
              <a:t>every </a:t>
            </a:r>
            <a:r>
              <a:rPr sz="2000" i="1" spc="-30" dirty="0">
                <a:latin typeface="Tahoma"/>
                <a:cs typeface="Tahoma"/>
              </a:rPr>
              <a:t>time  </a:t>
            </a:r>
            <a:r>
              <a:rPr sz="2000" i="1" spc="-25" dirty="0">
                <a:latin typeface="Tahoma"/>
                <a:cs typeface="Tahoma"/>
              </a:rPr>
              <a:t>before </a:t>
            </a:r>
            <a:r>
              <a:rPr sz="2000" i="1" spc="-35" dirty="0">
                <a:latin typeface="Tahoma"/>
                <a:cs typeface="Tahoma"/>
              </a:rPr>
              <a:t>we </a:t>
            </a:r>
            <a:r>
              <a:rPr sz="2000" i="1" spc="-30" dirty="0">
                <a:latin typeface="Tahoma"/>
                <a:cs typeface="Tahoma"/>
              </a:rPr>
              <a:t>commit a </a:t>
            </a:r>
            <a:r>
              <a:rPr sz="2000" i="1" spc="-15" dirty="0">
                <a:latin typeface="Tahoma"/>
                <a:cs typeface="Tahoma"/>
              </a:rPr>
              <a:t>file</a:t>
            </a:r>
            <a:r>
              <a:rPr sz="2000" spc="-15" dirty="0"/>
              <a:t>, </a:t>
            </a:r>
            <a:r>
              <a:rPr sz="2000" dirty="0"/>
              <a:t>we </a:t>
            </a:r>
            <a:r>
              <a:rPr sz="2000" spc="-5" dirty="0"/>
              <a:t>must add </a:t>
            </a:r>
            <a:r>
              <a:rPr sz="2000" dirty="0"/>
              <a:t>it to the </a:t>
            </a:r>
            <a:r>
              <a:rPr sz="2000" spc="-5" dirty="0"/>
              <a:t>staging</a:t>
            </a:r>
            <a:r>
              <a:rPr sz="2000" spc="65" dirty="0"/>
              <a:t> </a:t>
            </a:r>
            <a:r>
              <a:rPr sz="2000" dirty="0"/>
              <a:t>area: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add Hello.java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Takes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snapshot </a:t>
            </a:r>
            <a:r>
              <a:rPr dirty="0">
                <a:latin typeface="Tahoma"/>
                <a:cs typeface="Tahoma"/>
              </a:rPr>
              <a:t>of these files, </a:t>
            </a:r>
            <a:r>
              <a:rPr spc="-5" dirty="0">
                <a:latin typeface="Tahoma"/>
                <a:cs typeface="Tahoma"/>
              </a:rPr>
              <a:t>adds </a:t>
            </a:r>
            <a:r>
              <a:rPr dirty="0">
                <a:latin typeface="Tahoma"/>
                <a:cs typeface="Tahoma"/>
              </a:rPr>
              <a:t>them to the </a:t>
            </a:r>
            <a:r>
              <a:rPr spc="-5" dirty="0">
                <a:latin typeface="Tahoma"/>
                <a:cs typeface="Tahoma"/>
              </a:rPr>
              <a:t>staging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area.</a:t>
            </a: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pc="-5" dirty="0">
                <a:latin typeface="Tahoma"/>
                <a:cs typeface="Tahoma"/>
              </a:rPr>
              <a:t>In older VCS, "add" means </a:t>
            </a:r>
            <a:r>
              <a:rPr dirty="0">
                <a:latin typeface="Tahoma"/>
                <a:cs typeface="Tahoma"/>
              </a:rPr>
              <a:t>"start </a:t>
            </a:r>
            <a:r>
              <a:rPr spc="-5" dirty="0">
                <a:latin typeface="Tahoma"/>
                <a:cs typeface="Tahoma"/>
              </a:rPr>
              <a:t>tracking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this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file."	In </a:t>
            </a:r>
            <a:r>
              <a:rPr dirty="0">
                <a:latin typeface="Tahoma"/>
                <a:cs typeface="Tahoma"/>
              </a:rPr>
              <a:t>Git, </a:t>
            </a:r>
            <a:r>
              <a:rPr spc="-5" dirty="0">
                <a:latin typeface="Tahoma"/>
                <a:cs typeface="Tahoma"/>
              </a:rPr>
              <a:t>"add"  means "add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area" so it </a:t>
            </a:r>
            <a:r>
              <a:rPr spc="-5" dirty="0">
                <a:latin typeface="Tahoma"/>
                <a:cs typeface="Tahoma"/>
              </a:rPr>
              <a:t>will be part </a:t>
            </a:r>
            <a:r>
              <a:rPr dirty="0">
                <a:latin typeface="Tahoma"/>
                <a:cs typeface="Tahoma"/>
              </a:rPr>
              <a:t>of the next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commit.</a:t>
            </a:r>
            <a:endParaRPr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dirty="0"/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/>
              <a:t>To </a:t>
            </a:r>
            <a:r>
              <a:rPr sz="2000" spc="-5" dirty="0"/>
              <a:t>move staged changes into </a:t>
            </a:r>
            <a:r>
              <a:rPr sz="2000" dirty="0"/>
              <a:t>the </a:t>
            </a:r>
            <a:r>
              <a:rPr sz="2000" spc="-5" dirty="0"/>
              <a:t>repo, </a:t>
            </a:r>
            <a:r>
              <a:rPr sz="2000" dirty="0"/>
              <a:t>we</a:t>
            </a:r>
            <a:r>
              <a:rPr sz="2000" spc="35" dirty="0"/>
              <a:t> </a:t>
            </a:r>
            <a:r>
              <a:rPr sz="2000" spc="-5" dirty="0"/>
              <a:t>commit:</a:t>
            </a: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commit –m "Fixing bug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#22"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/>
              <a:t>To </a:t>
            </a:r>
            <a:r>
              <a:rPr sz="2000" spc="-5" dirty="0"/>
              <a:t>undo changes on </a:t>
            </a:r>
            <a:r>
              <a:rPr sz="2000" dirty="0"/>
              <a:t>a file </a:t>
            </a:r>
            <a:r>
              <a:rPr sz="2000" spc="-5" dirty="0"/>
              <a:t>before you have committed</a:t>
            </a:r>
            <a:r>
              <a:rPr sz="2000" spc="55" dirty="0"/>
              <a:t> </a:t>
            </a:r>
            <a:r>
              <a:rPr sz="2000" spc="-5" dirty="0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75148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000" spc="-5" dirty="0">
                <a:latin typeface="Courier New"/>
                <a:cs typeface="Courier New"/>
              </a:rPr>
              <a:t>git reset HEAD --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000" spc="-5" dirty="0">
                <a:latin typeface="Courier New"/>
                <a:cs typeface="Courier New"/>
              </a:rPr>
              <a:t>git checkout --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69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(unstages </a:t>
            </a:r>
            <a:r>
              <a:rPr sz="2000" dirty="0">
                <a:latin typeface="Tahoma"/>
                <a:cs typeface="Tahoma"/>
              </a:rPr>
              <a:t>the file)  </a:t>
            </a:r>
            <a:r>
              <a:rPr sz="2000" spc="-5" dirty="0">
                <a:latin typeface="Tahoma"/>
                <a:cs typeface="Tahoma"/>
              </a:rPr>
              <a:t>(undoes your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changes)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All </a:t>
            </a:r>
            <a:r>
              <a:rPr sz="2000" dirty="0">
                <a:latin typeface="Tahoma"/>
                <a:cs typeface="Tahoma"/>
              </a:rPr>
              <a:t>these </a:t>
            </a:r>
            <a:r>
              <a:rPr sz="2000" spc="-5" dirty="0">
                <a:latin typeface="Tahoma"/>
                <a:cs typeface="Tahoma"/>
              </a:rPr>
              <a:t>commands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acting on your local version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484042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view </a:t>
            </a:r>
            <a:r>
              <a:rPr sz="2000" dirty="0">
                <a:latin typeface="Tahoma"/>
                <a:cs typeface="Tahoma"/>
              </a:rPr>
              <a:t>status of files </a:t>
            </a:r>
            <a:r>
              <a:rPr sz="2000" spc="-5" dirty="0">
                <a:latin typeface="Tahoma"/>
                <a:cs typeface="Tahoma"/>
              </a:rPr>
              <a:t>in working directory and staging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area: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000" spc="-5" dirty="0">
                <a:latin typeface="Courier New"/>
                <a:cs typeface="Courier New"/>
              </a:rPr>
              <a:t>git </a:t>
            </a:r>
            <a:r>
              <a:rPr sz="2000" dirty="0">
                <a:latin typeface="Courier New"/>
                <a:cs typeface="Courier New"/>
              </a:rPr>
              <a:t>status	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git status </a:t>
            </a:r>
            <a:r>
              <a:rPr sz="2000" dirty="0">
                <a:latin typeface="Courier New"/>
                <a:cs typeface="Courier New"/>
              </a:rPr>
              <a:t>–s </a:t>
            </a:r>
            <a:r>
              <a:rPr sz="2000" dirty="0">
                <a:latin typeface="Tahoma"/>
                <a:cs typeface="Tahoma"/>
              </a:rPr>
              <a:t>(short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version)</a:t>
            </a:r>
            <a:endParaRPr sz="20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what is </a:t>
            </a:r>
            <a:r>
              <a:rPr sz="2000" spc="-5" dirty="0">
                <a:latin typeface="Tahoma"/>
                <a:cs typeface="Tahoma"/>
              </a:rPr>
              <a:t>modified but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unstaged: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diff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a list of </a:t>
            </a:r>
            <a:r>
              <a:rPr sz="2000" spc="-5" dirty="0">
                <a:latin typeface="Tahoma"/>
                <a:cs typeface="Tahoma"/>
              </a:rPr>
              <a:t>staged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changes: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diff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--cached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a </a:t>
            </a:r>
            <a:r>
              <a:rPr sz="2000" spc="-5" dirty="0">
                <a:latin typeface="Tahoma"/>
                <a:cs typeface="Tahoma"/>
              </a:rPr>
              <a:t>log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all changes in your local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000" spc="-5" dirty="0">
                <a:latin typeface="Courier New"/>
                <a:cs typeface="Courier New"/>
              </a:rPr>
              <a:t>git log	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git log </a:t>
            </a:r>
            <a:r>
              <a:rPr sz="2000" dirty="0">
                <a:latin typeface="Courier New"/>
                <a:cs typeface="Courier New"/>
              </a:rPr>
              <a:t>--oneline </a:t>
            </a:r>
            <a:r>
              <a:rPr sz="2000" dirty="0">
                <a:latin typeface="Tahoma"/>
                <a:cs typeface="Tahoma"/>
              </a:rPr>
              <a:t>(shorter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version)</a:t>
            </a:r>
            <a:endParaRPr sz="2000" dirty="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Courier New"/>
                <a:cs typeface="Courier New"/>
              </a:rPr>
              <a:t>git log </a:t>
            </a:r>
            <a:r>
              <a:rPr dirty="0">
                <a:latin typeface="Courier New"/>
                <a:cs typeface="Courier New"/>
              </a:rPr>
              <a:t>-5</a:t>
            </a:r>
            <a:r>
              <a:rPr spc="-545" dirty="0">
                <a:latin typeface="Courier New"/>
                <a:cs typeface="Courier New"/>
              </a:rPr>
              <a:t> </a:t>
            </a:r>
            <a:r>
              <a:rPr dirty="0">
                <a:latin typeface="Tahoma"/>
                <a:cs typeface="Tahoma"/>
              </a:rPr>
              <a:t>(to show </a:t>
            </a:r>
            <a:r>
              <a:rPr spc="-5" dirty="0">
                <a:latin typeface="Tahoma"/>
                <a:cs typeface="Tahoma"/>
              </a:rPr>
              <a:t>only </a:t>
            </a:r>
            <a:r>
              <a:rPr dirty="0">
                <a:latin typeface="Tahoma"/>
                <a:cs typeface="Tahoma"/>
              </a:rPr>
              <a:t>the 5 </a:t>
            </a:r>
            <a:r>
              <a:rPr spc="-5" dirty="0">
                <a:latin typeface="Tahoma"/>
                <a:cs typeface="Tahoma"/>
              </a:rPr>
              <a:t>most recent updates), etc.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 and</a:t>
            </a:r>
            <a:r>
              <a:rPr spc="-60" dirty="0"/>
              <a:t> </a:t>
            </a:r>
            <a:r>
              <a:rPr spc="-5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Git uses </a:t>
            </a:r>
            <a:r>
              <a:rPr spc="-5" dirty="0">
                <a:latin typeface="Tahoma"/>
                <a:cs typeface="Tahoma"/>
              </a:rPr>
              <a:t>branching heavily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switch between multiple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tasks.</a:t>
            </a:r>
            <a:endParaRPr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create a new </a:t>
            </a:r>
            <a:r>
              <a:rPr spc="-5" dirty="0">
                <a:latin typeface="Tahoma"/>
                <a:cs typeface="Tahoma"/>
              </a:rPr>
              <a:t>local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branch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lang="en-IN" i="1" spc="-5" dirty="0" err="1">
                <a:latin typeface="Courier New"/>
                <a:cs typeface="Courier New"/>
              </a:rPr>
              <a:t>branchname</a:t>
            </a:r>
            <a:r>
              <a:rPr lang="en-IN" i="1" spc="-5" dirty="0">
                <a:latin typeface="Courier New"/>
                <a:cs typeface="Courier New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list </a:t>
            </a:r>
            <a:r>
              <a:rPr spc="-5" dirty="0">
                <a:latin typeface="Tahoma"/>
                <a:cs typeface="Tahoma"/>
              </a:rPr>
              <a:t>all local branches: </a:t>
            </a:r>
            <a:r>
              <a:rPr dirty="0">
                <a:latin typeface="Tahoma"/>
                <a:cs typeface="Tahoma"/>
              </a:rPr>
              <a:t>(* </a:t>
            </a:r>
            <a:r>
              <a:rPr spc="-5" dirty="0">
                <a:latin typeface="Tahoma"/>
                <a:cs typeface="Tahoma"/>
              </a:rPr>
              <a:t>= current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branch)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branch</a:t>
            </a:r>
            <a:endParaRPr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switch </a:t>
            </a:r>
            <a:r>
              <a:rPr dirty="0">
                <a:latin typeface="Tahoma"/>
                <a:cs typeface="Tahoma"/>
              </a:rPr>
              <a:t>to a </a:t>
            </a:r>
            <a:r>
              <a:rPr spc="-5" dirty="0">
                <a:latin typeface="Tahoma"/>
                <a:cs typeface="Tahoma"/>
              </a:rPr>
              <a:t>given local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checkout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i="1" spc="-5" dirty="0" err="1">
                <a:latin typeface="Courier New"/>
                <a:cs typeface="Courier New"/>
              </a:rPr>
              <a:t>branchname</a:t>
            </a:r>
            <a:endParaRPr lang="en-IN" i="1" spc="-5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lang="en-IN" dirty="0">
                <a:latin typeface="Tahoma"/>
                <a:cs typeface="Tahoma"/>
              </a:rPr>
              <a:t>To create a new </a:t>
            </a:r>
            <a:r>
              <a:rPr lang="en-IN" spc="-5" dirty="0">
                <a:latin typeface="Tahoma"/>
                <a:cs typeface="Tahoma"/>
              </a:rPr>
              <a:t>local</a:t>
            </a:r>
            <a:r>
              <a:rPr lang="en-IN" spc="-10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branch and switch to that branch: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Courier New"/>
                <a:cs typeface="Courier New"/>
              </a:rPr>
              <a:t>git checkout -b</a:t>
            </a:r>
            <a:r>
              <a:rPr lang="en-IN" spc="-10" dirty="0">
                <a:latin typeface="Courier New"/>
                <a:cs typeface="Courier New"/>
              </a:rPr>
              <a:t> </a:t>
            </a:r>
            <a:r>
              <a:rPr lang="en-IN" i="1" spc="-5" dirty="0" err="1">
                <a:latin typeface="Courier New"/>
                <a:cs typeface="Courier New"/>
              </a:rPr>
              <a:t>branchname</a:t>
            </a:r>
            <a:r>
              <a:rPr lang="en-IN" i="1" spc="-5" dirty="0">
                <a:latin typeface="Courier New"/>
                <a:cs typeface="Courier New"/>
              </a:rPr>
              <a:t> </a:t>
            </a:r>
            <a:endParaRPr lang="en-IN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merge changes </a:t>
            </a:r>
            <a:r>
              <a:rPr dirty="0">
                <a:latin typeface="Tahoma"/>
                <a:cs typeface="Tahoma"/>
              </a:rPr>
              <a:t>from a </a:t>
            </a:r>
            <a:r>
              <a:rPr spc="-5" dirty="0">
                <a:latin typeface="Tahoma"/>
                <a:cs typeface="Tahoma"/>
              </a:rPr>
              <a:t>branch into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local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master: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checkout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merge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branchname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1436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conflicting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 </a:t>
            </a:r>
            <a:r>
              <a:rPr sz="2000" spc="-5" dirty="0">
                <a:latin typeface="Tahoma"/>
                <a:cs typeface="Tahoma"/>
              </a:rPr>
              <a:t>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&lt;&lt;&lt;</a:t>
            </a:r>
            <a:r>
              <a:rPr sz="2000" spc="-6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&gt;&gt;&gt;</a:t>
            </a:r>
            <a:r>
              <a:rPr sz="2000" spc="-6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sections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 </a:t>
            </a:r>
            <a:r>
              <a:rPr sz="2000" spc="-5" dirty="0">
                <a:latin typeface="Tahoma"/>
                <a:cs typeface="Tahoma"/>
              </a:rPr>
              <a:t>indicate </a:t>
            </a:r>
            <a:r>
              <a:rPr sz="2000" dirty="0">
                <a:latin typeface="Tahoma"/>
                <a:cs typeface="Tahoma"/>
              </a:rPr>
              <a:t>where Git was </a:t>
            </a:r>
            <a:r>
              <a:rPr sz="2000" spc="-5" dirty="0">
                <a:latin typeface="Tahoma"/>
                <a:cs typeface="Tahoma"/>
              </a:rPr>
              <a:t>unable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resolve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sz="16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sz="1600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600" b="1" spc="-5" dirty="0">
                <a:latin typeface="Courier New"/>
                <a:cs typeface="Courier New"/>
              </a:rPr>
              <a:t>=======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600" dirty="0">
              <a:latin typeface="Courier New"/>
              <a:cs typeface="Courier New"/>
            </a:endParaRPr>
          </a:p>
          <a:p>
            <a:pPr marL="287020">
              <a:lnSpc>
                <a:spcPts val="213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sz="16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6241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Find all such sections, and edit </a:t>
            </a:r>
            <a:r>
              <a:rPr sz="2000" dirty="0">
                <a:latin typeface="Tahoma"/>
                <a:cs typeface="Tahoma"/>
              </a:rPr>
              <a:t>them to the </a:t>
            </a:r>
            <a:r>
              <a:rPr sz="2000" spc="-5" dirty="0">
                <a:latin typeface="Tahoma"/>
                <a:cs typeface="Tahoma"/>
              </a:rPr>
              <a:t>proper </a:t>
            </a:r>
            <a:r>
              <a:rPr sz="2000" dirty="0">
                <a:latin typeface="Tahoma"/>
                <a:cs typeface="Tahoma"/>
              </a:rPr>
              <a:t>state  </a:t>
            </a:r>
            <a:r>
              <a:rPr sz="2000" spc="-5" dirty="0">
                <a:latin typeface="Tahoma"/>
                <a:cs typeface="Tahoma"/>
              </a:rPr>
              <a:t>(whichever </a:t>
            </a:r>
            <a:r>
              <a:rPr sz="2000" dirty="0">
                <a:latin typeface="Tahoma"/>
                <a:cs typeface="Tahoma"/>
              </a:rPr>
              <a:t>of the two </a:t>
            </a:r>
            <a:r>
              <a:rPr sz="2000" spc="-5" dirty="0">
                <a:latin typeface="Tahoma"/>
                <a:cs typeface="Tahoma"/>
              </a:rPr>
              <a:t>versions </a:t>
            </a:r>
            <a:r>
              <a:rPr sz="2000" dirty="0">
                <a:latin typeface="Tahoma"/>
                <a:cs typeface="Tahoma"/>
              </a:rPr>
              <a:t>is newer / </a:t>
            </a:r>
            <a:r>
              <a:rPr sz="2000" spc="-5" dirty="0">
                <a:latin typeface="Tahoma"/>
                <a:cs typeface="Tahoma"/>
              </a:rPr>
              <a:t>better </a:t>
            </a:r>
            <a:r>
              <a:rPr sz="2000" dirty="0">
                <a:latin typeface="Tahoma"/>
                <a:cs typeface="Tahoma"/>
              </a:rPr>
              <a:t>/ </a:t>
            </a:r>
            <a:r>
              <a:rPr sz="2000" spc="-5" dirty="0">
                <a:latin typeface="Tahoma"/>
                <a:cs typeface="Tahoma"/>
              </a:rPr>
              <a:t>more  correct).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6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6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0719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</a:t>
            </a:r>
            <a:r>
              <a:rPr spc="-5" dirty="0"/>
              <a:t>w</a:t>
            </a:r>
            <a:r>
              <a:rPr lang="en-IN" spc="-5" dirty="0" err="1"/>
              <a:t>ith</a:t>
            </a:r>
            <a:r>
              <a:rPr lang="en-IN" spc="-5" dirty="0"/>
              <a:t> </a:t>
            </a:r>
            <a:r>
              <a:rPr dirty="0" err="1"/>
              <a:t>r</a:t>
            </a:r>
            <a:r>
              <a:rPr spc="-5" dirty="0" err="1"/>
              <a:t>em</a:t>
            </a:r>
            <a:r>
              <a:rPr dirty="0" err="1"/>
              <a:t>o</a:t>
            </a:r>
            <a:r>
              <a:rPr spc="-5" dirty="0" err="1"/>
              <a:t>t</a:t>
            </a:r>
            <a:r>
              <a:rPr lang="en-IN" spc="-5" dirty="0"/>
              <a:t>e 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8564880" cy="35263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Pull </a:t>
            </a:r>
            <a:r>
              <a:rPr dirty="0">
                <a:latin typeface="Tahoma"/>
                <a:cs typeface="Tahoma"/>
              </a:rPr>
              <a:t>from remote </a:t>
            </a:r>
            <a:r>
              <a:rPr spc="-5" dirty="0">
                <a:latin typeface="Tahoma"/>
                <a:cs typeface="Tahoma"/>
              </a:rPr>
              <a:t>repo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get most recent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changes.</a:t>
            </a:r>
            <a:endParaRPr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>
                <a:latin typeface="Tahoma"/>
                <a:cs typeface="Tahoma"/>
              </a:rPr>
              <a:t>– (fix </a:t>
            </a:r>
            <a:r>
              <a:rPr spc="-5" dirty="0">
                <a:latin typeface="Tahoma"/>
                <a:cs typeface="Tahoma"/>
              </a:rPr>
              <a:t>conflicts </a:t>
            </a:r>
            <a:r>
              <a:rPr dirty="0">
                <a:latin typeface="Tahoma"/>
                <a:cs typeface="Tahoma"/>
              </a:rPr>
              <a:t>if </a:t>
            </a:r>
            <a:r>
              <a:rPr spc="-5" dirty="0">
                <a:latin typeface="Tahoma"/>
                <a:cs typeface="Tahoma"/>
              </a:rPr>
              <a:t>necessary, add/commit </a:t>
            </a:r>
            <a:r>
              <a:rPr dirty="0">
                <a:latin typeface="Tahoma"/>
                <a:cs typeface="Tahoma"/>
              </a:rPr>
              <a:t>them to </a:t>
            </a:r>
            <a:r>
              <a:rPr spc="-5" dirty="0">
                <a:latin typeface="Tahoma"/>
                <a:cs typeface="Tahoma"/>
              </a:rPr>
              <a:t>your local</a:t>
            </a:r>
            <a:r>
              <a:rPr spc="-3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repo)</a:t>
            </a:r>
            <a:endParaRPr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fetch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most recent updates </a:t>
            </a:r>
            <a:r>
              <a:rPr dirty="0">
                <a:latin typeface="Tahoma"/>
                <a:cs typeface="Tahoma"/>
              </a:rPr>
              <a:t>from the remote </a:t>
            </a:r>
            <a:r>
              <a:rPr spc="-5" dirty="0">
                <a:latin typeface="Tahoma"/>
                <a:cs typeface="Tahoma"/>
              </a:rPr>
              <a:t>repo into  your local repo, and put </a:t>
            </a:r>
            <a:r>
              <a:rPr dirty="0">
                <a:latin typeface="Tahoma"/>
                <a:cs typeface="Tahoma"/>
              </a:rPr>
              <a:t>them </a:t>
            </a:r>
            <a:r>
              <a:rPr spc="-5" dirty="0">
                <a:latin typeface="Tahoma"/>
                <a:cs typeface="Tahoma"/>
              </a:rPr>
              <a:t>into your working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pull origin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lang="en-IN" spc="-5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buFontTx/>
              <a:buChar char="•"/>
              <a:tabLst>
                <a:tab pos="244475" algn="l"/>
              </a:tabLst>
            </a:pPr>
            <a:r>
              <a:rPr lang="en-IN" b="1" spc="-5" dirty="0">
                <a:latin typeface="Tahoma"/>
                <a:cs typeface="Tahoma"/>
              </a:rPr>
              <a:t>Push </a:t>
            </a:r>
            <a:r>
              <a:rPr lang="en-IN" spc="-5" dirty="0">
                <a:latin typeface="Tahoma"/>
                <a:cs typeface="Tahoma"/>
              </a:rPr>
              <a:t>your local changes </a:t>
            </a:r>
            <a:r>
              <a:rPr lang="en-IN" dirty="0">
                <a:latin typeface="Tahoma"/>
                <a:cs typeface="Tahoma"/>
              </a:rPr>
              <a:t>to the remote</a:t>
            </a:r>
            <a:r>
              <a:rPr lang="en-IN" spc="60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repo.</a:t>
            </a:r>
          </a:p>
          <a:p>
            <a:pPr marL="244475" indent="-231775">
              <a:buFontTx/>
              <a:buChar char="•"/>
              <a:tabLst>
                <a:tab pos="244475" algn="l"/>
              </a:tabLst>
            </a:pPr>
            <a:endParaRPr lang="en-IN" spc="-5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put your changes </a:t>
            </a:r>
            <a:r>
              <a:rPr dirty="0">
                <a:latin typeface="Tahoma"/>
                <a:cs typeface="Tahoma"/>
              </a:rPr>
              <a:t>from </a:t>
            </a:r>
            <a:r>
              <a:rPr spc="-5" dirty="0">
                <a:latin typeface="Tahoma"/>
                <a:cs typeface="Tahoma"/>
              </a:rPr>
              <a:t>your local repo in </a:t>
            </a:r>
            <a:r>
              <a:rPr dirty="0">
                <a:latin typeface="Tahoma"/>
                <a:cs typeface="Tahoma"/>
              </a:rPr>
              <a:t>the remote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push origin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263" y="1785620"/>
            <a:ext cx="6955790" cy="456573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Created </a:t>
            </a:r>
            <a:r>
              <a:rPr spc="-5" dirty="0">
                <a:latin typeface="Tahoma"/>
                <a:cs typeface="Tahoma"/>
              </a:rPr>
              <a:t>by Linus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Torvalds,  </a:t>
            </a:r>
            <a:r>
              <a:rPr dirty="0">
                <a:latin typeface="Tahoma"/>
                <a:cs typeface="Tahoma"/>
              </a:rPr>
              <a:t>creator of </a:t>
            </a:r>
            <a:r>
              <a:rPr spc="-5" dirty="0">
                <a:latin typeface="Tahoma"/>
                <a:cs typeface="Tahoma"/>
              </a:rPr>
              <a:t>Linux, in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2005</a:t>
            </a: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Came out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Linux development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community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Designed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do version control on Linux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kernel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8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Goals </a:t>
            </a:r>
            <a:r>
              <a:rPr dirty="0">
                <a:latin typeface="Tahoma"/>
                <a:cs typeface="Tahoma"/>
              </a:rPr>
              <a:t>of Git:</a:t>
            </a: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Speed</a:t>
            </a:r>
            <a:endParaRPr dirty="0">
              <a:latin typeface="Tahoma"/>
              <a:cs typeface="Tahoma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Support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non-linear development  (thousands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parallel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branches)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Fully distributed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Able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handle large projects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efficiently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i="1" spc="-30" dirty="0">
                <a:latin typeface="Tahoma"/>
                <a:cs typeface="Tahoma"/>
              </a:rPr>
              <a:t>(A </a:t>
            </a:r>
            <a:r>
              <a:rPr i="1" spc="-20" dirty="0">
                <a:latin typeface="Tahoma"/>
                <a:cs typeface="Tahoma"/>
              </a:rPr>
              <a:t>"git" is </a:t>
            </a:r>
            <a:r>
              <a:rPr i="1" spc="-30" dirty="0">
                <a:latin typeface="Tahoma"/>
                <a:cs typeface="Tahoma"/>
              </a:rPr>
              <a:t>a cranky</a:t>
            </a:r>
            <a:r>
              <a:rPr i="1" spc="55" dirty="0">
                <a:latin typeface="Tahoma"/>
                <a:cs typeface="Tahoma"/>
              </a:rPr>
              <a:t> </a:t>
            </a:r>
            <a:r>
              <a:rPr i="1" spc="-25" dirty="0">
                <a:latin typeface="Tahoma"/>
                <a:cs typeface="Tahoma"/>
              </a:rPr>
              <a:t>old</a:t>
            </a:r>
            <a:r>
              <a:rPr i="1" spc="-10" dirty="0">
                <a:latin typeface="Tahoma"/>
                <a:cs typeface="Tahoma"/>
              </a:rPr>
              <a:t> </a:t>
            </a:r>
            <a:r>
              <a:rPr i="1" spc="-30" dirty="0">
                <a:latin typeface="Tahoma"/>
                <a:cs typeface="Tahoma"/>
              </a:rPr>
              <a:t>man.	</a:t>
            </a:r>
            <a:r>
              <a:rPr i="1" spc="-25" dirty="0">
                <a:latin typeface="Tahoma"/>
                <a:cs typeface="Tahoma"/>
              </a:rPr>
              <a:t>Linus </a:t>
            </a:r>
            <a:r>
              <a:rPr i="1" spc="-30" dirty="0">
                <a:latin typeface="Tahoma"/>
                <a:cs typeface="Tahoma"/>
              </a:rPr>
              <a:t>meant</a:t>
            </a:r>
            <a:r>
              <a:rPr i="1" spc="-65" dirty="0">
                <a:latin typeface="Tahoma"/>
                <a:cs typeface="Tahoma"/>
              </a:rPr>
              <a:t> </a:t>
            </a:r>
            <a:r>
              <a:rPr i="1" spc="-25" dirty="0">
                <a:latin typeface="Tahoma"/>
                <a:cs typeface="Tahoma"/>
              </a:rPr>
              <a:t>himself.)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37026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 a site for </a:t>
            </a:r>
            <a:r>
              <a:rPr b="1" spc="-5" dirty="0">
                <a:latin typeface="Tahoma"/>
                <a:cs typeface="Tahoma"/>
              </a:rPr>
              <a:t>online storage </a:t>
            </a:r>
            <a:r>
              <a:rPr dirty="0">
                <a:latin typeface="Tahoma"/>
                <a:cs typeface="Tahoma"/>
              </a:rPr>
              <a:t>of Git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repositories.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can </a:t>
            </a:r>
            <a:r>
              <a:rPr dirty="0">
                <a:latin typeface="Tahoma"/>
                <a:cs typeface="Tahoma"/>
              </a:rPr>
              <a:t>create a </a:t>
            </a:r>
            <a:r>
              <a:rPr b="1" spc="-5" dirty="0">
                <a:latin typeface="Tahoma"/>
                <a:cs typeface="Tahoma"/>
              </a:rPr>
              <a:t>remote repo </a:t>
            </a:r>
            <a:r>
              <a:rPr dirty="0">
                <a:latin typeface="Tahoma"/>
                <a:cs typeface="Tahoma"/>
              </a:rPr>
              <a:t>there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b="1" spc="-5" dirty="0">
                <a:latin typeface="Tahoma"/>
                <a:cs typeface="Tahoma"/>
              </a:rPr>
              <a:t>push</a:t>
            </a:r>
            <a:r>
              <a:rPr spc="-5" dirty="0">
                <a:latin typeface="Tahoma"/>
                <a:cs typeface="Tahoma"/>
              </a:rPr>
              <a:t> code </a:t>
            </a:r>
            <a:r>
              <a:rPr dirty="0">
                <a:latin typeface="Tahoma"/>
                <a:cs typeface="Tahoma"/>
              </a:rPr>
              <a:t>to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Many open source projects </a:t>
            </a:r>
            <a:r>
              <a:rPr dirty="0">
                <a:latin typeface="Tahoma"/>
                <a:cs typeface="Tahoma"/>
              </a:rPr>
              <a:t>use </a:t>
            </a:r>
            <a:r>
              <a:rPr spc="-5" dirty="0">
                <a:latin typeface="Tahoma"/>
                <a:cs typeface="Tahoma"/>
              </a:rPr>
              <a:t>it, such </a:t>
            </a:r>
            <a:r>
              <a:rPr dirty="0">
                <a:latin typeface="Tahoma"/>
                <a:cs typeface="Tahoma"/>
              </a:rPr>
              <a:t>as the </a:t>
            </a:r>
            <a:r>
              <a:rPr spc="-5" dirty="0">
                <a:latin typeface="Tahoma"/>
                <a:cs typeface="Tahoma"/>
              </a:rPr>
              <a:t>Linux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kernel.</a:t>
            </a:r>
            <a:endParaRPr dirty="0">
              <a:latin typeface="Tahoma"/>
              <a:cs typeface="Tahoma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can get </a:t>
            </a:r>
            <a:r>
              <a:rPr dirty="0">
                <a:latin typeface="Tahoma"/>
                <a:cs typeface="Tahoma"/>
              </a:rPr>
              <a:t>free </a:t>
            </a:r>
            <a:r>
              <a:rPr spc="-5" dirty="0">
                <a:latin typeface="Tahoma"/>
                <a:cs typeface="Tahoma"/>
              </a:rPr>
              <a:t>space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open source projects,  </a:t>
            </a: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can pay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private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projects.</a:t>
            </a:r>
            <a:endParaRPr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0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sz="2000" i="1" spc="-25" dirty="0">
                <a:latin typeface="Tahoma"/>
                <a:cs typeface="Tahoma"/>
              </a:rPr>
              <a:t>Question: </a:t>
            </a:r>
            <a:r>
              <a:rPr spc="-5" dirty="0">
                <a:latin typeface="Tahoma"/>
                <a:cs typeface="Tahoma"/>
              </a:rPr>
              <a:t>Do </a:t>
            </a:r>
            <a:r>
              <a:rPr dirty="0">
                <a:latin typeface="Tahoma"/>
                <a:cs typeface="Tahoma"/>
              </a:rPr>
              <a:t>I </a:t>
            </a:r>
            <a:r>
              <a:rPr spc="-5" dirty="0">
                <a:latin typeface="Tahoma"/>
                <a:cs typeface="Tahoma"/>
              </a:rPr>
              <a:t>always have </a:t>
            </a:r>
            <a:r>
              <a:rPr dirty="0">
                <a:latin typeface="Tahoma"/>
                <a:cs typeface="Tahoma"/>
              </a:rPr>
              <a:t>to use GitHub to use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Git?</a:t>
            </a: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i="1" spc="-30" dirty="0">
                <a:latin typeface="Tahoma"/>
                <a:cs typeface="Tahoma"/>
              </a:rPr>
              <a:t>Answer:</a:t>
            </a:r>
            <a:r>
              <a:rPr i="1"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No!	</a:t>
            </a:r>
            <a:r>
              <a:rPr spc="-5" dirty="0">
                <a:latin typeface="Tahoma"/>
                <a:cs typeface="Tahoma"/>
              </a:rPr>
              <a:t>You can </a:t>
            </a:r>
            <a:r>
              <a:rPr dirty="0">
                <a:latin typeface="Tahoma"/>
                <a:cs typeface="Tahoma"/>
              </a:rPr>
              <a:t>use Git </a:t>
            </a:r>
            <a:r>
              <a:rPr spc="-5" dirty="0">
                <a:latin typeface="Tahoma"/>
                <a:cs typeface="Tahoma"/>
              </a:rPr>
              <a:t>locally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your own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purposes.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</a:t>
            </a: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someone </a:t>
            </a:r>
            <a:r>
              <a:rPr dirty="0">
                <a:latin typeface="Tahoma"/>
                <a:cs typeface="Tahoma"/>
              </a:rPr>
              <a:t>else </a:t>
            </a:r>
            <a:r>
              <a:rPr spc="-5" dirty="0">
                <a:latin typeface="Tahoma"/>
                <a:cs typeface="Tahoma"/>
              </a:rPr>
              <a:t>could </a:t>
            </a:r>
            <a:r>
              <a:rPr dirty="0">
                <a:latin typeface="Tahoma"/>
                <a:cs typeface="Tahoma"/>
              </a:rPr>
              <a:t>set </a:t>
            </a:r>
            <a:r>
              <a:rPr spc="-5" dirty="0">
                <a:latin typeface="Tahoma"/>
                <a:cs typeface="Tahoma"/>
              </a:rPr>
              <a:t>up </a:t>
            </a:r>
            <a:r>
              <a:rPr dirty="0">
                <a:latin typeface="Tahoma"/>
                <a:cs typeface="Tahoma"/>
              </a:rPr>
              <a:t>a server to share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files.</a:t>
            </a: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could </a:t>
            </a:r>
            <a:r>
              <a:rPr dirty="0">
                <a:latin typeface="Tahoma"/>
                <a:cs typeface="Tahoma"/>
              </a:rPr>
              <a:t>share a </a:t>
            </a:r>
            <a:r>
              <a:rPr spc="-5" dirty="0">
                <a:latin typeface="Tahoma"/>
                <a:cs typeface="Tahoma"/>
              </a:rPr>
              <a:t>repo with </a:t>
            </a:r>
            <a:r>
              <a:rPr dirty="0">
                <a:latin typeface="Tahoma"/>
                <a:cs typeface="Tahoma"/>
              </a:rPr>
              <a:t>users </a:t>
            </a:r>
            <a:r>
              <a:rPr spc="-5" dirty="0">
                <a:latin typeface="Tahoma"/>
                <a:cs typeface="Tahoma"/>
              </a:rPr>
              <a:t>on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same </a:t>
            </a:r>
            <a:r>
              <a:rPr dirty="0">
                <a:latin typeface="Tahoma"/>
                <a:cs typeface="Tahoma"/>
              </a:rPr>
              <a:t>file </a:t>
            </a:r>
            <a:r>
              <a:rPr spc="-5" dirty="0">
                <a:latin typeface="Tahoma"/>
                <a:cs typeface="Tahoma"/>
              </a:rPr>
              <a:t>system, </a:t>
            </a:r>
            <a:r>
              <a:rPr dirty="0">
                <a:latin typeface="Tahoma"/>
                <a:cs typeface="Tahoma"/>
              </a:rPr>
              <a:t>as </a:t>
            </a:r>
            <a:r>
              <a:rPr lang="en-IN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long everyone </a:t>
            </a:r>
            <a:r>
              <a:rPr dirty="0">
                <a:latin typeface="Tahoma"/>
                <a:cs typeface="Tahoma"/>
              </a:rPr>
              <a:t>has the </a:t>
            </a:r>
            <a:r>
              <a:rPr spc="-5" dirty="0">
                <a:latin typeface="Tahoma"/>
                <a:cs typeface="Tahoma"/>
              </a:rPr>
              <a:t>needed </a:t>
            </a:r>
            <a:r>
              <a:rPr dirty="0">
                <a:latin typeface="Tahoma"/>
                <a:cs typeface="Tahoma"/>
              </a:rPr>
              <a:t>file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permissions).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Installing/learning</a:t>
            </a:r>
            <a:r>
              <a:rPr spc="-45" dirty="0"/>
              <a:t> </a:t>
            </a:r>
            <a:r>
              <a:rPr spc="-5" dirty="0"/>
              <a:t>Git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23551"/>
            <a:ext cx="8235950" cy="3101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Git website:</a:t>
            </a:r>
            <a:r>
              <a:rPr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>
                <a:latin typeface="Tahoma"/>
                <a:cs typeface="Tahoma"/>
              </a:rPr>
              <a:t>Free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on-line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book:	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http://git-scm.com/book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>
                <a:latin typeface="Tahoma"/>
                <a:cs typeface="Tahoma"/>
              </a:rPr>
              <a:t>Reference </a:t>
            </a:r>
            <a:r>
              <a:rPr spc="-5" dirty="0">
                <a:latin typeface="Tahoma"/>
                <a:cs typeface="Tahoma"/>
              </a:rPr>
              <a:t>page</a:t>
            </a:r>
            <a:r>
              <a:rPr dirty="0">
                <a:latin typeface="Tahoma"/>
                <a:cs typeface="Tahoma"/>
              </a:rPr>
              <a:t> for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Git:	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http://gitref.org/index.html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tutorial:</a:t>
            </a:r>
            <a:r>
              <a:rPr spc="1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http://schacon.github.com/git/gittutorial.html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Git for </a:t>
            </a:r>
            <a:r>
              <a:rPr spc="-5" dirty="0">
                <a:latin typeface="Tahoma"/>
                <a:cs typeface="Tahoma"/>
              </a:rPr>
              <a:t>Computer Scientists: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sz="16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7"/>
              </a:rPr>
              <a:t>http://eagain.net/articles/git-for-computer-scientists/</a:t>
            </a:r>
            <a:endParaRPr sz="16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24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At </a:t>
            </a:r>
            <a:r>
              <a:rPr spc="-5" dirty="0">
                <a:latin typeface="Tahoma"/>
                <a:cs typeface="Tahoma"/>
              </a:rPr>
              <a:t>command line: </a:t>
            </a:r>
            <a:r>
              <a:rPr sz="2000" i="1" spc="-30" dirty="0">
                <a:latin typeface="Tahoma"/>
                <a:cs typeface="Tahoma"/>
              </a:rPr>
              <a:t>(where verb </a:t>
            </a:r>
            <a:r>
              <a:rPr sz="2000" i="1" spc="-40" dirty="0">
                <a:latin typeface="Tahoma"/>
                <a:cs typeface="Tahoma"/>
              </a:rPr>
              <a:t>= </a:t>
            </a:r>
            <a:r>
              <a:rPr sz="2000" i="1" spc="-25" dirty="0">
                <a:latin typeface="Tahoma"/>
                <a:cs typeface="Tahoma"/>
              </a:rPr>
              <a:t>config, </a:t>
            </a:r>
            <a:r>
              <a:rPr sz="2000" i="1" spc="-30" dirty="0">
                <a:latin typeface="Tahoma"/>
                <a:cs typeface="Tahoma"/>
              </a:rPr>
              <a:t>add, commit,</a:t>
            </a:r>
            <a:r>
              <a:rPr sz="2000" i="1" spc="114" dirty="0">
                <a:latin typeface="Tahoma"/>
                <a:cs typeface="Tahoma"/>
              </a:rPr>
              <a:t> </a:t>
            </a:r>
            <a:r>
              <a:rPr sz="2000" i="1" spc="-25" dirty="0">
                <a:latin typeface="Tahoma"/>
                <a:cs typeface="Tahoma"/>
              </a:rPr>
              <a:t>etc.)</a:t>
            </a:r>
            <a:endParaRPr sz="20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dirty="0">
                <a:latin typeface="Courier New"/>
                <a:cs typeface="Courier New"/>
              </a:rPr>
              <a:t>– </a:t>
            </a:r>
            <a:r>
              <a:rPr spc="-5" dirty="0">
                <a:latin typeface="Courier New"/>
                <a:cs typeface="Courier New"/>
              </a:rPr>
              <a:t>git help</a:t>
            </a:r>
            <a:r>
              <a:rPr spc="-455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verb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Centralized</a:t>
            </a:r>
            <a:r>
              <a:rPr spc="-75" dirty="0"/>
              <a:t> </a:t>
            </a:r>
            <a:r>
              <a:rPr dirty="0"/>
              <a:t>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286000"/>
            <a:ext cx="6781800" cy="41946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Subversion, CVS, </a:t>
            </a:r>
            <a:r>
              <a:rPr dirty="0">
                <a:latin typeface="Tahoma"/>
                <a:cs typeface="Tahoma"/>
              </a:rPr>
              <a:t>Perforce, </a:t>
            </a:r>
            <a:r>
              <a:rPr spc="-5" dirty="0">
                <a:latin typeface="Tahoma"/>
                <a:cs typeface="Tahoma"/>
              </a:rPr>
              <a:t>etc.  A </a:t>
            </a:r>
            <a:r>
              <a:rPr b="1" spc="-5" dirty="0">
                <a:latin typeface="Tahoma"/>
                <a:cs typeface="Tahoma"/>
              </a:rPr>
              <a:t>central </a:t>
            </a:r>
            <a:r>
              <a:rPr b="1" dirty="0">
                <a:latin typeface="Tahoma"/>
                <a:cs typeface="Tahoma"/>
              </a:rPr>
              <a:t>server </a:t>
            </a:r>
            <a:r>
              <a:rPr b="1" spc="-5" dirty="0">
                <a:latin typeface="Tahoma"/>
                <a:cs typeface="Tahoma"/>
              </a:rPr>
              <a:t>repository</a:t>
            </a:r>
            <a:r>
              <a:rPr spc="-5" dirty="0">
                <a:latin typeface="Tahoma"/>
                <a:cs typeface="Tahoma"/>
              </a:rPr>
              <a:t> (repo)  holds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official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copy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the</a:t>
            </a:r>
            <a:r>
              <a:rPr spc="-5" dirty="0">
                <a:latin typeface="Tahoma"/>
                <a:cs typeface="Tahoma"/>
              </a:rPr>
              <a:t> code</a:t>
            </a:r>
            <a:endParaRPr dirty="0">
              <a:latin typeface="Tahoma"/>
              <a:cs typeface="Tahoma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the server </a:t>
            </a:r>
            <a:r>
              <a:rPr spc="-5" dirty="0">
                <a:latin typeface="Tahoma"/>
                <a:cs typeface="Tahoma"/>
              </a:rPr>
              <a:t>maintains </a:t>
            </a:r>
            <a:r>
              <a:rPr dirty="0">
                <a:latin typeface="Tahoma"/>
                <a:cs typeface="Tahoma"/>
              </a:rPr>
              <a:t>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sole version </a:t>
            </a:r>
            <a:r>
              <a:rPr dirty="0">
                <a:latin typeface="Tahoma"/>
                <a:cs typeface="Tahoma"/>
              </a:rPr>
              <a:t>history of 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</a:t>
            </a:r>
            <a:endParaRPr dirty="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You make "</a:t>
            </a:r>
            <a:r>
              <a:rPr b="1" spc="-5" dirty="0">
                <a:latin typeface="Tahoma"/>
                <a:cs typeface="Tahoma"/>
              </a:rPr>
              <a:t>checkouts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it  to </a:t>
            </a:r>
            <a:r>
              <a:rPr spc="-5" dirty="0">
                <a:latin typeface="Tahoma"/>
                <a:cs typeface="Tahoma"/>
              </a:rPr>
              <a:t>your </a:t>
            </a:r>
            <a:r>
              <a:rPr lang="en-IN"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local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copy</a:t>
            </a:r>
            <a:r>
              <a:rPr lang="en-IN" b="1" spc="-5" dirty="0">
                <a:latin typeface="Tahoma"/>
                <a:cs typeface="Tahoma"/>
              </a:rPr>
              <a:t>"</a:t>
            </a:r>
            <a:endParaRPr b="1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make local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modifications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your changes </a:t>
            </a:r>
            <a:r>
              <a:rPr dirty="0">
                <a:latin typeface="Tahoma"/>
                <a:cs typeface="Tahoma"/>
              </a:rPr>
              <a:t>are not </a:t>
            </a:r>
            <a:r>
              <a:rPr spc="-5" dirty="0">
                <a:latin typeface="Tahoma"/>
                <a:cs typeface="Tahoma"/>
              </a:rPr>
              <a:t>versioned</a:t>
            </a:r>
            <a:endParaRPr dirty="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When you're done, </a:t>
            </a:r>
            <a:r>
              <a:rPr spc="-10" dirty="0">
                <a:latin typeface="Tahoma"/>
                <a:cs typeface="Tahoma"/>
              </a:rPr>
              <a:t>you  </a:t>
            </a:r>
            <a:r>
              <a:rPr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check</a:t>
            </a:r>
            <a:r>
              <a:rPr lang="en-IN" b="1" spc="-5" dirty="0">
                <a:latin typeface="Tahoma"/>
                <a:cs typeface="Tahoma"/>
              </a:rPr>
              <a:t>-</a:t>
            </a:r>
            <a:r>
              <a:rPr b="1" spc="-5" dirty="0">
                <a:latin typeface="Tahoma"/>
                <a:cs typeface="Tahoma"/>
              </a:rPr>
              <a:t>in</a:t>
            </a:r>
            <a:r>
              <a:rPr spc="-5" dirty="0">
                <a:latin typeface="Tahoma"/>
                <a:cs typeface="Tahoma"/>
              </a:rPr>
              <a:t>" back </a:t>
            </a:r>
            <a:r>
              <a:rPr dirty="0">
                <a:latin typeface="Tahoma"/>
                <a:cs typeface="Tahoma"/>
              </a:rPr>
              <a:t>to the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your </a:t>
            </a:r>
            <a:r>
              <a:rPr b="1" spc="-5" dirty="0">
                <a:latin typeface="Tahoma"/>
                <a:cs typeface="Tahoma"/>
              </a:rPr>
              <a:t>check</a:t>
            </a:r>
            <a:r>
              <a:rPr lang="en-IN" b="1" spc="-5" dirty="0">
                <a:latin typeface="Tahoma"/>
                <a:cs typeface="Tahoma"/>
              </a:rPr>
              <a:t>-</a:t>
            </a:r>
            <a:r>
              <a:rPr b="1" spc="-5" dirty="0">
                <a:latin typeface="Tahoma"/>
                <a:cs typeface="Tahoma"/>
              </a:rPr>
              <a:t>in increments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repo's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version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VCS</a:t>
            </a:r>
            <a:r>
              <a:rPr spc="-60" dirty="0"/>
              <a:t> </a:t>
            </a:r>
            <a:r>
              <a:rPr spc="-5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44554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In git, mercurial, etc., you “</a:t>
            </a:r>
            <a:r>
              <a:rPr lang="en-IN" b="1" spc="-5" dirty="0">
                <a:latin typeface="Tahoma"/>
                <a:cs typeface="Tahoma"/>
              </a:rPr>
              <a:t>don't checkout</a:t>
            </a:r>
            <a:r>
              <a:rPr lang="en-IN" spc="-5" dirty="0">
                <a:latin typeface="Tahoma"/>
                <a:cs typeface="Tahoma"/>
              </a:rPr>
              <a:t>"  </a:t>
            </a:r>
            <a:r>
              <a:rPr lang="en-IN" dirty="0">
                <a:latin typeface="Tahoma"/>
                <a:cs typeface="Tahoma"/>
              </a:rPr>
              <a:t>from a </a:t>
            </a:r>
            <a:r>
              <a:rPr lang="en-IN" spc="-5" dirty="0">
                <a:latin typeface="Tahoma"/>
                <a:cs typeface="Tahoma"/>
              </a:rPr>
              <a:t>central 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you "</a:t>
            </a:r>
            <a:r>
              <a:rPr lang="en-IN" b="1" spc="-5" dirty="0">
                <a:latin typeface="Tahoma"/>
                <a:cs typeface="Tahoma"/>
              </a:rPr>
              <a:t>clone</a:t>
            </a:r>
            <a:r>
              <a:rPr lang="en-IN" spc="-5" dirty="0">
                <a:latin typeface="Tahoma"/>
                <a:cs typeface="Tahoma"/>
              </a:rPr>
              <a:t>" </a:t>
            </a:r>
            <a:r>
              <a:rPr lang="en-IN" dirty="0">
                <a:latin typeface="Tahoma"/>
                <a:cs typeface="Tahoma"/>
              </a:rPr>
              <a:t>it </a:t>
            </a:r>
            <a:r>
              <a:rPr lang="en-IN" spc="-5" dirty="0">
                <a:latin typeface="Tahoma"/>
                <a:cs typeface="Tahoma"/>
              </a:rPr>
              <a:t>and "</a:t>
            </a:r>
            <a:r>
              <a:rPr lang="en-IN" b="1" spc="-5" dirty="0">
                <a:latin typeface="Tahoma"/>
                <a:cs typeface="Tahoma"/>
              </a:rPr>
              <a:t>pull</a:t>
            </a:r>
            <a:r>
              <a:rPr lang="en-IN" spc="-5" dirty="0">
                <a:latin typeface="Tahoma"/>
                <a:cs typeface="Tahoma"/>
              </a:rPr>
              <a:t>" changes </a:t>
            </a:r>
            <a:r>
              <a:rPr lang="en-IN" dirty="0">
                <a:latin typeface="Tahoma"/>
                <a:cs typeface="Tahoma"/>
              </a:rPr>
              <a:t>from</a:t>
            </a:r>
            <a:r>
              <a:rPr lang="en-IN" spc="2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it</a:t>
            </a: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Your local repo </a:t>
            </a:r>
            <a:r>
              <a:rPr lang="en-IN" dirty="0">
                <a:latin typeface="Tahoma"/>
                <a:cs typeface="Tahoma"/>
              </a:rPr>
              <a:t>is a </a:t>
            </a:r>
            <a:r>
              <a:rPr lang="en-IN" b="1" spc="-5" dirty="0">
                <a:latin typeface="Tahoma"/>
                <a:cs typeface="Tahoma"/>
              </a:rPr>
              <a:t>complete copy </a:t>
            </a:r>
            <a:r>
              <a:rPr lang="en-IN" b="1" dirty="0">
                <a:latin typeface="Tahoma"/>
                <a:cs typeface="Tahoma"/>
              </a:rPr>
              <a:t>of </a:t>
            </a:r>
            <a:r>
              <a:rPr lang="en-IN" b="1" spc="-5" dirty="0">
                <a:latin typeface="Tahoma"/>
                <a:cs typeface="Tahoma"/>
              </a:rPr>
              <a:t>everything </a:t>
            </a:r>
            <a:r>
              <a:rPr lang="en-IN" spc="-5" dirty="0">
                <a:latin typeface="Tahoma"/>
                <a:cs typeface="Tahoma"/>
              </a:rPr>
              <a:t>on </a:t>
            </a:r>
            <a:r>
              <a:rPr lang="en-IN" dirty="0">
                <a:latin typeface="Tahoma"/>
                <a:cs typeface="Tahoma"/>
              </a:rPr>
              <a:t>the remote</a:t>
            </a:r>
            <a:r>
              <a:rPr lang="en-IN" spc="-4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yours </a:t>
            </a:r>
            <a:r>
              <a:rPr lang="en-IN" dirty="0">
                <a:latin typeface="Tahoma"/>
                <a:cs typeface="Tahoma"/>
              </a:rPr>
              <a:t>is </a:t>
            </a:r>
            <a:r>
              <a:rPr lang="en-IN" spc="-5" dirty="0">
                <a:latin typeface="Tahoma"/>
                <a:cs typeface="Tahoma"/>
              </a:rPr>
              <a:t>"just </a:t>
            </a:r>
            <a:r>
              <a:rPr lang="en-IN" dirty="0">
                <a:latin typeface="Tahoma"/>
                <a:cs typeface="Tahoma"/>
              </a:rPr>
              <a:t>as </a:t>
            </a:r>
            <a:r>
              <a:rPr lang="en-IN" spc="-5" dirty="0">
                <a:latin typeface="Tahoma"/>
                <a:cs typeface="Tahoma"/>
              </a:rPr>
              <a:t>good" </a:t>
            </a:r>
            <a:r>
              <a:rPr lang="en-IN" dirty="0">
                <a:latin typeface="Tahoma"/>
                <a:cs typeface="Tahoma"/>
              </a:rPr>
              <a:t>as</a:t>
            </a:r>
            <a:r>
              <a:rPr lang="en-IN" spc="5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theirs</a:t>
            </a: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Many operations </a:t>
            </a:r>
            <a:r>
              <a:rPr lang="en-IN" dirty="0">
                <a:latin typeface="Tahoma"/>
                <a:cs typeface="Tahoma"/>
              </a:rPr>
              <a:t>are</a:t>
            </a:r>
            <a:r>
              <a:rPr lang="en-IN" spc="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local: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check in/out </a:t>
            </a:r>
            <a:r>
              <a:rPr lang="en-IN" dirty="0">
                <a:latin typeface="Tahoma"/>
                <a:cs typeface="Tahoma"/>
              </a:rPr>
              <a:t>from </a:t>
            </a:r>
            <a:r>
              <a:rPr lang="en-IN" i="1" spc="-25" dirty="0">
                <a:latin typeface="Tahoma"/>
                <a:cs typeface="Tahoma"/>
              </a:rPr>
              <a:t>local</a:t>
            </a:r>
            <a:r>
              <a:rPr lang="en-IN" i="1" spc="-1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commit changes </a:t>
            </a:r>
            <a:r>
              <a:rPr lang="en-IN" dirty="0">
                <a:latin typeface="Tahoma"/>
                <a:cs typeface="Tahoma"/>
              </a:rPr>
              <a:t>to </a:t>
            </a:r>
            <a:r>
              <a:rPr lang="en-IN" i="1" spc="-25" dirty="0">
                <a:latin typeface="Tahoma"/>
                <a:cs typeface="Tahoma"/>
              </a:rPr>
              <a:t>local</a:t>
            </a:r>
            <a:r>
              <a:rPr lang="en-IN" i="1" spc="-1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local repo keeps version</a:t>
            </a:r>
            <a:r>
              <a:rPr lang="en-IN" spc="1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history</a:t>
            </a: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When you're ready, you can "</a:t>
            </a:r>
            <a:r>
              <a:rPr lang="en-IN" b="1" spc="-5" dirty="0">
                <a:latin typeface="Tahoma"/>
                <a:cs typeface="Tahoma"/>
              </a:rPr>
              <a:t>push</a:t>
            </a:r>
            <a:r>
              <a:rPr lang="en-IN" spc="-5" dirty="0">
                <a:latin typeface="Tahoma"/>
                <a:cs typeface="Tahoma"/>
              </a:rPr>
              <a:t>" changes back </a:t>
            </a:r>
            <a:r>
              <a:rPr lang="en-IN" dirty="0">
                <a:latin typeface="Tahoma"/>
                <a:cs typeface="Tahoma"/>
              </a:rPr>
              <a:t>to</a:t>
            </a:r>
            <a:r>
              <a:rPr lang="en-IN" spc="65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53768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0" y="396748"/>
                </a:moveTo>
                <a:lnTo>
                  <a:pt x="2669" y="350486"/>
                </a:lnTo>
                <a:lnTo>
                  <a:pt x="10480" y="305790"/>
                </a:lnTo>
                <a:lnTo>
                  <a:pt x="23134" y="262958"/>
                </a:lnTo>
                <a:lnTo>
                  <a:pt x="40333" y="222287"/>
                </a:lnTo>
                <a:lnTo>
                  <a:pt x="61779" y="184075"/>
                </a:lnTo>
                <a:lnTo>
                  <a:pt x="87174" y="148620"/>
                </a:lnTo>
                <a:lnTo>
                  <a:pt x="116220" y="116220"/>
                </a:lnTo>
                <a:lnTo>
                  <a:pt x="148620" y="87174"/>
                </a:lnTo>
                <a:lnTo>
                  <a:pt x="184075" y="61779"/>
                </a:lnTo>
                <a:lnTo>
                  <a:pt x="222287" y="40333"/>
                </a:lnTo>
                <a:lnTo>
                  <a:pt x="262958" y="23134"/>
                </a:lnTo>
                <a:lnTo>
                  <a:pt x="305790" y="10480"/>
                </a:lnTo>
                <a:lnTo>
                  <a:pt x="350486" y="2669"/>
                </a:lnTo>
                <a:lnTo>
                  <a:pt x="396748" y="0"/>
                </a:lnTo>
                <a:lnTo>
                  <a:pt x="2346452" y="0"/>
                </a:lnTo>
                <a:lnTo>
                  <a:pt x="2392713" y="2669"/>
                </a:lnTo>
                <a:lnTo>
                  <a:pt x="2437409" y="10480"/>
                </a:lnTo>
                <a:lnTo>
                  <a:pt x="2480241" y="23134"/>
                </a:lnTo>
                <a:lnTo>
                  <a:pt x="2520912" y="40333"/>
                </a:lnTo>
                <a:lnTo>
                  <a:pt x="2559124" y="61779"/>
                </a:lnTo>
                <a:lnTo>
                  <a:pt x="2594579" y="87174"/>
                </a:lnTo>
                <a:lnTo>
                  <a:pt x="2626979" y="116220"/>
                </a:lnTo>
                <a:lnTo>
                  <a:pt x="2656025" y="148620"/>
                </a:lnTo>
                <a:lnTo>
                  <a:pt x="2681420" y="184075"/>
                </a:lnTo>
                <a:lnTo>
                  <a:pt x="2702866" y="222287"/>
                </a:lnTo>
                <a:lnTo>
                  <a:pt x="2720065" y="262958"/>
                </a:lnTo>
                <a:lnTo>
                  <a:pt x="2732719" y="305790"/>
                </a:lnTo>
                <a:lnTo>
                  <a:pt x="2740530" y="350486"/>
                </a:lnTo>
                <a:lnTo>
                  <a:pt x="2743200" y="396748"/>
                </a:lnTo>
                <a:lnTo>
                  <a:pt x="2743200" y="1983727"/>
                </a:lnTo>
                <a:lnTo>
                  <a:pt x="2740530" y="2029998"/>
                </a:lnTo>
                <a:lnTo>
                  <a:pt x="2732719" y="2074701"/>
                </a:lnTo>
                <a:lnTo>
                  <a:pt x="2720065" y="2117538"/>
                </a:lnTo>
                <a:lnTo>
                  <a:pt x="2702866" y="2158213"/>
                </a:lnTo>
                <a:lnTo>
                  <a:pt x="2681420" y="2196426"/>
                </a:lnTo>
                <a:lnTo>
                  <a:pt x="2656025" y="2231881"/>
                </a:lnTo>
                <a:lnTo>
                  <a:pt x="2626979" y="2264279"/>
                </a:lnTo>
                <a:lnTo>
                  <a:pt x="2594579" y="2293324"/>
                </a:lnTo>
                <a:lnTo>
                  <a:pt x="2559124" y="2318717"/>
                </a:lnTo>
                <a:lnTo>
                  <a:pt x="2520912" y="2340160"/>
                </a:lnTo>
                <a:lnTo>
                  <a:pt x="2480241" y="2357357"/>
                </a:lnTo>
                <a:lnTo>
                  <a:pt x="2437409" y="2370009"/>
                </a:lnTo>
                <a:lnTo>
                  <a:pt x="2392713" y="2377818"/>
                </a:lnTo>
                <a:lnTo>
                  <a:pt x="2346452" y="2380488"/>
                </a:lnTo>
                <a:lnTo>
                  <a:pt x="396748" y="2380488"/>
                </a:lnTo>
                <a:lnTo>
                  <a:pt x="350486" y="2377818"/>
                </a:lnTo>
                <a:lnTo>
                  <a:pt x="305790" y="2370009"/>
                </a:lnTo>
                <a:lnTo>
                  <a:pt x="262958" y="2357357"/>
                </a:lnTo>
                <a:lnTo>
                  <a:pt x="222287" y="2340160"/>
                </a:lnTo>
                <a:lnTo>
                  <a:pt x="184075" y="2318717"/>
                </a:lnTo>
                <a:lnTo>
                  <a:pt x="148620" y="2293324"/>
                </a:lnTo>
                <a:lnTo>
                  <a:pt x="116220" y="2264279"/>
                </a:lnTo>
                <a:lnTo>
                  <a:pt x="87174" y="2231881"/>
                </a:lnTo>
                <a:lnTo>
                  <a:pt x="61779" y="2196426"/>
                </a:lnTo>
                <a:lnTo>
                  <a:pt x="40333" y="2158213"/>
                </a:lnTo>
                <a:lnTo>
                  <a:pt x="23134" y="2117538"/>
                </a:lnTo>
                <a:lnTo>
                  <a:pt x="10480" y="2074701"/>
                </a:lnTo>
                <a:lnTo>
                  <a:pt x="2669" y="2029998"/>
                </a:lnTo>
                <a:lnTo>
                  <a:pt x="0" y="1983727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7" name="object 7"/>
          <p:cNvSpPr txBox="1"/>
          <p:nvPr/>
        </p:nvSpPr>
        <p:spPr>
          <a:xfrm>
            <a:off x="1760220" y="3886200"/>
            <a:ext cx="3771900" cy="22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4" marR="6287" indent="-189992">
              <a:lnSpc>
                <a:spcPts val="1342"/>
              </a:lnSpc>
              <a:tabLst>
                <a:tab pos="1090359" algn="l"/>
                <a:tab pos="1338326" algn="l"/>
                <a:tab pos="1648460" algn="l"/>
                <a:tab pos="2127631" algn="l"/>
              </a:tabLst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spc="-11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bv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ersio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n	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s	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centralized</a:t>
            </a:r>
          </a:p>
          <a:p>
            <a:pPr marL="203264" marR="6287" indent="-189992">
              <a:lnSpc>
                <a:spcPts val="1342"/>
              </a:lnSpc>
              <a:tabLst>
                <a:tab pos="1090359" algn="l"/>
                <a:tab pos="1338326" algn="l"/>
                <a:tab pos="1648460" algn="l"/>
                <a:tab pos="2127631" algn="l"/>
              </a:tabLst>
            </a:pP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open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sour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e 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version control</a:t>
            </a:r>
            <a:r>
              <a:rPr sz="1210" spc="-2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10" dirty="0">
              <a:latin typeface="Tahoma"/>
              <a:cs typeface="Tahoma"/>
            </a:endParaRPr>
          </a:p>
          <a:p>
            <a:pPr marL="203264" marR="1074992" indent="-189992" algn="just">
              <a:lnSpc>
                <a:spcPct val="93200"/>
              </a:lnSpc>
              <a:spcBef>
                <a:spcPts val="693"/>
              </a:spcBef>
            </a:pPr>
            <a:r>
              <a:rPr lang="en-IN" sz="1210" dirty="0">
                <a:latin typeface="Symbol"/>
                <a:cs typeface="Symbol"/>
              </a:rPr>
              <a:t></a:t>
            </a:r>
            <a:r>
              <a:rPr lang="en-IN" sz="1210" dirty="0">
                <a:latin typeface="Times New Roman"/>
                <a:cs typeface="Times New Roman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SVN was created by </a:t>
            </a:r>
            <a:r>
              <a:rPr lang="en-IN" sz="1210" spc="-6" dirty="0" err="1">
                <a:solidFill>
                  <a:srgbClr val="252525"/>
                </a:solidFill>
                <a:latin typeface="Tahoma"/>
                <a:cs typeface="Tahoma"/>
              </a:rPr>
              <a:t>CollabNet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Inc. in 2000, but now it is developed as a project of the Apache Software Foundation.</a:t>
            </a:r>
          </a:p>
          <a:p>
            <a:pPr marL="203264" marR="1074992" indent="-189992" algn="just">
              <a:lnSpc>
                <a:spcPct val="93200"/>
              </a:lnSpc>
              <a:spcBef>
                <a:spcPts val="693"/>
              </a:spcBef>
            </a:pPr>
            <a:r>
              <a:rPr lang="en-IN" sz="1210" dirty="0">
                <a:latin typeface="Symbol"/>
                <a:cs typeface="Symbol"/>
              </a:rPr>
              <a:t></a:t>
            </a:r>
            <a:r>
              <a:rPr lang="en-IN" sz="1210" dirty="0">
                <a:latin typeface="Times New Roman"/>
                <a:cs typeface="Times New Roman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SVN can only be operated in online mode.</a:t>
            </a:r>
          </a:p>
          <a:p>
            <a:pPr marL="203264" marR="799084" indent="-189992">
              <a:lnSpc>
                <a:spcPct val="93200"/>
              </a:lnSpc>
              <a:spcBef>
                <a:spcPts val="721"/>
              </a:spcBef>
              <a:tabLst>
                <a:tab pos="1318070" algn="l"/>
              </a:tabLst>
            </a:pPr>
            <a:r>
              <a:rPr lang="en-IN" sz="1210" dirty="0">
                <a:latin typeface="Symbol"/>
                <a:cs typeface="Symbol"/>
              </a:rPr>
              <a:t> 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It is centralized and does not use</a:t>
            </a:r>
            <a:r>
              <a:rPr lang="en-IN" sz="1210" spc="-1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peer-to- peer</a:t>
            </a:r>
            <a:r>
              <a:rPr lang="en-IN" sz="1210" spc="-8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IN" sz="1210" dirty="0">
                <a:solidFill>
                  <a:srgbClr val="252525"/>
                </a:solidFill>
                <a:latin typeface="Tahoma"/>
                <a:cs typeface="Tahoma"/>
              </a:rPr>
              <a:t>model.</a:t>
            </a:r>
            <a:endParaRPr lang="en-IN" sz="1210" spc="-6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203264" marR="799084" indent="-189992">
              <a:lnSpc>
                <a:spcPct val="93200"/>
              </a:lnSpc>
              <a:spcBef>
                <a:spcPts val="721"/>
              </a:spcBef>
              <a:tabLst>
                <a:tab pos="1318070" algn="l"/>
              </a:tabLst>
            </a:pPr>
            <a:endParaRPr lang="en-IN" sz="121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4226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2346452" y="0"/>
                </a:moveTo>
                <a:lnTo>
                  <a:pt x="396748" y="0"/>
                </a:lnTo>
                <a:lnTo>
                  <a:pt x="350486" y="2669"/>
                </a:lnTo>
                <a:lnTo>
                  <a:pt x="305790" y="10480"/>
                </a:lnTo>
                <a:lnTo>
                  <a:pt x="262958" y="23134"/>
                </a:lnTo>
                <a:lnTo>
                  <a:pt x="222287" y="40333"/>
                </a:lnTo>
                <a:lnTo>
                  <a:pt x="184075" y="61779"/>
                </a:lnTo>
                <a:lnTo>
                  <a:pt x="148620" y="87174"/>
                </a:lnTo>
                <a:lnTo>
                  <a:pt x="116220" y="116220"/>
                </a:lnTo>
                <a:lnTo>
                  <a:pt x="87174" y="148620"/>
                </a:lnTo>
                <a:lnTo>
                  <a:pt x="61779" y="184075"/>
                </a:lnTo>
                <a:lnTo>
                  <a:pt x="40333" y="222287"/>
                </a:lnTo>
                <a:lnTo>
                  <a:pt x="23134" y="262958"/>
                </a:lnTo>
                <a:lnTo>
                  <a:pt x="10480" y="305790"/>
                </a:lnTo>
                <a:lnTo>
                  <a:pt x="2669" y="350486"/>
                </a:lnTo>
                <a:lnTo>
                  <a:pt x="0" y="396748"/>
                </a:lnTo>
                <a:lnTo>
                  <a:pt x="0" y="1983727"/>
                </a:lnTo>
                <a:lnTo>
                  <a:pt x="2669" y="2029998"/>
                </a:lnTo>
                <a:lnTo>
                  <a:pt x="10480" y="2074701"/>
                </a:lnTo>
                <a:lnTo>
                  <a:pt x="23134" y="2117538"/>
                </a:lnTo>
                <a:lnTo>
                  <a:pt x="40333" y="2158213"/>
                </a:lnTo>
                <a:lnTo>
                  <a:pt x="61779" y="2196426"/>
                </a:lnTo>
                <a:lnTo>
                  <a:pt x="87174" y="2231881"/>
                </a:lnTo>
                <a:lnTo>
                  <a:pt x="116220" y="2264279"/>
                </a:lnTo>
                <a:lnTo>
                  <a:pt x="148620" y="2293324"/>
                </a:lnTo>
                <a:lnTo>
                  <a:pt x="184075" y="2318717"/>
                </a:lnTo>
                <a:lnTo>
                  <a:pt x="222287" y="2340160"/>
                </a:lnTo>
                <a:lnTo>
                  <a:pt x="262958" y="2357357"/>
                </a:lnTo>
                <a:lnTo>
                  <a:pt x="305790" y="2370009"/>
                </a:lnTo>
                <a:lnTo>
                  <a:pt x="350486" y="2377818"/>
                </a:lnTo>
                <a:lnTo>
                  <a:pt x="396748" y="2380488"/>
                </a:lnTo>
                <a:lnTo>
                  <a:pt x="2346452" y="2380488"/>
                </a:lnTo>
                <a:lnTo>
                  <a:pt x="2392713" y="2377818"/>
                </a:lnTo>
                <a:lnTo>
                  <a:pt x="2437409" y="2370009"/>
                </a:lnTo>
                <a:lnTo>
                  <a:pt x="2480241" y="2357357"/>
                </a:lnTo>
                <a:lnTo>
                  <a:pt x="2520912" y="2340160"/>
                </a:lnTo>
                <a:lnTo>
                  <a:pt x="2559124" y="2318717"/>
                </a:lnTo>
                <a:lnTo>
                  <a:pt x="2594579" y="2293324"/>
                </a:lnTo>
                <a:lnTo>
                  <a:pt x="2626979" y="2264279"/>
                </a:lnTo>
                <a:lnTo>
                  <a:pt x="2656025" y="2231881"/>
                </a:lnTo>
                <a:lnTo>
                  <a:pt x="2681420" y="2196426"/>
                </a:lnTo>
                <a:lnTo>
                  <a:pt x="2702866" y="2158213"/>
                </a:lnTo>
                <a:lnTo>
                  <a:pt x="2720065" y="2117538"/>
                </a:lnTo>
                <a:lnTo>
                  <a:pt x="2732719" y="2074701"/>
                </a:lnTo>
                <a:lnTo>
                  <a:pt x="2740530" y="2029998"/>
                </a:lnTo>
                <a:lnTo>
                  <a:pt x="2743200" y="1983727"/>
                </a:lnTo>
                <a:lnTo>
                  <a:pt x="2743200" y="396748"/>
                </a:lnTo>
                <a:lnTo>
                  <a:pt x="2740530" y="350486"/>
                </a:lnTo>
                <a:lnTo>
                  <a:pt x="2732719" y="305790"/>
                </a:lnTo>
                <a:lnTo>
                  <a:pt x="2720065" y="262958"/>
                </a:lnTo>
                <a:lnTo>
                  <a:pt x="2702866" y="222287"/>
                </a:lnTo>
                <a:lnTo>
                  <a:pt x="2681420" y="184075"/>
                </a:lnTo>
                <a:lnTo>
                  <a:pt x="2656025" y="148620"/>
                </a:lnTo>
                <a:lnTo>
                  <a:pt x="2626979" y="116220"/>
                </a:lnTo>
                <a:lnTo>
                  <a:pt x="2594579" y="87174"/>
                </a:lnTo>
                <a:lnTo>
                  <a:pt x="2559124" y="61779"/>
                </a:lnTo>
                <a:lnTo>
                  <a:pt x="2520912" y="40333"/>
                </a:lnTo>
                <a:lnTo>
                  <a:pt x="2480241" y="23134"/>
                </a:lnTo>
                <a:lnTo>
                  <a:pt x="2437409" y="10480"/>
                </a:lnTo>
                <a:lnTo>
                  <a:pt x="2392713" y="2669"/>
                </a:lnTo>
                <a:lnTo>
                  <a:pt x="2346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9" name="object 9"/>
          <p:cNvSpPr/>
          <p:nvPr/>
        </p:nvSpPr>
        <p:spPr>
          <a:xfrm>
            <a:off x="5464226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0" y="396748"/>
                </a:moveTo>
                <a:lnTo>
                  <a:pt x="2669" y="350486"/>
                </a:lnTo>
                <a:lnTo>
                  <a:pt x="10480" y="305790"/>
                </a:lnTo>
                <a:lnTo>
                  <a:pt x="23134" y="262958"/>
                </a:lnTo>
                <a:lnTo>
                  <a:pt x="40333" y="222287"/>
                </a:lnTo>
                <a:lnTo>
                  <a:pt x="61779" y="184075"/>
                </a:lnTo>
                <a:lnTo>
                  <a:pt x="87174" y="148620"/>
                </a:lnTo>
                <a:lnTo>
                  <a:pt x="116220" y="116220"/>
                </a:lnTo>
                <a:lnTo>
                  <a:pt x="148620" y="87174"/>
                </a:lnTo>
                <a:lnTo>
                  <a:pt x="184075" y="61779"/>
                </a:lnTo>
                <a:lnTo>
                  <a:pt x="222287" y="40333"/>
                </a:lnTo>
                <a:lnTo>
                  <a:pt x="262958" y="23134"/>
                </a:lnTo>
                <a:lnTo>
                  <a:pt x="305790" y="10480"/>
                </a:lnTo>
                <a:lnTo>
                  <a:pt x="350486" y="2669"/>
                </a:lnTo>
                <a:lnTo>
                  <a:pt x="396748" y="0"/>
                </a:lnTo>
                <a:lnTo>
                  <a:pt x="2346452" y="0"/>
                </a:lnTo>
                <a:lnTo>
                  <a:pt x="2392713" y="2669"/>
                </a:lnTo>
                <a:lnTo>
                  <a:pt x="2437409" y="10480"/>
                </a:lnTo>
                <a:lnTo>
                  <a:pt x="2480241" y="23134"/>
                </a:lnTo>
                <a:lnTo>
                  <a:pt x="2520912" y="40333"/>
                </a:lnTo>
                <a:lnTo>
                  <a:pt x="2559124" y="61779"/>
                </a:lnTo>
                <a:lnTo>
                  <a:pt x="2594579" y="87174"/>
                </a:lnTo>
                <a:lnTo>
                  <a:pt x="2626979" y="116220"/>
                </a:lnTo>
                <a:lnTo>
                  <a:pt x="2656025" y="148620"/>
                </a:lnTo>
                <a:lnTo>
                  <a:pt x="2681420" y="184075"/>
                </a:lnTo>
                <a:lnTo>
                  <a:pt x="2702866" y="222287"/>
                </a:lnTo>
                <a:lnTo>
                  <a:pt x="2720065" y="262958"/>
                </a:lnTo>
                <a:lnTo>
                  <a:pt x="2732719" y="305790"/>
                </a:lnTo>
                <a:lnTo>
                  <a:pt x="2740530" y="350486"/>
                </a:lnTo>
                <a:lnTo>
                  <a:pt x="2743200" y="396748"/>
                </a:lnTo>
                <a:lnTo>
                  <a:pt x="2743200" y="1983727"/>
                </a:lnTo>
                <a:lnTo>
                  <a:pt x="2740530" y="2029998"/>
                </a:lnTo>
                <a:lnTo>
                  <a:pt x="2732719" y="2074701"/>
                </a:lnTo>
                <a:lnTo>
                  <a:pt x="2720065" y="2117538"/>
                </a:lnTo>
                <a:lnTo>
                  <a:pt x="2702866" y="2158213"/>
                </a:lnTo>
                <a:lnTo>
                  <a:pt x="2681420" y="2196426"/>
                </a:lnTo>
                <a:lnTo>
                  <a:pt x="2656025" y="2231881"/>
                </a:lnTo>
                <a:lnTo>
                  <a:pt x="2626979" y="2264279"/>
                </a:lnTo>
                <a:lnTo>
                  <a:pt x="2594579" y="2293324"/>
                </a:lnTo>
                <a:lnTo>
                  <a:pt x="2559124" y="2318717"/>
                </a:lnTo>
                <a:lnTo>
                  <a:pt x="2520912" y="2340160"/>
                </a:lnTo>
                <a:lnTo>
                  <a:pt x="2480241" y="2357357"/>
                </a:lnTo>
                <a:lnTo>
                  <a:pt x="2437409" y="2370009"/>
                </a:lnTo>
                <a:lnTo>
                  <a:pt x="2392713" y="2377818"/>
                </a:lnTo>
                <a:lnTo>
                  <a:pt x="2346452" y="2380488"/>
                </a:lnTo>
                <a:lnTo>
                  <a:pt x="396748" y="2380488"/>
                </a:lnTo>
                <a:lnTo>
                  <a:pt x="350486" y="2377818"/>
                </a:lnTo>
                <a:lnTo>
                  <a:pt x="305790" y="2370009"/>
                </a:lnTo>
                <a:lnTo>
                  <a:pt x="262958" y="2357357"/>
                </a:lnTo>
                <a:lnTo>
                  <a:pt x="222287" y="2340160"/>
                </a:lnTo>
                <a:lnTo>
                  <a:pt x="184075" y="2318717"/>
                </a:lnTo>
                <a:lnTo>
                  <a:pt x="148620" y="2293324"/>
                </a:lnTo>
                <a:lnTo>
                  <a:pt x="116220" y="2264279"/>
                </a:lnTo>
                <a:lnTo>
                  <a:pt x="87174" y="2231881"/>
                </a:lnTo>
                <a:lnTo>
                  <a:pt x="61779" y="2196426"/>
                </a:lnTo>
                <a:lnTo>
                  <a:pt x="40333" y="2158213"/>
                </a:lnTo>
                <a:lnTo>
                  <a:pt x="23134" y="2117538"/>
                </a:lnTo>
                <a:lnTo>
                  <a:pt x="10480" y="2074701"/>
                </a:lnTo>
                <a:lnTo>
                  <a:pt x="2669" y="2029998"/>
                </a:lnTo>
                <a:lnTo>
                  <a:pt x="0" y="1983727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0" name="object 10"/>
          <p:cNvSpPr txBox="1"/>
          <p:nvPr/>
        </p:nvSpPr>
        <p:spPr>
          <a:xfrm>
            <a:off x="5678107" y="3861054"/>
            <a:ext cx="2591435" cy="198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4" marR="6287" indent="-189992" algn="just">
              <a:lnSpc>
                <a:spcPts val="1342"/>
              </a:lnSpc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Git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distributed version control  system,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designed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developed  by Linus</a:t>
            </a:r>
            <a:r>
              <a:rPr sz="1210" spc="-6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Torvalds</a:t>
            </a:r>
            <a:endParaRPr sz="1210" dirty="0">
              <a:latin typeface="Tahoma"/>
              <a:cs typeface="Tahoma"/>
            </a:endParaRPr>
          </a:p>
          <a:p>
            <a:pPr marL="203264" marR="6985" indent="-189992" algn="just">
              <a:lnSpc>
                <a:spcPct val="93300"/>
              </a:lnSpc>
              <a:spcBef>
                <a:spcPts val="688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Git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supports rapid branching and  merging,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includes specific 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tools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visualizing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10" spc="-77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navigating</a:t>
            </a:r>
            <a:endParaRPr sz="1210" dirty="0">
              <a:latin typeface="Tahoma"/>
              <a:cs typeface="Tahoma"/>
            </a:endParaRPr>
          </a:p>
          <a:p>
            <a:pPr marL="203264" marR="6287" indent="-189992" algn="just">
              <a:lnSpc>
                <a:spcPts val="1364"/>
              </a:lnSpc>
              <a:spcBef>
                <a:spcPts val="737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Full history tree can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viewed  offline</a:t>
            </a:r>
            <a:endParaRPr sz="1210" dirty="0">
              <a:latin typeface="Tahoma"/>
              <a:cs typeface="Tahoma"/>
            </a:endParaRPr>
          </a:p>
          <a:p>
            <a:pPr marL="203264" marR="5588" indent="-189992" algn="just">
              <a:lnSpc>
                <a:spcPts val="1342"/>
              </a:lnSpc>
              <a:spcBef>
                <a:spcPts val="726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It is distributed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uses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peer-to-  peer</a:t>
            </a:r>
            <a:r>
              <a:rPr sz="1210" spc="-8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model</a:t>
            </a:r>
            <a:r>
              <a:rPr lang="en-IN" sz="12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1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961" y="2702662"/>
            <a:ext cx="3121456" cy="61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2" name="object 12"/>
          <p:cNvSpPr/>
          <p:nvPr/>
        </p:nvSpPr>
        <p:spPr>
          <a:xfrm>
            <a:off x="2031797" y="2736189"/>
            <a:ext cx="2259787" cy="59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3" name="object 13"/>
          <p:cNvSpPr/>
          <p:nvPr/>
        </p:nvSpPr>
        <p:spPr>
          <a:xfrm>
            <a:off x="1652929" y="2742894"/>
            <a:ext cx="3017520" cy="4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4" name="object 14"/>
          <p:cNvSpPr/>
          <p:nvPr/>
        </p:nvSpPr>
        <p:spPr>
          <a:xfrm>
            <a:off x="1652929" y="2742896"/>
            <a:ext cx="3017520" cy="474048"/>
          </a:xfrm>
          <a:custGeom>
            <a:avLst/>
            <a:gdLst/>
            <a:ahLst/>
            <a:cxnLst/>
            <a:rect l="l" t="t" r="r" b="b"/>
            <a:pathLst>
              <a:path w="2743200" h="323214">
                <a:moveTo>
                  <a:pt x="0" y="53848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89352" y="0"/>
                </a:lnTo>
                <a:lnTo>
                  <a:pt x="2710303" y="4234"/>
                </a:lnTo>
                <a:lnTo>
                  <a:pt x="2727420" y="15779"/>
                </a:lnTo>
                <a:lnTo>
                  <a:pt x="2738965" y="32896"/>
                </a:lnTo>
                <a:lnTo>
                  <a:pt x="2743200" y="53848"/>
                </a:lnTo>
                <a:lnTo>
                  <a:pt x="2743200" y="269239"/>
                </a:lnTo>
                <a:lnTo>
                  <a:pt x="2738965" y="290191"/>
                </a:lnTo>
                <a:lnTo>
                  <a:pt x="2727420" y="307308"/>
                </a:lnTo>
                <a:lnTo>
                  <a:pt x="2710303" y="318853"/>
                </a:lnTo>
                <a:lnTo>
                  <a:pt x="26893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5" name="object 15"/>
          <p:cNvSpPr txBox="1"/>
          <p:nvPr/>
        </p:nvSpPr>
        <p:spPr>
          <a:xfrm>
            <a:off x="1652929" y="2835844"/>
            <a:ext cx="3017520" cy="20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669"/>
            <a:r>
              <a:rPr sz="1320" dirty="0">
                <a:solidFill>
                  <a:srgbClr val="252525"/>
                </a:solidFill>
                <a:latin typeface="Tahoma"/>
                <a:cs typeface="Tahoma"/>
              </a:rPr>
              <a:t>SVN or Apache</a:t>
            </a:r>
            <a:r>
              <a:rPr sz="132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20" spc="-6" dirty="0">
                <a:solidFill>
                  <a:srgbClr val="252525"/>
                </a:solidFill>
                <a:latin typeface="Tahoma"/>
                <a:cs typeface="Tahoma"/>
              </a:rPr>
              <a:t>Subversion</a:t>
            </a:r>
            <a:endParaRPr sz="132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1420" y="2702662"/>
            <a:ext cx="3121456" cy="61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7" name="object 17"/>
          <p:cNvSpPr/>
          <p:nvPr/>
        </p:nvSpPr>
        <p:spPr>
          <a:xfrm>
            <a:off x="6719010" y="2736189"/>
            <a:ext cx="501244" cy="594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8" name="object 18"/>
          <p:cNvSpPr/>
          <p:nvPr/>
        </p:nvSpPr>
        <p:spPr>
          <a:xfrm>
            <a:off x="5463387" y="2742894"/>
            <a:ext cx="3017520" cy="4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9" name="object 19"/>
          <p:cNvSpPr/>
          <p:nvPr/>
        </p:nvSpPr>
        <p:spPr>
          <a:xfrm>
            <a:off x="5463387" y="2742896"/>
            <a:ext cx="3017520" cy="474048"/>
          </a:xfrm>
          <a:custGeom>
            <a:avLst/>
            <a:gdLst/>
            <a:ahLst/>
            <a:cxnLst/>
            <a:rect l="l" t="t" r="r" b="b"/>
            <a:pathLst>
              <a:path w="2743200" h="323214">
                <a:moveTo>
                  <a:pt x="0" y="53848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89352" y="0"/>
                </a:lnTo>
                <a:lnTo>
                  <a:pt x="2710303" y="4234"/>
                </a:lnTo>
                <a:lnTo>
                  <a:pt x="2727420" y="15779"/>
                </a:lnTo>
                <a:lnTo>
                  <a:pt x="2738965" y="32896"/>
                </a:lnTo>
                <a:lnTo>
                  <a:pt x="2743200" y="53848"/>
                </a:lnTo>
                <a:lnTo>
                  <a:pt x="2743200" y="269239"/>
                </a:lnTo>
                <a:lnTo>
                  <a:pt x="2738965" y="290191"/>
                </a:lnTo>
                <a:lnTo>
                  <a:pt x="2727420" y="307308"/>
                </a:lnTo>
                <a:lnTo>
                  <a:pt x="2710303" y="318853"/>
                </a:lnTo>
                <a:lnTo>
                  <a:pt x="26893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20" name="object 20"/>
          <p:cNvSpPr txBox="1"/>
          <p:nvPr/>
        </p:nvSpPr>
        <p:spPr>
          <a:xfrm>
            <a:off x="5463387" y="2835844"/>
            <a:ext cx="3017520" cy="20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20" dirty="0">
                <a:solidFill>
                  <a:srgbClr val="252525"/>
                </a:solidFill>
                <a:latin typeface="Tahoma"/>
                <a:cs typeface="Tahoma"/>
              </a:rPr>
              <a:t>Git</a:t>
            </a:r>
            <a:endParaRPr sz="132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25173" y="7234704"/>
            <a:ext cx="690817" cy="17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69"/>
              </a:lnSpc>
            </a:pPr>
            <a:r>
              <a:rPr spc="-6" dirty="0"/>
              <a:t>Slide</a:t>
            </a:r>
            <a:r>
              <a:rPr spc="-72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pPr marL="13970">
                <a:lnSpc>
                  <a:spcPts val="1469"/>
                </a:lnSpc>
              </a:pPr>
              <a:t>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2920" y="67264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/>
            <a:r>
              <a:rPr lang="en-IN" spc="-11" dirty="0"/>
              <a:t>SVN vs Git</a:t>
            </a:r>
            <a:endParaRPr spc="-1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7264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/>
            <a:r>
              <a:rPr lang="en-IN" spc="-6"/>
              <a:t>SVN </a:t>
            </a:r>
            <a:r>
              <a:rPr lang="en-IN" spc="-66"/>
              <a:t>Vs</a:t>
            </a:r>
            <a:r>
              <a:rPr lang="en-IN" spc="-105"/>
              <a:t> </a:t>
            </a:r>
            <a:r>
              <a:rPr lang="en-IN"/>
              <a:t>Git repo</a:t>
            </a:r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1508760" y="1267662"/>
            <a:ext cx="5907634" cy="566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5173" y="7234704"/>
            <a:ext cx="690817" cy="17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69"/>
              </a:lnSpc>
            </a:pPr>
            <a:r>
              <a:rPr lang="en-IN" spc="-6"/>
              <a:t>Slide</a:t>
            </a:r>
            <a:r>
              <a:rPr lang="en-IN" spc="-72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pPr marL="13970">
                <a:lnSpc>
                  <a:spcPts val="1469"/>
                </a:lnSpc>
              </a:p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564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Centralized VCS like Subversion  </a:t>
            </a:r>
            <a:r>
              <a:rPr b="1" spc="-5" dirty="0">
                <a:latin typeface="Tahoma"/>
                <a:cs typeface="Tahoma"/>
              </a:rPr>
              <a:t>track version data on each individual file</a:t>
            </a:r>
            <a:r>
              <a:rPr spc="-5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6087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keeps "</a:t>
            </a:r>
            <a:r>
              <a:rPr b="1" spc="-5" dirty="0">
                <a:latin typeface="Tahoma"/>
                <a:cs typeface="Tahoma"/>
              </a:rPr>
              <a:t>snapshots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the  entire state of 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project.</a:t>
            </a:r>
            <a:endParaRPr dirty="0">
              <a:latin typeface="Tahoma"/>
              <a:cs typeface="Tahoma"/>
            </a:endParaRP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Each checkin version </a:t>
            </a:r>
            <a:r>
              <a:rPr dirty="0">
                <a:latin typeface="Tahoma"/>
                <a:cs typeface="Tahoma"/>
              </a:rPr>
              <a:t>of the  overall </a:t>
            </a:r>
            <a:r>
              <a:rPr spc="-5" dirty="0">
                <a:latin typeface="Tahoma"/>
                <a:cs typeface="Tahoma"/>
              </a:rPr>
              <a:t>code </a:t>
            </a:r>
            <a:r>
              <a:rPr dirty="0">
                <a:latin typeface="Tahoma"/>
                <a:cs typeface="Tahoma"/>
              </a:rPr>
              <a:t>has a </a:t>
            </a:r>
            <a:r>
              <a:rPr spc="-5" dirty="0">
                <a:latin typeface="Tahoma"/>
                <a:cs typeface="Tahoma"/>
              </a:rPr>
              <a:t>copy </a:t>
            </a:r>
            <a:r>
              <a:rPr dirty="0">
                <a:latin typeface="Tahoma"/>
                <a:cs typeface="Tahoma"/>
              </a:rPr>
              <a:t>of  </a:t>
            </a:r>
            <a:r>
              <a:rPr spc="-5" dirty="0">
                <a:latin typeface="Tahoma"/>
                <a:cs typeface="Tahoma"/>
              </a:rPr>
              <a:t>each file in </a:t>
            </a:r>
            <a:r>
              <a:rPr spc="-10" dirty="0">
                <a:latin typeface="Tahoma"/>
                <a:cs typeface="Tahoma"/>
              </a:rPr>
              <a:t>it.</a:t>
            </a:r>
            <a:endParaRPr dirty="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Some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change on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given  checkin, some do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More </a:t>
            </a:r>
            <a:r>
              <a:rPr b="1" spc="-5" dirty="0">
                <a:latin typeface="Tahoma"/>
                <a:cs typeface="Tahoma"/>
              </a:rPr>
              <a:t>redundancy</a:t>
            </a:r>
            <a:r>
              <a:rPr spc="-5" dirty="0">
                <a:latin typeface="Tahoma"/>
                <a:cs typeface="Tahoma"/>
              </a:rPr>
              <a:t>, but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faster</a:t>
            </a:r>
            <a:r>
              <a:rPr dirty="0">
                <a:latin typeface="Tahoma"/>
                <a:cs typeface="Tahoma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spc="-5" dirty="0"/>
              <a:t>ca</a:t>
            </a:r>
            <a:r>
              <a:rPr dirty="0"/>
              <a:t>l git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4644737" cy="228306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your local copy on git,  files can be: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In your local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b="1" spc="-5" dirty="0">
                <a:latin typeface="Tahoma"/>
                <a:cs typeface="Tahoma"/>
              </a:rPr>
              <a:t>(committed)</a:t>
            </a:r>
            <a:endParaRPr b="1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000" dirty="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Checked out and modified,  but </a:t>
            </a:r>
            <a:r>
              <a:rPr dirty="0">
                <a:latin typeface="Tahoma"/>
                <a:cs typeface="Tahoma"/>
              </a:rPr>
              <a:t>not </a:t>
            </a:r>
            <a:r>
              <a:rPr spc="-5" dirty="0">
                <a:latin typeface="Tahoma"/>
                <a:cs typeface="Tahoma"/>
              </a:rPr>
              <a:t>yet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committed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b="1" spc="-5" dirty="0">
                <a:latin typeface="Tahoma"/>
                <a:cs typeface="Tahoma"/>
              </a:rPr>
              <a:t>(working copy)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876800"/>
            <a:ext cx="3034665" cy="115621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pc="-5" dirty="0">
                <a:latin typeface="Tahoma"/>
                <a:cs typeface="Tahoma"/>
              </a:rPr>
              <a:t>Or, in-between, in  </a:t>
            </a:r>
            <a:r>
              <a:rPr dirty="0">
                <a:latin typeface="Tahoma"/>
                <a:cs typeface="Tahoma"/>
              </a:rPr>
              <a:t>a </a:t>
            </a:r>
            <a:r>
              <a:rPr b="1" spc="-5" dirty="0">
                <a:latin typeface="Tahoma"/>
                <a:cs typeface="Tahoma"/>
              </a:rPr>
              <a:t>"staging"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area</a:t>
            </a:r>
            <a:endParaRPr dirty="0">
              <a:latin typeface="Tahoma"/>
              <a:cs typeface="Tahoma"/>
            </a:endParaRP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pc="-5" dirty="0">
                <a:latin typeface="Tahoma"/>
                <a:cs typeface="Tahoma"/>
              </a:rPr>
              <a:t>Staged </a:t>
            </a:r>
            <a:r>
              <a:rPr dirty="0">
                <a:latin typeface="Tahoma"/>
                <a:cs typeface="Tahoma"/>
              </a:rPr>
              <a:t>files are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ready 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be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committed.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6477000"/>
            <a:ext cx="5414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pc="-5" dirty="0">
                <a:latin typeface="Tahoma"/>
                <a:cs typeface="Tahoma"/>
              </a:rPr>
              <a:t>A commit saves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snapshot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all staged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state.</a:t>
            </a:r>
          </a:p>
        </p:txBody>
      </p:sp>
      <p:sp>
        <p:nvSpPr>
          <p:cNvPr id="6" name="object 6"/>
          <p:cNvSpPr/>
          <p:nvPr/>
        </p:nvSpPr>
        <p:spPr>
          <a:xfrm>
            <a:off x="5011299" y="1675417"/>
            <a:ext cx="4285101" cy="335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105400" y="5105400"/>
            <a:ext cx="1843887" cy="50674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nmo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/</a:t>
            </a:r>
            <a:endParaRPr lang="en-IN" sz="1200" dirty="0">
              <a:latin typeface="Tahoma"/>
              <a:cs typeface="Tahoma"/>
            </a:endParaRPr>
          </a:p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mo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d  Files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72287" y="5094287"/>
            <a:ext cx="629076" cy="481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Staged  Files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5800" y="5105400"/>
            <a:ext cx="975192" cy="481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Commi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te</a:t>
            </a:r>
            <a:r>
              <a:rPr sz="1200" spc="-5" dirty="0">
                <a:latin typeface="Tahoma"/>
                <a:cs typeface="Tahoma"/>
              </a:rPr>
              <a:t>d  Files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2" name="Nesne1" descr="C:\Users\Kara\Desktop\x.png">
            <a:extLst>
              <a:ext uri="{FF2B5EF4-FFF2-40B4-BE49-F238E27FC236}">
                <a16:creationId xmlns:a16="http://schemas.microsoft.com/office/drawing/2014/main" id="{AB2393A0-CAFE-46B0-A8F0-98BEF6DBA651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943600"/>
            <a:ext cx="23757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1780</Words>
  <Application>Microsoft Office PowerPoint</Application>
  <PresentationFormat>Custom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Tahoma</vt:lpstr>
      <vt:lpstr>Times New Roman</vt:lpstr>
      <vt:lpstr>Verdana</vt:lpstr>
      <vt:lpstr>Office Theme</vt:lpstr>
      <vt:lpstr>Git for Version Control</vt:lpstr>
      <vt:lpstr>About Git</vt:lpstr>
      <vt:lpstr>Installing/learning Git</vt:lpstr>
      <vt:lpstr>Centralized VCS</vt:lpstr>
      <vt:lpstr>Distributed VCS (Git)</vt:lpstr>
      <vt:lpstr>SVN vs Git</vt:lpstr>
      <vt:lpstr>SVN Vs Git repo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Branching and merging</vt:lpstr>
      <vt:lpstr>Merge conflicts</vt:lpstr>
      <vt:lpstr>Interaction with remote repo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Puneet Bhatia</cp:lastModifiedBy>
  <cp:revision>26</cp:revision>
  <dcterms:created xsi:type="dcterms:W3CDTF">2020-02-17T06:42:15Z</dcterms:created>
  <dcterms:modified xsi:type="dcterms:W3CDTF">2021-03-16T03:07:03Z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2020-02-17T00:00:00Z</vt:filetime>
  </property>
  <property fmtid="{D5CDD505-2E9C-101B-9397-08002B2CF9AE}" pid="3" name="MSIP_Label_455b24b8-e69b-4583-bfd0-d64b5cee0119_Enabled">
    <vt:lpwstr>True</vt:lpwstr>
  </property>
  <property fmtid="{D5CDD505-2E9C-101B-9397-08002B2CF9AE}" pid="4" name="MSIP_Label_455b24b8-e69b-4583-bfd0-d64b5cee0119_SiteId">
    <vt:lpwstr>05d75c05-fa1a-42e7-9cf1-eb416c396f2d</vt:lpwstr>
  </property>
  <property fmtid="{D5CDD505-2E9C-101B-9397-08002B2CF9AE}" pid="5" name="MSIP_Label_455b24b8-e69b-4583-bfd0-d64b5cee0119_Owner">
    <vt:lpwstr>puneetkumar.bhatia@maersk.com</vt:lpwstr>
  </property>
  <property fmtid="{D5CDD505-2E9C-101B-9397-08002B2CF9AE}" pid="6" name="MSIP_Label_455b24b8-e69b-4583-bfd0-d64b5cee0119_SetDate">
    <vt:lpwstr>2020-02-17T13:58:18.7273421Z</vt:lpwstr>
  </property>
  <property fmtid="{D5CDD505-2E9C-101B-9397-08002B2CF9AE}" pid="7" name="MSIP_Label_455b24b8-e69b-4583-bfd0-d64b5cee0119_Name">
    <vt:lpwstr>Public</vt:lpwstr>
  </property>
  <property fmtid="{D5CDD505-2E9C-101B-9397-08002B2CF9AE}" pid="8" name="MSIP_Label_455b24b8-e69b-4583-bfd0-d64b5cee0119_Application">
    <vt:lpwstr>Microsoft Azure Information Protection</vt:lpwstr>
  </property>
  <property fmtid="{D5CDD505-2E9C-101B-9397-08002B2CF9AE}" pid="9" name="MSIP_Label_455b24b8-e69b-4583-bfd0-d64b5cee0119_ActionId">
    <vt:lpwstr>34a6270e-6097-4699-9309-eb301bd33a8a</vt:lpwstr>
  </property>
  <property fmtid="{D5CDD505-2E9C-101B-9397-08002B2CF9AE}" pid="10" name="MSIP_Label_455b24b8-e69b-4583-bfd0-d64b5cee0119_Extended_MSFT_Method">
    <vt:lpwstr>Manual</vt:lpwstr>
  </property>
  <property fmtid="{D5CDD505-2E9C-101B-9397-08002B2CF9AE}" pid="11" name="Sensitivity">
    <vt:lpwstr>Public</vt:lpwstr>
  </property>
</Properties>
</file>