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6.jpg" ContentType="image/jpg"/>
  <Override PartName="/ppt/media/image37.jpg" ContentType="image/jpg"/>
  <Override PartName="/ppt/media/image38.jpg" ContentType="image/jpg"/>
  <Override PartName="/ppt/media/image39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media/image44.jpg" ContentType="image/jpg"/>
  <Override PartName="/ppt/media/image45.jpg" ContentType="image/jpg"/>
  <Override PartName="/ppt/media/image4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75"/>
  </p:notesMasterIdLst>
  <p:sldIdLst>
    <p:sldId id="256" r:id="rId2"/>
    <p:sldId id="326" r:id="rId3"/>
    <p:sldId id="323" r:id="rId4"/>
    <p:sldId id="260" r:id="rId5"/>
    <p:sldId id="327" r:id="rId6"/>
    <p:sldId id="324" r:id="rId7"/>
    <p:sldId id="261" r:id="rId8"/>
    <p:sldId id="328" r:id="rId9"/>
    <p:sldId id="329" r:id="rId10"/>
    <p:sldId id="333" r:id="rId11"/>
    <p:sldId id="262" r:id="rId12"/>
    <p:sldId id="325" r:id="rId13"/>
    <p:sldId id="265" r:id="rId14"/>
    <p:sldId id="263" r:id="rId15"/>
    <p:sldId id="267" r:id="rId16"/>
    <p:sldId id="330" r:id="rId17"/>
    <p:sldId id="269" r:id="rId18"/>
    <p:sldId id="271" r:id="rId19"/>
    <p:sldId id="273" r:id="rId20"/>
    <p:sldId id="274" r:id="rId21"/>
    <p:sldId id="275" r:id="rId22"/>
    <p:sldId id="276" r:id="rId23"/>
    <p:sldId id="277" r:id="rId24"/>
    <p:sldId id="334" r:id="rId25"/>
    <p:sldId id="331" r:id="rId26"/>
    <p:sldId id="335" r:id="rId27"/>
    <p:sldId id="336" r:id="rId28"/>
    <p:sldId id="337" r:id="rId29"/>
    <p:sldId id="278" r:id="rId30"/>
    <p:sldId id="332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2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07E5F-7B32-467F-93DC-54E52FE9D6FA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8B046-40F4-4BCE-B071-B83828543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7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7CB3-8A6F-4780-A19D-00179FD1E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6A8C0-50BC-48D2-9292-B50EE9222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ED2E8-53B7-4954-9ADF-1F6FBB85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F03C3-DAB3-4260-857B-C5FB3BF5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16885-49BA-425F-8EA2-5A88EF00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27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A0EE-B390-4D75-BDBF-643B0290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62521-4DBF-4F00-AB5E-482A47E42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4F921-1C73-4B25-9F92-EF85BEDE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9C1F6-99E9-4BE1-AC61-95B8CDC5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3320-B131-4D1B-B6DC-F57F5230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27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5D465-4ADF-4F3F-AD70-23CA1CF36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3A94B-9C28-41B3-8690-F58548E3F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71EF-6D32-4F6D-A649-D105590B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5076B-5E55-47BA-BEF4-00ED6E11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1185-97A4-4F48-806F-A8952CEE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417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40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ou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96745" y="1333500"/>
            <a:ext cx="7375730" cy="1938338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rgbClr val="C90605"/>
                </a:solidFill>
                <a:latin typeface="Consolas"/>
              </a:defRPr>
            </a:lvl1pPr>
          </a:lstStyle>
          <a:p>
            <a:pPr lvl="0"/>
            <a:r>
              <a:rPr lang="en-US" dirty="0"/>
              <a:t>Click to edit trenchant thought</a:t>
            </a:r>
          </a:p>
        </p:txBody>
      </p:sp>
    </p:spTree>
    <p:extLst>
      <p:ext uri="{BB962C8B-B14F-4D97-AF65-F5344CB8AC3E}">
        <p14:creationId xmlns:p14="http://schemas.microsoft.com/office/powerpoint/2010/main" val="37074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A5C0-5ADE-465E-82A0-7C0884AF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7DFC5-17D2-41A7-92F0-FC00DFD0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D7D08-D333-41C0-A65A-3B1C925A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CED28-81A9-4685-B745-5BAD2996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C62DD-F348-464B-836C-2769596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51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70EE-6A5E-4F92-B52E-40C085CF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7B29-AF75-40F5-A191-CCB203C04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5D03B-DB77-4794-ABD3-F642D3A7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87C6-79B7-4F79-AFCA-A9E054E2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2368E-EE35-4AFE-8148-E08207F4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95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08D9-C945-48C8-848C-4C8A0B46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3DA0-51C1-45E9-B2D0-4EB907659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E136F-4342-4F25-BA7C-EEEDD435C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4996E-2EAE-4CDB-8E10-E8176611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0C8D6-9466-438F-A9F7-022F8CE8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500E8-E05A-4BC4-84E1-85D85B90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9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4342-F1CB-4048-B837-7EBE170D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BBEF8-70EA-4C7E-8C9D-AEFD8E58A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3E218-E9D4-45C7-B396-C703D326E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4BADA-D4A6-4680-8A4F-68EF3831E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6A821-5CDB-43A6-830C-F705F758B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E03FB-3ABB-4A5C-B20E-E2EEB848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0C3E7-35BB-4758-8ADE-AD1060F6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7A5D6-6483-48A7-8D3F-C1386C0F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6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78E8-8CAA-44EB-AFA6-34E2DE26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AA0EE-FE5E-4929-8A41-B831D6E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0740B-7837-4CCF-9567-A50F3FAA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E792D-4E8D-45B7-AF32-CDAE38F8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38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8A265-1F89-40F6-92FE-D66F3CE1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F7E90-AD92-400F-9DB5-CFCD58F5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CADE9-9B34-4020-A70E-FBD46BB1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87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8485-386F-4CE9-A9C0-21FACF55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8FCA0-CBE0-43DE-BBE8-4EBE98D9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C3647-25DC-48C0-9EF8-A3A521C1D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E2F12-46DE-49ED-8C1B-9D73CEC2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B4B07-7DF0-480D-B9C4-DFB3FF63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34597-A280-4721-B1DC-D78925A6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13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9D87-660D-4E95-B7A2-59A7A627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63C89-9EB0-47A6-9283-096FEF23C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8375F-B372-42DC-A5C1-D36CBFBDE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E9EE0-6167-4854-B19C-D3590EEF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8E72B-8C40-4C0E-BCE6-55BB2A37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9A51-B82F-4ECC-A018-C3226CCE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23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E228B-E30A-4282-ACC2-48320E91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0163D-705A-4369-B733-CB491ED8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38E2-E5EE-4D5E-9C50-9F76991C2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88E0B-F2FB-494B-B420-8B05C8E75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594AD-C72A-41F5-8284-996F53856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24823256,&quot;Placement&quot;:&quot;Footer&quot;}">
            <a:extLst>
              <a:ext uri="{FF2B5EF4-FFF2-40B4-BE49-F238E27FC236}">
                <a16:creationId xmlns:a16="http://schemas.microsoft.com/office/drawing/2014/main" id="{49F1E262-C093-49E1-8C06-82D2FD50945F}"/>
              </a:ext>
            </a:extLst>
          </p:cNvPr>
          <p:cNvSpPr txBox="1"/>
          <p:nvPr userDrawn="1"/>
        </p:nvSpPr>
        <p:spPr>
          <a:xfrm>
            <a:off x="0" y="4881156"/>
            <a:ext cx="133983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2456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4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cf.io/project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overview/working-with-objects/labels/#syntax-and-character-se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4200" y="1613900"/>
            <a:ext cx="359029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400" b="1" spc="65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Kubernetes</a:t>
            </a:r>
            <a:endParaRPr sz="4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448F11-BD77-41D6-946A-F721B8B0AEC4}"/>
              </a:ext>
            </a:extLst>
          </p:cNvPr>
          <p:cNvSpPr/>
          <p:nvPr/>
        </p:nvSpPr>
        <p:spPr>
          <a:xfrm>
            <a:off x="609600" y="285750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Kubernetes in a nutshell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B6E01-0324-4CA3-8222-F0D9FE73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71550"/>
            <a:ext cx="5943600" cy="355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1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970638D9-1990-489B-9E96-431387F7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23950"/>
            <a:ext cx="4953000" cy="321971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0D67E30-8151-4F15-BC15-D6F8F89A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809750"/>
            <a:ext cx="661988" cy="65471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54006F5-7483-4677-AABC-FEA408EC9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1" y="2876550"/>
            <a:ext cx="533400" cy="94826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432A444-DCAD-4908-9C2D-83E3B9A45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352550"/>
            <a:ext cx="457200" cy="50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EF5C6B-1CFF-4899-A535-6692BC4A37A7}"/>
              </a:ext>
            </a:extLst>
          </p:cNvPr>
          <p:cNvSpPr/>
          <p:nvPr/>
        </p:nvSpPr>
        <p:spPr>
          <a:xfrm>
            <a:off x="609600" y="361950"/>
            <a:ext cx="4729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spc="45" dirty="0">
                <a:solidFill>
                  <a:schemeClr val="accent1">
                    <a:lumMod val="50000"/>
                  </a:schemeClr>
                </a:solidFill>
              </a:rPr>
              <a:t>Service Model : Pets vs Cattle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2D5528-10EF-4430-BE36-586A406954AE}"/>
              </a:ext>
            </a:extLst>
          </p:cNvPr>
          <p:cNvSpPr/>
          <p:nvPr/>
        </p:nvSpPr>
        <p:spPr>
          <a:xfrm>
            <a:off x="2057400" y="1809751"/>
            <a:ext cx="586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</a:rPr>
              <a:t>Kubernetes Architecture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8928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F849DC-9B0F-4CB0-865B-926CF4FFA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95350"/>
            <a:ext cx="7315200" cy="40729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A106C8-B26F-4B7D-BBEE-5F2250C8AB72}"/>
              </a:ext>
            </a:extLst>
          </p:cNvPr>
          <p:cNvSpPr/>
          <p:nvPr/>
        </p:nvSpPr>
        <p:spPr>
          <a:xfrm>
            <a:off x="609600" y="361951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Kubernetes Architecture</a:t>
            </a:r>
            <a:endParaRPr lang="en-I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33400" y="1123950"/>
            <a:ext cx="7886700" cy="2974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marR="5080" indent="0">
              <a:lnSpc>
                <a:spcPct val="113300"/>
              </a:lnSpc>
              <a:spcBef>
                <a:spcPts val="100"/>
              </a:spcBef>
              <a:buNone/>
            </a:pPr>
            <a:r>
              <a:rPr sz="1600" b="1" spc="10" dirty="0">
                <a:latin typeface="Lato"/>
                <a:cs typeface="Lato"/>
              </a:rPr>
              <a:t>Masters </a:t>
            </a:r>
            <a:r>
              <a:rPr lang="en-IN" sz="1600" spc="-40" dirty="0"/>
              <a:t>–</a:t>
            </a:r>
            <a:r>
              <a:rPr sz="1600" spc="-40" dirty="0"/>
              <a:t> </a:t>
            </a:r>
            <a:r>
              <a:rPr sz="1600" dirty="0"/>
              <a:t>Acts </a:t>
            </a:r>
            <a:r>
              <a:rPr sz="1600" spc="5" dirty="0"/>
              <a:t>as </a:t>
            </a:r>
            <a:r>
              <a:rPr sz="1600" dirty="0"/>
              <a:t>the </a:t>
            </a:r>
            <a:r>
              <a:rPr sz="1600" spc="20" dirty="0"/>
              <a:t>primary </a:t>
            </a:r>
            <a:r>
              <a:rPr sz="1600" u="sng" spc="5" dirty="0"/>
              <a:t>control plane </a:t>
            </a:r>
            <a:r>
              <a:rPr sz="1600" spc="5" dirty="0"/>
              <a:t>for </a:t>
            </a:r>
            <a:r>
              <a:rPr sz="1600" dirty="0"/>
              <a:t>Kubernetes. </a:t>
            </a:r>
            <a:endParaRPr lang="en-IN" sz="1600" dirty="0"/>
          </a:p>
          <a:p>
            <a:pPr marL="302895" marR="5080" indent="0">
              <a:lnSpc>
                <a:spcPct val="113300"/>
              </a:lnSpc>
              <a:spcBef>
                <a:spcPts val="100"/>
              </a:spcBef>
              <a:buNone/>
            </a:pPr>
            <a:endParaRPr lang="en-IN" sz="1600" dirty="0"/>
          </a:p>
          <a:p>
            <a:pPr marL="817245" marR="5080" lvl="1">
              <a:lnSpc>
                <a:spcPct val="113300"/>
              </a:lnSpc>
              <a:spcBef>
                <a:spcPts val="100"/>
              </a:spcBef>
            </a:pPr>
            <a:r>
              <a:rPr sz="1600" spc="10" dirty="0"/>
              <a:t>Masters </a:t>
            </a:r>
            <a:r>
              <a:rPr sz="1600" spc="20" dirty="0"/>
              <a:t>are  </a:t>
            </a:r>
            <a:r>
              <a:rPr sz="1600" spc="5" dirty="0"/>
              <a:t>responsible</a:t>
            </a:r>
            <a:r>
              <a:rPr sz="1600" spc="-100" dirty="0"/>
              <a:t> </a:t>
            </a:r>
            <a:r>
              <a:rPr sz="1600" spc="15" dirty="0"/>
              <a:t>at</a:t>
            </a:r>
            <a:r>
              <a:rPr sz="1600" spc="-100" dirty="0"/>
              <a:t> </a:t>
            </a:r>
            <a:r>
              <a:rPr sz="1600" spc="15" dirty="0"/>
              <a:t>a</a:t>
            </a:r>
            <a:r>
              <a:rPr sz="1600" spc="-100" dirty="0"/>
              <a:t> </a:t>
            </a:r>
            <a:r>
              <a:rPr sz="1600" spc="5" dirty="0"/>
              <a:t>minimum</a:t>
            </a:r>
            <a:r>
              <a:rPr sz="1600" spc="-100" dirty="0"/>
              <a:t> </a:t>
            </a:r>
            <a:r>
              <a:rPr sz="1600" spc="5" dirty="0"/>
              <a:t>for</a:t>
            </a:r>
            <a:r>
              <a:rPr sz="1600" spc="-95" dirty="0"/>
              <a:t> </a:t>
            </a:r>
            <a:r>
              <a:rPr sz="1600" spc="5" dirty="0"/>
              <a:t>running</a:t>
            </a:r>
            <a:r>
              <a:rPr sz="1600" spc="-100" dirty="0"/>
              <a:t> </a:t>
            </a:r>
            <a:r>
              <a:rPr sz="1600" dirty="0"/>
              <a:t>the</a:t>
            </a:r>
            <a:r>
              <a:rPr sz="1600" spc="-100" dirty="0"/>
              <a:t> </a:t>
            </a:r>
            <a:r>
              <a:rPr sz="1600" u="sng" spc="20" dirty="0"/>
              <a:t>API</a:t>
            </a:r>
            <a:r>
              <a:rPr sz="1600" u="sng" spc="-100" dirty="0"/>
              <a:t> </a:t>
            </a:r>
            <a:r>
              <a:rPr sz="1600" u="sng" spc="5" dirty="0"/>
              <a:t>Server</a:t>
            </a:r>
            <a:r>
              <a:rPr sz="1600" spc="5" dirty="0"/>
              <a:t>,</a:t>
            </a:r>
            <a:r>
              <a:rPr sz="1600" spc="220" dirty="0"/>
              <a:t> </a:t>
            </a:r>
            <a:r>
              <a:rPr sz="1600" u="sng" dirty="0"/>
              <a:t>scheduler</a:t>
            </a:r>
            <a:r>
              <a:rPr sz="1600" spc="-100" dirty="0"/>
              <a:t> </a:t>
            </a:r>
            <a:r>
              <a:rPr sz="1600" dirty="0"/>
              <a:t>and</a:t>
            </a:r>
            <a:r>
              <a:rPr sz="1600" spc="-100" dirty="0"/>
              <a:t> </a:t>
            </a:r>
            <a:r>
              <a:rPr sz="1600" u="sng" spc="10" dirty="0"/>
              <a:t>cluster controller</a:t>
            </a:r>
            <a:r>
              <a:rPr sz="1600" spc="10" dirty="0"/>
              <a:t>.</a:t>
            </a:r>
            <a:r>
              <a:rPr sz="1600" spc="-105" dirty="0"/>
              <a:t> </a:t>
            </a:r>
            <a:endParaRPr lang="en-IN" sz="1600" spc="-105" dirty="0"/>
          </a:p>
          <a:p>
            <a:pPr marL="817245" marR="5080" lvl="1">
              <a:lnSpc>
                <a:spcPct val="113300"/>
              </a:lnSpc>
              <a:spcBef>
                <a:spcPts val="100"/>
              </a:spcBef>
            </a:pPr>
            <a:r>
              <a:rPr sz="1600" spc="-5" dirty="0"/>
              <a:t>They</a:t>
            </a:r>
            <a:r>
              <a:rPr sz="1600" spc="-100" dirty="0"/>
              <a:t> </a:t>
            </a:r>
            <a:r>
              <a:rPr sz="1600" spc="5" dirty="0"/>
              <a:t>also</a:t>
            </a:r>
            <a:r>
              <a:rPr sz="1600" spc="-100" dirty="0"/>
              <a:t> </a:t>
            </a:r>
            <a:r>
              <a:rPr sz="1600" dirty="0"/>
              <a:t>manage</a:t>
            </a:r>
            <a:r>
              <a:rPr sz="1600" spc="-105" dirty="0"/>
              <a:t> </a:t>
            </a:r>
            <a:r>
              <a:rPr sz="1600" spc="10" dirty="0"/>
              <a:t>storing</a:t>
            </a:r>
            <a:r>
              <a:rPr sz="1600" spc="-100" dirty="0"/>
              <a:t> </a:t>
            </a:r>
            <a:r>
              <a:rPr sz="1600" spc="10" dirty="0"/>
              <a:t>cluster</a:t>
            </a:r>
            <a:r>
              <a:rPr sz="1600" spc="-100" dirty="0"/>
              <a:t> </a:t>
            </a:r>
            <a:r>
              <a:rPr sz="1600" spc="5" dirty="0"/>
              <a:t>state,</a:t>
            </a:r>
            <a:r>
              <a:rPr sz="1600" spc="-105" dirty="0"/>
              <a:t> </a:t>
            </a:r>
            <a:r>
              <a:rPr sz="1600" dirty="0"/>
              <a:t>cloud-provider </a:t>
            </a:r>
            <a:r>
              <a:rPr lang="en-IN" sz="1600" dirty="0"/>
              <a:t> </a:t>
            </a:r>
            <a:r>
              <a:rPr sz="1600" spc="-5" dirty="0"/>
              <a:t>specific</a:t>
            </a:r>
            <a:r>
              <a:rPr sz="1600" spc="-105" dirty="0"/>
              <a:t> </a:t>
            </a:r>
            <a:r>
              <a:rPr sz="1600" spc="-10" dirty="0"/>
              <a:t>components</a:t>
            </a:r>
            <a:r>
              <a:rPr sz="1600" spc="-105" dirty="0"/>
              <a:t> </a:t>
            </a:r>
            <a:r>
              <a:rPr sz="1600" dirty="0"/>
              <a:t>and</a:t>
            </a:r>
            <a:r>
              <a:rPr sz="1600" spc="-105" dirty="0"/>
              <a:t> </a:t>
            </a:r>
            <a:r>
              <a:rPr sz="1600" spc="10" dirty="0"/>
              <a:t>other</a:t>
            </a:r>
            <a:r>
              <a:rPr sz="1600" spc="-105" dirty="0"/>
              <a:t> </a:t>
            </a:r>
            <a:r>
              <a:rPr sz="1600" spc="10" dirty="0"/>
              <a:t>cluster</a:t>
            </a:r>
            <a:r>
              <a:rPr sz="1600" spc="-100" dirty="0"/>
              <a:t> </a:t>
            </a:r>
            <a:r>
              <a:rPr sz="1600" spc="5" dirty="0"/>
              <a:t>essential</a:t>
            </a:r>
            <a:r>
              <a:rPr sz="1600" spc="-105" dirty="0"/>
              <a:t> </a:t>
            </a:r>
            <a:r>
              <a:rPr sz="1600" dirty="0"/>
              <a:t>services.</a:t>
            </a:r>
            <a:endParaRPr lang="en-IN" sz="1600" dirty="0">
              <a:latin typeface="Lato"/>
              <a:cs typeface="Lato"/>
            </a:endParaRPr>
          </a:p>
          <a:p>
            <a:pPr marL="302895" marR="69850" indent="0">
              <a:lnSpc>
                <a:spcPct val="113300"/>
              </a:lnSpc>
              <a:spcBef>
                <a:spcPts val="1650"/>
              </a:spcBef>
              <a:buNone/>
            </a:pPr>
            <a:r>
              <a:rPr lang="en-IN" sz="1600" b="1" spc="-10" dirty="0">
                <a:latin typeface="Lato"/>
                <a:cs typeface="Lato"/>
              </a:rPr>
              <a:t>Nodes</a:t>
            </a:r>
            <a:r>
              <a:rPr lang="en-IN" sz="1600" b="1" spc="-85" dirty="0">
                <a:latin typeface="Lato"/>
                <a:cs typeface="Lato"/>
              </a:rPr>
              <a:t> </a:t>
            </a:r>
            <a:r>
              <a:rPr lang="en-IN" sz="1600" spc="-40" dirty="0"/>
              <a:t>-</a:t>
            </a:r>
            <a:r>
              <a:rPr lang="en-IN" sz="1600" spc="-100" dirty="0"/>
              <a:t> </a:t>
            </a:r>
            <a:r>
              <a:rPr lang="en-IN" sz="1600" spc="20" dirty="0"/>
              <a:t>Are</a:t>
            </a:r>
            <a:r>
              <a:rPr lang="en-IN" sz="1600" spc="-100" dirty="0"/>
              <a:t> </a:t>
            </a:r>
            <a:r>
              <a:rPr lang="en-IN" sz="1600" dirty="0"/>
              <a:t>the</a:t>
            </a:r>
            <a:r>
              <a:rPr lang="en-IN" sz="1600" spc="-105" dirty="0"/>
              <a:t> </a:t>
            </a:r>
            <a:r>
              <a:rPr lang="en-IN" sz="1600" spc="10" dirty="0"/>
              <a:t>‘</a:t>
            </a:r>
            <a:r>
              <a:rPr lang="en-IN" sz="1600" u="sng" spc="10" dirty="0"/>
              <a:t>workers</a:t>
            </a:r>
            <a:r>
              <a:rPr lang="en-IN" sz="1600" spc="10" dirty="0"/>
              <a:t>’</a:t>
            </a:r>
            <a:r>
              <a:rPr lang="en-IN" sz="1600" spc="-100" dirty="0"/>
              <a:t> </a:t>
            </a:r>
            <a:r>
              <a:rPr lang="en-IN" sz="1600" spc="-20" dirty="0"/>
              <a:t>of</a:t>
            </a:r>
            <a:r>
              <a:rPr lang="en-IN" sz="1600" spc="-100" dirty="0"/>
              <a:t> </a:t>
            </a:r>
            <a:r>
              <a:rPr lang="en-IN" sz="1600" spc="15" dirty="0"/>
              <a:t>a</a:t>
            </a:r>
            <a:r>
              <a:rPr lang="en-IN" sz="1600" spc="-105" dirty="0"/>
              <a:t> </a:t>
            </a:r>
            <a:r>
              <a:rPr lang="en-IN" sz="1600" spc="5" dirty="0"/>
              <a:t>Kubernetes</a:t>
            </a:r>
            <a:r>
              <a:rPr lang="en-IN" sz="1600" spc="-100" dirty="0"/>
              <a:t> </a:t>
            </a:r>
            <a:r>
              <a:rPr lang="en-IN" sz="1600" spc="5" dirty="0"/>
              <a:t>cluster.</a:t>
            </a:r>
            <a:r>
              <a:rPr lang="en-IN" sz="1600" spc="-100" dirty="0"/>
              <a:t> </a:t>
            </a:r>
          </a:p>
          <a:p>
            <a:pPr marL="817245" marR="69850" lvl="1">
              <a:lnSpc>
                <a:spcPct val="113300"/>
              </a:lnSpc>
              <a:spcBef>
                <a:spcPts val="1650"/>
              </a:spcBef>
            </a:pPr>
            <a:r>
              <a:rPr sz="1600" spc="-5" dirty="0"/>
              <a:t>They</a:t>
            </a:r>
            <a:r>
              <a:rPr sz="1600" spc="-105" dirty="0"/>
              <a:t> </a:t>
            </a:r>
            <a:r>
              <a:rPr sz="1600" spc="15" dirty="0"/>
              <a:t>run</a:t>
            </a:r>
            <a:r>
              <a:rPr sz="1600" spc="-100" dirty="0"/>
              <a:t> </a:t>
            </a:r>
            <a:r>
              <a:rPr sz="1600" spc="15" dirty="0"/>
              <a:t>a</a:t>
            </a:r>
            <a:r>
              <a:rPr sz="1600" spc="-100" dirty="0"/>
              <a:t> </a:t>
            </a:r>
            <a:r>
              <a:rPr sz="1600" spc="10" dirty="0"/>
              <a:t>minimal</a:t>
            </a:r>
            <a:r>
              <a:rPr sz="1600" spc="-105" dirty="0"/>
              <a:t> </a:t>
            </a:r>
            <a:r>
              <a:rPr sz="1600" dirty="0"/>
              <a:t>agent  </a:t>
            </a:r>
            <a:r>
              <a:rPr sz="1600" spc="10" dirty="0"/>
              <a:t>that </a:t>
            </a:r>
            <a:r>
              <a:rPr sz="1600" dirty="0"/>
              <a:t>manages the </a:t>
            </a:r>
            <a:r>
              <a:rPr sz="1600" spc="-10" dirty="0"/>
              <a:t>node </a:t>
            </a:r>
            <a:r>
              <a:rPr sz="1600" dirty="0"/>
              <a:t>itself, and </a:t>
            </a:r>
            <a:r>
              <a:rPr lang="en-IN" sz="1600" dirty="0"/>
              <a:t>execute</a:t>
            </a:r>
            <a:r>
              <a:rPr sz="1600" dirty="0"/>
              <a:t> </a:t>
            </a:r>
            <a:r>
              <a:rPr sz="1600" spc="5" dirty="0"/>
              <a:t>workloads as </a:t>
            </a:r>
            <a:r>
              <a:rPr sz="1600" dirty="0"/>
              <a:t>designated </a:t>
            </a:r>
            <a:r>
              <a:rPr sz="1600" spc="-5" dirty="0"/>
              <a:t>by </a:t>
            </a:r>
            <a:r>
              <a:rPr sz="1600" dirty="0"/>
              <a:t>the</a:t>
            </a:r>
            <a:r>
              <a:rPr lang="en-IN" sz="1600" dirty="0"/>
              <a:t> </a:t>
            </a:r>
            <a:r>
              <a:rPr sz="1600" spc="-315" dirty="0"/>
              <a:t> </a:t>
            </a:r>
            <a:r>
              <a:rPr sz="1600" spc="5" dirty="0"/>
              <a:t>master.</a:t>
            </a:r>
            <a:endParaRPr sz="1600" dirty="0">
              <a:latin typeface="Lato"/>
              <a:cs typeface="La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9BD4FA-4457-4979-889B-A54A6BC3296C}"/>
              </a:ext>
            </a:extLst>
          </p:cNvPr>
          <p:cNvSpPr/>
          <p:nvPr/>
        </p:nvSpPr>
        <p:spPr>
          <a:xfrm>
            <a:off x="609600" y="361951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Architecture Overview</a:t>
            </a:r>
            <a:endParaRPr lang="en-IN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1629E4-88FE-4A2C-86FF-7335A0D76841}"/>
              </a:ext>
            </a:extLst>
          </p:cNvPr>
          <p:cNvSpPr/>
          <p:nvPr/>
        </p:nvSpPr>
        <p:spPr>
          <a:xfrm>
            <a:off x="609600" y="361951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>
                <a:solidFill>
                  <a:schemeClr val="accent1">
                    <a:lumMod val="50000"/>
                  </a:schemeClr>
                </a:solidFill>
              </a:rPr>
              <a:t>kube-apiserver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 – the heart of the cluster</a:t>
            </a:r>
            <a:endParaRPr lang="en-IN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40FF60-A079-4E88-986D-14D1673BA786}"/>
              </a:ext>
            </a:extLst>
          </p:cNvPr>
          <p:cNvSpPr/>
          <p:nvPr/>
        </p:nvSpPr>
        <p:spPr>
          <a:xfrm>
            <a:off x="838200" y="1123950"/>
            <a:ext cx="6934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● Provides a forward facing </a:t>
            </a:r>
            <a:r>
              <a:rPr lang="en-IN" u="sng" dirty="0"/>
              <a:t>REST interface </a:t>
            </a:r>
            <a:r>
              <a:rPr lang="en-IN" dirty="0"/>
              <a:t>into the Kubernetes control plane and datastore. </a:t>
            </a:r>
          </a:p>
          <a:p>
            <a:endParaRPr lang="en-IN" dirty="0"/>
          </a:p>
          <a:p>
            <a:r>
              <a:rPr lang="en-IN" dirty="0"/>
              <a:t>● All clients and other applications interact with Kubernetes </a:t>
            </a:r>
            <a:r>
              <a:rPr lang="en-IN" b="1" dirty="0"/>
              <a:t>strictly</a:t>
            </a:r>
            <a:r>
              <a:rPr lang="en-IN" dirty="0"/>
              <a:t> through the API Server. </a:t>
            </a:r>
          </a:p>
          <a:p>
            <a:endParaRPr lang="en-IN" dirty="0"/>
          </a:p>
          <a:p>
            <a:r>
              <a:rPr lang="en-IN" dirty="0"/>
              <a:t>● Acts as the </a:t>
            </a:r>
            <a:r>
              <a:rPr lang="en-IN" b="1" dirty="0"/>
              <a:t>gatekeeper</a:t>
            </a:r>
            <a:r>
              <a:rPr lang="en-IN" dirty="0"/>
              <a:t> to the cluster by handling authentication and authorization, request validation and admission control in addition to being the front-end to the backing datastore.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E4EE05-96B8-4EFD-8E21-994745B1AC79}"/>
              </a:ext>
            </a:extLst>
          </p:cNvPr>
          <p:cNvSpPr/>
          <p:nvPr/>
        </p:nvSpPr>
        <p:spPr>
          <a:xfrm>
            <a:off x="457200" y="3943350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222D30"/>
                </a:solidFill>
                <a:latin typeface="torque"/>
              </a:rPr>
              <a:t>Kubectl</a:t>
            </a:r>
            <a:endParaRPr lang="en-IN" b="1" dirty="0">
              <a:solidFill>
                <a:srgbClr val="222D30"/>
              </a:solidFill>
              <a:latin typeface="torque"/>
            </a:endParaRPr>
          </a:p>
          <a:p>
            <a:r>
              <a:rPr lang="en-IN" dirty="0" err="1">
                <a:solidFill>
                  <a:srgbClr val="231F20"/>
                </a:solidFill>
                <a:latin typeface="ttnorms"/>
              </a:rPr>
              <a:t>Kubectl</a:t>
            </a:r>
            <a:r>
              <a:rPr lang="en-IN" dirty="0">
                <a:solidFill>
                  <a:srgbClr val="231F20"/>
                </a:solidFill>
                <a:latin typeface="ttnorms"/>
              </a:rPr>
              <a:t> is the official Kubernetes command line interface tool. It is used to communicate with the API.</a:t>
            </a:r>
            <a:endParaRPr lang="en-IN" b="0" i="0" dirty="0">
              <a:solidFill>
                <a:srgbClr val="231F20"/>
              </a:solidFill>
              <a:effectLst/>
              <a:latin typeface="ttnor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1629E4-88FE-4A2C-86FF-7335A0D76841}"/>
              </a:ext>
            </a:extLst>
          </p:cNvPr>
          <p:cNvSpPr/>
          <p:nvPr/>
        </p:nvSpPr>
        <p:spPr>
          <a:xfrm>
            <a:off x="609600" y="361951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>
                <a:solidFill>
                  <a:schemeClr val="accent1">
                    <a:lumMod val="50000"/>
                  </a:schemeClr>
                </a:solidFill>
              </a:rPr>
              <a:t>etcd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 – the key-value datastore</a:t>
            </a:r>
            <a:endParaRPr lang="en-IN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40FF60-A079-4E88-986D-14D1673BA786}"/>
              </a:ext>
            </a:extLst>
          </p:cNvPr>
          <p:cNvSpPr/>
          <p:nvPr/>
        </p:nvSpPr>
        <p:spPr>
          <a:xfrm>
            <a:off x="838200" y="1123950"/>
            <a:ext cx="6934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● </a:t>
            </a:r>
            <a:r>
              <a:rPr lang="en-IN" dirty="0" err="1"/>
              <a:t>etcd</a:t>
            </a:r>
            <a:r>
              <a:rPr lang="en-IN" dirty="0"/>
              <a:t> acts as the </a:t>
            </a:r>
            <a:r>
              <a:rPr lang="en-IN" u="sng" dirty="0"/>
              <a:t>cluster datastore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● A standalone incubating CNCF project </a:t>
            </a:r>
            <a:r>
              <a:rPr lang="en-IN" dirty="0">
                <a:hlinkClick r:id="rId2"/>
              </a:rPr>
              <a:t>https://www.cncf.io/projects/</a:t>
            </a:r>
            <a:endParaRPr lang="en-IN" dirty="0"/>
          </a:p>
          <a:p>
            <a:endParaRPr lang="en-IN" dirty="0"/>
          </a:p>
          <a:p>
            <a:r>
              <a:rPr lang="en-IN" dirty="0"/>
              <a:t>● Purpose in relation to Kubernetes is to provide a strong, consistent and highly available </a:t>
            </a:r>
            <a:r>
              <a:rPr lang="en-IN" u="sng" dirty="0"/>
              <a:t>key-value store </a:t>
            </a:r>
            <a:r>
              <a:rPr lang="en-IN" dirty="0"/>
              <a:t>for persisting all cluster state.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343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61950"/>
            <a:ext cx="39192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kube-controller-manager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123950"/>
            <a:ext cx="6649084" cy="19946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IN" sz="1600" dirty="0"/>
              <a:t>● Serves as the primary daemon that manages all core components’ reconciliation loops. 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en-IN" sz="1600" dirty="0"/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IN" sz="1600" dirty="0"/>
              <a:t>● Handles a lot of the business logic of Kubernetes. 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en-IN" sz="1600" dirty="0"/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IN" sz="1600" dirty="0"/>
              <a:t>● Monitors the cluster state via the API Server and steers the cluster towards the desired state. </a:t>
            </a:r>
            <a:endParaRPr sz="16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38150"/>
            <a:ext cx="24326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kube-scheduler</a:t>
            </a:r>
            <a:endParaRPr sz="24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123950"/>
            <a:ext cx="6324600" cy="2854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IN" sz="1600" dirty="0"/>
              <a:t>Evaluates workload requirements and attempts to place it on a matching resource. 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en-IN" sz="1600" dirty="0"/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IN" sz="1600" dirty="0"/>
              <a:t>● The default scheduler uses the “</a:t>
            </a:r>
            <a:r>
              <a:rPr lang="en-IN" sz="1600" dirty="0" err="1"/>
              <a:t>binpacking</a:t>
            </a:r>
            <a:r>
              <a:rPr lang="en-IN" sz="1600" dirty="0"/>
              <a:t>” mode. 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en-IN" sz="1600" dirty="0"/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IN" sz="1600" dirty="0"/>
              <a:t>● Workload Requirements can include: general hardware requirements, affinity/anti-affinity, labels, and other various custom resource requirements. 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en-IN" sz="1600" dirty="0"/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IN" sz="1600" dirty="0"/>
              <a:t>● Is swappable, you can create your own scheduler</a:t>
            </a:r>
            <a:endParaRPr sz="16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1D1487CA-BBBC-4BC3-8CD5-9BBEC7829FA6}"/>
              </a:ext>
            </a:extLst>
          </p:cNvPr>
          <p:cNvSpPr txBox="1">
            <a:spLocks/>
          </p:cNvSpPr>
          <p:nvPr/>
        </p:nvSpPr>
        <p:spPr>
          <a:xfrm>
            <a:off x="2819400" y="2034796"/>
            <a:ext cx="4191000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b="1" spc="85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Node</a:t>
            </a:r>
            <a:r>
              <a:rPr lang="en-IN" sz="4000" b="1" spc="-27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IN" sz="4000" b="1" spc="65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Components</a:t>
            </a:r>
            <a:endParaRPr lang="en-IN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92728"/>
            <a:ext cx="6781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Cloud Native Computing Foundation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06B654-E252-4F9C-AAE4-EA5970C9D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00150"/>
            <a:ext cx="715454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14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18657"/>
            <a:ext cx="11944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4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kubelet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17" y="1600056"/>
            <a:ext cx="678942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latin typeface="Lato"/>
                <a:cs typeface="Lato"/>
              </a:rPr>
              <a:t>Acts </a:t>
            </a:r>
            <a:r>
              <a:rPr sz="1600" spc="5" dirty="0">
                <a:latin typeface="Lato"/>
                <a:cs typeface="Lato"/>
              </a:rPr>
              <a:t>as </a:t>
            </a:r>
            <a:r>
              <a:rPr sz="1600" dirty="0">
                <a:latin typeface="Lato"/>
                <a:cs typeface="Lato"/>
              </a:rPr>
              <a:t>the </a:t>
            </a:r>
            <a:r>
              <a:rPr sz="1600" spc="-10" dirty="0">
                <a:latin typeface="Lato"/>
                <a:cs typeface="Lato"/>
              </a:rPr>
              <a:t>node </a:t>
            </a:r>
            <a:r>
              <a:rPr sz="1600" dirty="0">
                <a:latin typeface="Lato"/>
                <a:cs typeface="Lato"/>
              </a:rPr>
              <a:t>agent </a:t>
            </a:r>
            <a:r>
              <a:rPr sz="1600" spc="5" dirty="0">
                <a:latin typeface="Lato"/>
                <a:cs typeface="Lato"/>
              </a:rPr>
              <a:t>responsible for </a:t>
            </a:r>
            <a:r>
              <a:rPr sz="1600" dirty="0">
                <a:latin typeface="Lato"/>
                <a:cs typeface="Lato"/>
              </a:rPr>
              <a:t>managing </a:t>
            </a:r>
            <a:r>
              <a:rPr sz="1600" spc="-15" dirty="0">
                <a:latin typeface="Lato"/>
                <a:cs typeface="Lato"/>
              </a:rPr>
              <a:t>pod </a:t>
            </a:r>
            <a:r>
              <a:rPr sz="1600" dirty="0">
                <a:latin typeface="Lato"/>
                <a:cs typeface="Lato"/>
              </a:rPr>
              <a:t>lifecycle </a:t>
            </a:r>
            <a:r>
              <a:rPr sz="1600" spc="-15" dirty="0">
                <a:latin typeface="Lato"/>
                <a:cs typeface="Lato"/>
              </a:rPr>
              <a:t>on </a:t>
            </a:r>
            <a:r>
              <a:rPr sz="1600" spc="15" dirty="0">
                <a:latin typeface="Lato"/>
                <a:cs typeface="Lato"/>
              </a:rPr>
              <a:t>its </a:t>
            </a:r>
            <a:r>
              <a:rPr sz="1600" spc="-10" dirty="0">
                <a:latin typeface="Lato"/>
                <a:cs typeface="Lato"/>
              </a:rPr>
              <a:t>host.  </a:t>
            </a:r>
            <a:r>
              <a:rPr sz="1600" spc="5" dirty="0">
                <a:latin typeface="Lato"/>
                <a:cs typeface="Lato"/>
              </a:rPr>
              <a:t>Kubelet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understands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YAML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container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manifests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that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20" dirty="0">
                <a:latin typeface="Lato"/>
                <a:cs typeface="Lato"/>
              </a:rPr>
              <a:t>it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can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read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from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several  </a:t>
            </a:r>
            <a:r>
              <a:rPr sz="1600" dirty="0">
                <a:latin typeface="Lato"/>
                <a:cs typeface="Lato"/>
              </a:rPr>
              <a:t>sources:</a:t>
            </a:r>
            <a:endParaRPr sz="16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Lato"/>
              <a:cs typeface="Lato"/>
            </a:endParaRPr>
          </a:p>
          <a:p>
            <a:pPr marL="469900" indent="-35179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0" dirty="0">
                <a:latin typeface="Lato"/>
                <a:cs typeface="Lato"/>
              </a:rPr>
              <a:t>File</a:t>
            </a:r>
            <a:r>
              <a:rPr sz="1600" spc="-11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path</a:t>
            </a:r>
            <a:endParaRPr sz="1600">
              <a:latin typeface="Lato"/>
              <a:cs typeface="Lato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latin typeface="Lato"/>
                <a:cs typeface="Lato"/>
              </a:rPr>
              <a:t>HTTP</a:t>
            </a:r>
            <a:r>
              <a:rPr sz="1600" spc="-11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Endpoint</a:t>
            </a:r>
            <a:endParaRPr sz="1600">
              <a:latin typeface="Lato"/>
              <a:cs typeface="Lato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latin typeface="Lato"/>
                <a:cs typeface="Lato"/>
              </a:rPr>
              <a:t>Etcd</a:t>
            </a:r>
            <a:r>
              <a:rPr sz="1600" spc="-11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watch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acting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15" dirty="0">
                <a:latin typeface="Lato"/>
                <a:cs typeface="Lato"/>
              </a:rPr>
              <a:t>on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any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changes</a:t>
            </a:r>
            <a:endParaRPr sz="1600">
              <a:latin typeface="Lato"/>
              <a:cs typeface="Lato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latin typeface="Lato"/>
                <a:cs typeface="Lato"/>
              </a:rPr>
              <a:t>HTTP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Server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10" dirty="0">
                <a:latin typeface="Lato"/>
                <a:cs typeface="Lato"/>
              </a:rPr>
              <a:t>mode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accepting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container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manifests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over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a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simple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API.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18657"/>
            <a:ext cx="17691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kube-proxy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396F88-BDEE-4EBF-B5CA-4C91D56C6061}"/>
              </a:ext>
            </a:extLst>
          </p:cNvPr>
          <p:cNvSpPr/>
          <p:nvPr/>
        </p:nvSpPr>
        <p:spPr>
          <a:xfrm>
            <a:off x="1371600" y="1504950"/>
            <a:ext cx="64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● Manages the network rules for Services on each node. </a:t>
            </a:r>
          </a:p>
          <a:p>
            <a:endParaRPr lang="en-IN" dirty="0"/>
          </a:p>
          <a:p>
            <a:r>
              <a:rPr lang="en-IN" dirty="0"/>
              <a:t>● Performs connection forwarding or load balancing for Kubernetes Services. </a:t>
            </a:r>
          </a:p>
          <a:p>
            <a:endParaRPr lang="en-IN" dirty="0"/>
          </a:p>
          <a:p>
            <a:r>
              <a:rPr lang="en-IN" dirty="0"/>
              <a:t>● Available Proxy Modes: </a:t>
            </a:r>
          </a:p>
          <a:p>
            <a:pPr lvl="1"/>
            <a:r>
              <a:rPr lang="en-IN" dirty="0"/>
              <a:t>○ </a:t>
            </a:r>
            <a:r>
              <a:rPr lang="en-IN" dirty="0" err="1"/>
              <a:t>ipvs</a:t>
            </a:r>
            <a:r>
              <a:rPr lang="en-IN" dirty="0"/>
              <a:t> (default if supported) </a:t>
            </a:r>
          </a:p>
          <a:p>
            <a:pPr lvl="1"/>
            <a:r>
              <a:rPr lang="en-IN" dirty="0"/>
              <a:t>○ iptables (default </a:t>
            </a:r>
            <a:r>
              <a:rPr lang="en-IN" dirty="0" err="1"/>
              <a:t>fallback</a:t>
            </a:r>
            <a:r>
              <a:rPr lang="en-IN" dirty="0"/>
              <a:t>) </a:t>
            </a:r>
          </a:p>
          <a:p>
            <a:pPr lvl="1"/>
            <a:r>
              <a:rPr lang="en-IN" dirty="0"/>
              <a:t>○ </a:t>
            </a:r>
            <a:r>
              <a:rPr lang="en-IN" dirty="0" err="1"/>
              <a:t>userspace</a:t>
            </a:r>
            <a:r>
              <a:rPr lang="en-IN" dirty="0"/>
              <a:t> (legacy)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6" y="556749"/>
            <a:ext cx="556368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5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Container</a:t>
            </a:r>
            <a:r>
              <a:rPr sz="2800" b="1" spc="-25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sz="2800" b="1" spc="7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Runtime</a:t>
            </a:r>
            <a:r>
              <a:rPr lang="en-IN" sz="2800" b="1" spc="7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– the executor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364A74-6492-496C-A233-A4BB0CF47284}"/>
              </a:ext>
            </a:extLst>
          </p:cNvPr>
          <p:cNvSpPr/>
          <p:nvPr/>
        </p:nvSpPr>
        <p:spPr>
          <a:xfrm>
            <a:off x="1066800" y="1428750"/>
            <a:ext cx="723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● A container runtime is a CRI (Container Runtime Interface) compatible application that executes and manages containers</a:t>
            </a:r>
            <a:r>
              <a:rPr lang="en-IN"/>
              <a:t>. </a:t>
            </a:r>
          </a:p>
          <a:p>
            <a:endParaRPr lang="en-IN" dirty="0"/>
          </a:p>
          <a:p>
            <a:pPr lvl="1"/>
            <a:r>
              <a:rPr lang="en-IN" dirty="0"/>
              <a:t>○ Docker (default, built into the </a:t>
            </a:r>
            <a:r>
              <a:rPr lang="en-IN" dirty="0" err="1"/>
              <a:t>kubelet</a:t>
            </a:r>
            <a:r>
              <a:rPr lang="en-IN" dirty="0"/>
              <a:t> </a:t>
            </a:r>
            <a:r>
              <a:rPr lang="en-IN" dirty="0" err="1"/>
              <a:t>atm</a:t>
            </a:r>
            <a:r>
              <a:rPr lang="en-IN" dirty="0"/>
              <a:t>) ○ </a:t>
            </a:r>
            <a:r>
              <a:rPr lang="en-IN" dirty="0" err="1"/>
              <a:t>containerd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○ cri-o </a:t>
            </a:r>
          </a:p>
          <a:p>
            <a:pPr lvl="1"/>
            <a:r>
              <a:rPr lang="en-IN" dirty="0"/>
              <a:t>○ </a:t>
            </a:r>
            <a:r>
              <a:rPr lang="en-IN" dirty="0" err="1"/>
              <a:t>rkt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○ Kata Containers (formerly clear and hyper) </a:t>
            </a:r>
          </a:p>
          <a:p>
            <a:pPr lvl="1"/>
            <a:r>
              <a:rPr lang="en-IN" dirty="0"/>
              <a:t>○ </a:t>
            </a:r>
            <a:r>
              <a:rPr lang="en-IN" dirty="0" err="1"/>
              <a:t>Virtlet</a:t>
            </a:r>
            <a:r>
              <a:rPr lang="en-IN" dirty="0"/>
              <a:t> (VM CRI compatible runtime)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18657"/>
            <a:ext cx="29298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4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</a:t>
            </a:r>
            <a:r>
              <a:rPr sz="2800" b="1" spc="-27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4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17" y="1600056"/>
            <a:ext cx="6804025" cy="18256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b="1" dirty="0">
                <a:latin typeface="Lato"/>
                <a:cs typeface="Lato"/>
              </a:rPr>
              <a:t>Kube-dns</a:t>
            </a:r>
            <a:r>
              <a:rPr sz="1600" b="1" spc="-85" dirty="0">
                <a:latin typeface="Lato"/>
                <a:cs typeface="Lato"/>
              </a:rPr>
              <a:t> </a:t>
            </a:r>
            <a:r>
              <a:rPr sz="1600" spc="-40" dirty="0">
                <a:latin typeface="Lato"/>
                <a:cs typeface="Lato"/>
              </a:rPr>
              <a:t>-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Provides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cluster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wide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15" dirty="0">
                <a:latin typeface="Lato"/>
                <a:cs typeface="Lato"/>
              </a:rPr>
              <a:t>DNS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Services.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Services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20" dirty="0">
                <a:latin typeface="Lato"/>
                <a:cs typeface="Lato"/>
              </a:rPr>
              <a:t>are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resolvable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to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i="1" spc="-30" dirty="0">
                <a:latin typeface="Lato"/>
                <a:cs typeface="Lato"/>
              </a:rPr>
              <a:t>&lt;service&gt;.&lt;namespace&gt;.svc.cluster.local</a:t>
            </a:r>
            <a:r>
              <a:rPr sz="1600" spc="-30" dirty="0">
                <a:latin typeface="Lato"/>
                <a:cs typeface="Lato"/>
              </a:rPr>
              <a:t>.</a:t>
            </a:r>
            <a:endParaRPr sz="1600" dirty="0">
              <a:latin typeface="Lato"/>
              <a:cs typeface="Lato"/>
            </a:endParaRPr>
          </a:p>
          <a:p>
            <a:pPr marL="12700" marR="5080">
              <a:lnSpc>
                <a:spcPct val="113300"/>
              </a:lnSpc>
              <a:spcBef>
                <a:spcPts val="1650"/>
              </a:spcBef>
            </a:pPr>
            <a:r>
              <a:rPr sz="1600" b="1" spc="5" dirty="0">
                <a:latin typeface="Lato"/>
                <a:cs typeface="Lato"/>
              </a:rPr>
              <a:t>Heapster</a:t>
            </a:r>
            <a:r>
              <a:rPr sz="1600" b="1" spc="-70" dirty="0">
                <a:latin typeface="Lato"/>
                <a:cs typeface="Lato"/>
              </a:rPr>
              <a:t> </a:t>
            </a:r>
            <a:r>
              <a:rPr sz="1600" b="1" spc="-25" dirty="0">
                <a:latin typeface="Lato"/>
                <a:cs typeface="Lato"/>
              </a:rPr>
              <a:t>-</a:t>
            </a:r>
            <a:r>
              <a:rPr sz="1600" b="1" spc="240" dirty="0">
                <a:latin typeface="Lato"/>
                <a:cs typeface="Lato"/>
              </a:rPr>
              <a:t> </a:t>
            </a:r>
            <a:r>
              <a:rPr sz="1600" i="1" spc="10" dirty="0">
                <a:latin typeface="Lato"/>
                <a:cs typeface="Lato"/>
              </a:rPr>
              <a:t>Metrics</a:t>
            </a:r>
            <a:r>
              <a:rPr sz="1600" i="1" spc="-95" dirty="0">
                <a:latin typeface="Lato"/>
                <a:cs typeface="Lato"/>
              </a:rPr>
              <a:t> </a:t>
            </a:r>
            <a:r>
              <a:rPr sz="1600" i="1" spc="10" dirty="0">
                <a:latin typeface="Lato"/>
                <a:cs typeface="Lato"/>
              </a:rPr>
              <a:t>Collector</a:t>
            </a:r>
            <a:r>
              <a:rPr sz="1600" i="1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for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kubernetes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cluster,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used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by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10" dirty="0">
                <a:latin typeface="Lato"/>
                <a:cs typeface="Lato"/>
              </a:rPr>
              <a:t>some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resources  </a:t>
            </a:r>
            <a:r>
              <a:rPr sz="1600" spc="-10" dirty="0">
                <a:latin typeface="Lato"/>
                <a:cs typeface="Lato"/>
              </a:rPr>
              <a:t>such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as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the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Horizontal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Pod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Autoscaler.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20" dirty="0">
                <a:latin typeface="Lato"/>
                <a:cs typeface="Lato"/>
              </a:rPr>
              <a:t>(required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for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kubedashboard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metrics)</a:t>
            </a:r>
            <a:endParaRPr sz="16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5" dirty="0">
                <a:latin typeface="Lato"/>
                <a:cs typeface="Lato"/>
              </a:rPr>
              <a:t>Kube-dashboard</a:t>
            </a:r>
            <a:r>
              <a:rPr sz="1600" b="1" spc="-85" dirty="0">
                <a:latin typeface="Lato"/>
                <a:cs typeface="Lato"/>
              </a:rPr>
              <a:t> </a:t>
            </a:r>
            <a:r>
              <a:rPr sz="1600" spc="-40" dirty="0">
                <a:latin typeface="Lato"/>
                <a:cs typeface="Lato"/>
              </a:rPr>
              <a:t>-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A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general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purpose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15" dirty="0">
                <a:latin typeface="Lato"/>
                <a:cs typeface="Lato"/>
              </a:rPr>
              <a:t>web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based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UI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for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kubernetes.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18657"/>
            <a:ext cx="29298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4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</a:t>
            </a:r>
            <a:r>
              <a:rPr sz="2800" b="1" spc="-27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4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17" y="1600056"/>
            <a:ext cx="6804025" cy="18256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b="1" dirty="0">
                <a:latin typeface="Lato"/>
                <a:cs typeface="Lato"/>
              </a:rPr>
              <a:t>Kube-dns</a:t>
            </a:r>
            <a:r>
              <a:rPr sz="1600" b="1" spc="-85" dirty="0">
                <a:latin typeface="Lato"/>
                <a:cs typeface="Lato"/>
              </a:rPr>
              <a:t> </a:t>
            </a:r>
            <a:r>
              <a:rPr sz="1600" spc="-40" dirty="0">
                <a:latin typeface="Lato"/>
                <a:cs typeface="Lato"/>
              </a:rPr>
              <a:t>-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Provides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cluster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wide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15" dirty="0">
                <a:latin typeface="Lato"/>
                <a:cs typeface="Lato"/>
              </a:rPr>
              <a:t>DNS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Services.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Services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20" dirty="0">
                <a:latin typeface="Lato"/>
                <a:cs typeface="Lato"/>
              </a:rPr>
              <a:t>are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resolvable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to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i="1" spc="-30" dirty="0">
                <a:latin typeface="Lato"/>
                <a:cs typeface="Lato"/>
              </a:rPr>
              <a:t>&lt;service&gt;.&lt;namespace&gt;.svc.cluster.local</a:t>
            </a:r>
            <a:r>
              <a:rPr sz="1600" spc="-30" dirty="0">
                <a:latin typeface="Lato"/>
                <a:cs typeface="Lato"/>
              </a:rPr>
              <a:t>.</a:t>
            </a:r>
            <a:endParaRPr sz="1600" dirty="0">
              <a:latin typeface="Lato"/>
              <a:cs typeface="Lato"/>
            </a:endParaRPr>
          </a:p>
          <a:p>
            <a:pPr marL="12700" marR="5080">
              <a:lnSpc>
                <a:spcPct val="113300"/>
              </a:lnSpc>
              <a:spcBef>
                <a:spcPts val="1650"/>
              </a:spcBef>
            </a:pPr>
            <a:r>
              <a:rPr sz="1600" b="1" spc="5" dirty="0">
                <a:latin typeface="Lato"/>
                <a:cs typeface="Lato"/>
              </a:rPr>
              <a:t>Heapster</a:t>
            </a:r>
            <a:r>
              <a:rPr sz="1600" b="1" spc="-70" dirty="0">
                <a:latin typeface="Lato"/>
                <a:cs typeface="Lato"/>
              </a:rPr>
              <a:t> </a:t>
            </a:r>
            <a:r>
              <a:rPr sz="1600" b="1" spc="-25" dirty="0">
                <a:latin typeface="Lato"/>
                <a:cs typeface="Lato"/>
              </a:rPr>
              <a:t>-</a:t>
            </a:r>
            <a:r>
              <a:rPr sz="1600" b="1" spc="240" dirty="0">
                <a:latin typeface="Lato"/>
                <a:cs typeface="Lato"/>
              </a:rPr>
              <a:t> </a:t>
            </a:r>
            <a:r>
              <a:rPr sz="1600" i="1" spc="10" dirty="0">
                <a:latin typeface="Lato"/>
                <a:cs typeface="Lato"/>
              </a:rPr>
              <a:t>Metrics</a:t>
            </a:r>
            <a:r>
              <a:rPr sz="1600" i="1" spc="-95" dirty="0">
                <a:latin typeface="Lato"/>
                <a:cs typeface="Lato"/>
              </a:rPr>
              <a:t> </a:t>
            </a:r>
            <a:r>
              <a:rPr sz="1600" i="1" spc="10" dirty="0">
                <a:latin typeface="Lato"/>
                <a:cs typeface="Lato"/>
              </a:rPr>
              <a:t>Collector</a:t>
            </a:r>
            <a:r>
              <a:rPr sz="1600" i="1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for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kubernetes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cluster,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used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by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10" dirty="0">
                <a:latin typeface="Lato"/>
                <a:cs typeface="Lato"/>
              </a:rPr>
              <a:t>some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resources  </a:t>
            </a:r>
            <a:r>
              <a:rPr sz="1600" spc="-10" dirty="0">
                <a:latin typeface="Lato"/>
                <a:cs typeface="Lato"/>
              </a:rPr>
              <a:t>such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as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the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Horizontal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Pod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Autoscaler.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20" dirty="0">
                <a:latin typeface="Lato"/>
                <a:cs typeface="Lato"/>
              </a:rPr>
              <a:t>(required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for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kubedashboard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metrics)</a:t>
            </a:r>
            <a:endParaRPr sz="16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5" dirty="0">
                <a:latin typeface="Lato"/>
                <a:cs typeface="Lato"/>
              </a:rPr>
              <a:t>Kube-dashboard</a:t>
            </a:r>
            <a:r>
              <a:rPr sz="1600" b="1" spc="-85" dirty="0">
                <a:latin typeface="Lato"/>
                <a:cs typeface="Lato"/>
              </a:rPr>
              <a:t> </a:t>
            </a:r>
            <a:r>
              <a:rPr sz="1600" spc="-40" dirty="0">
                <a:latin typeface="Lato"/>
                <a:cs typeface="Lato"/>
              </a:rPr>
              <a:t>-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A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general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purpose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15" dirty="0">
                <a:latin typeface="Lato"/>
                <a:cs typeface="Lato"/>
              </a:rPr>
              <a:t>web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based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UI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for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kubernetes.</a:t>
            </a:r>
          </a:p>
        </p:txBody>
      </p:sp>
    </p:spTree>
    <p:extLst>
      <p:ext uri="{BB962C8B-B14F-4D97-AF65-F5344CB8AC3E}">
        <p14:creationId xmlns:p14="http://schemas.microsoft.com/office/powerpoint/2010/main" val="2547301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600" y="438150"/>
            <a:ext cx="6804025" cy="476412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5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Kube</a:t>
            </a:r>
            <a:r>
              <a:rPr sz="2800" b="1" spc="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-dashboard</a:t>
            </a:r>
            <a:endParaRPr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2630F-9759-4A7C-828F-01CC684DF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509" y="1123950"/>
            <a:ext cx="5734050" cy="387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59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4600" y="2038350"/>
            <a:ext cx="518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90" dirty="0">
                <a:latin typeface="Verdana"/>
                <a:cs typeface="Verdana"/>
              </a:rPr>
              <a:t>Kubernetes concepts</a:t>
            </a:r>
            <a:endParaRPr sz="3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09280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EEF840-053E-4F85-B44D-0C9874D27E9D}"/>
              </a:ext>
            </a:extLst>
          </p:cNvPr>
          <p:cNvSpPr/>
          <p:nvPr/>
        </p:nvSpPr>
        <p:spPr>
          <a:xfrm>
            <a:off x="304800" y="895350"/>
            <a:ext cx="8153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606060"/>
                </a:solidFill>
                <a:latin typeface="Avenir"/>
              </a:rPr>
              <a:t>Pod:</a:t>
            </a:r>
            <a:r>
              <a:rPr lang="en-IN" sz="1600" dirty="0">
                <a:solidFill>
                  <a:srgbClr val="606060"/>
                </a:solidFill>
                <a:latin typeface="Avenir"/>
              </a:rPr>
              <a:t> The basic building block in Kubernetes. The name is the same idea as a pod of whales, one of more containers– or better said, a running process on the cluster —  running on a given system which can be scaled up or down.</a:t>
            </a:r>
          </a:p>
          <a:p>
            <a:endParaRPr lang="en-IN" sz="1600" dirty="0">
              <a:solidFill>
                <a:srgbClr val="606060"/>
              </a:solidFill>
              <a:latin typeface="Avenir"/>
            </a:endParaRPr>
          </a:p>
          <a:p>
            <a:r>
              <a:rPr lang="en-IN" sz="1600" b="1" dirty="0">
                <a:solidFill>
                  <a:srgbClr val="606060"/>
                </a:solidFill>
                <a:latin typeface="Avenir"/>
              </a:rPr>
              <a:t>Service:</a:t>
            </a:r>
            <a:r>
              <a:rPr lang="en-IN" sz="1600" dirty="0">
                <a:solidFill>
                  <a:srgbClr val="606060"/>
                </a:solidFill>
                <a:latin typeface="Avenir"/>
              </a:rPr>
              <a:t> A consistent network access point for a pod. What this means is that regardless of the underlying containers’ state – restarts, etc, a service will always provide access to the given pod/application.  </a:t>
            </a:r>
          </a:p>
          <a:p>
            <a:endParaRPr lang="en-IN" sz="1600" dirty="0">
              <a:solidFill>
                <a:srgbClr val="606060"/>
              </a:solidFill>
              <a:latin typeface="Avenir"/>
            </a:endParaRPr>
          </a:p>
          <a:p>
            <a:r>
              <a:rPr lang="en-IN" sz="1600" b="1" dirty="0" err="1">
                <a:solidFill>
                  <a:srgbClr val="606060"/>
                </a:solidFill>
                <a:latin typeface="Avenir"/>
              </a:rPr>
              <a:t>ReplicaSet</a:t>
            </a:r>
            <a:r>
              <a:rPr lang="en-IN" sz="1600" b="1" dirty="0">
                <a:solidFill>
                  <a:srgbClr val="606060"/>
                </a:solidFill>
                <a:latin typeface="Avenir"/>
              </a:rPr>
              <a:t>:</a:t>
            </a:r>
            <a:r>
              <a:rPr lang="en-IN" sz="1600" dirty="0">
                <a:solidFill>
                  <a:srgbClr val="606060"/>
                </a:solidFill>
                <a:latin typeface="Avenir"/>
              </a:rPr>
              <a:t> Ensures a given number of pods are running in the cluster at a given time.</a:t>
            </a:r>
          </a:p>
          <a:p>
            <a:endParaRPr lang="en-IN" sz="1600" dirty="0">
              <a:solidFill>
                <a:srgbClr val="606060"/>
              </a:solidFill>
              <a:latin typeface="Avenir"/>
            </a:endParaRPr>
          </a:p>
          <a:p>
            <a:r>
              <a:rPr lang="en-IN" sz="1600" b="1" dirty="0">
                <a:solidFill>
                  <a:srgbClr val="606060"/>
                </a:solidFill>
                <a:latin typeface="Avenir"/>
              </a:rPr>
              <a:t>Deployment:</a:t>
            </a:r>
            <a:r>
              <a:rPr lang="en-IN" sz="1600" dirty="0">
                <a:solidFill>
                  <a:srgbClr val="606060"/>
                </a:solidFill>
                <a:latin typeface="Avenir"/>
              </a:rPr>
              <a:t> Suited for more ephemeral applications like web applications, anything that doesn’t have persistent qualities. It Provides declarative updates for Pods and </a:t>
            </a:r>
            <a:r>
              <a:rPr lang="en-IN" sz="1600" dirty="0" err="1">
                <a:solidFill>
                  <a:srgbClr val="606060"/>
                </a:solidFill>
                <a:latin typeface="Avenir"/>
              </a:rPr>
              <a:t>ReplicaSets</a:t>
            </a:r>
            <a:r>
              <a:rPr lang="en-IN" sz="1600" dirty="0">
                <a:solidFill>
                  <a:srgbClr val="606060"/>
                </a:solidFill>
                <a:latin typeface="Avenir"/>
              </a:rPr>
              <a:t> by describing a desired state the deployment in turn acts on.</a:t>
            </a:r>
          </a:p>
          <a:p>
            <a:endParaRPr lang="en-IN" sz="1600" b="0" i="0" dirty="0">
              <a:solidFill>
                <a:srgbClr val="606060"/>
              </a:solidFill>
              <a:effectLst/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553783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EEF840-053E-4F85-B44D-0C9874D27E9D}"/>
              </a:ext>
            </a:extLst>
          </p:cNvPr>
          <p:cNvSpPr/>
          <p:nvPr/>
        </p:nvSpPr>
        <p:spPr>
          <a:xfrm>
            <a:off x="304800" y="895350"/>
            <a:ext cx="81534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606060"/>
                </a:solidFill>
                <a:latin typeface="Avenir"/>
              </a:rPr>
              <a:t>Stateful Set:</a:t>
            </a:r>
            <a:r>
              <a:rPr lang="en-IN" sz="1400" dirty="0">
                <a:solidFill>
                  <a:srgbClr val="606060"/>
                </a:solidFill>
                <a:latin typeface="Avenir"/>
              </a:rPr>
              <a:t> Suited for stateful applications like databases or even monitoring systems like Prometheus. Similar to a deployment in that it manages the deployment and scaling of a set of pods, but differs in that it ensures ordinal (things happen in a given sequence and are numbered) and uniqueness of pods. Overall, it  ensures that all resources in the stateful set have a sticky identity across restarts.   </a:t>
            </a:r>
          </a:p>
          <a:p>
            <a:endParaRPr lang="en-IN" sz="1400" dirty="0">
              <a:solidFill>
                <a:srgbClr val="606060"/>
              </a:solidFill>
              <a:latin typeface="Avenir"/>
            </a:endParaRPr>
          </a:p>
          <a:p>
            <a:endParaRPr lang="en-IN" sz="1400" dirty="0">
              <a:solidFill>
                <a:srgbClr val="606060"/>
              </a:solidFill>
              <a:latin typeface="Avenir"/>
            </a:endParaRPr>
          </a:p>
          <a:p>
            <a:r>
              <a:rPr lang="en-IN" sz="1400" b="1" dirty="0">
                <a:solidFill>
                  <a:srgbClr val="606060"/>
                </a:solidFill>
                <a:latin typeface="Avenir"/>
              </a:rPr>
              <a:t>Labels:</a:t>
            </a:r>
            <a:r>
              <a:rPr lang="en-IN" sz="1400" dirty="0">
                <a:solidFill>
                  <a:srgbClr val="606060"/>
                </a:solidFill>
                <a:latin typeface="Avenir"/>
              </a:rPr>
              <a:t> When creating Kubernetes objects, one can give any number of labels to each object which are discoverable across the system. For instance, one could create a database with the label “</a:t>
            </a:r>
            <a:r>
              <a:rPr lang="en-IN" sz="1400" dirty="0" err="1">
                <a:solidFill>
                  <a:srgbClr val="606060"/>
                </a:solidFill>
                <a:latin typeface="Avenir"/>
              </a:rPr>
              <a:t>customer_database</a:t>
            </a:r>
            <a:r>
              <a:rPr lang="en-IN" sz="1400" dirty="0">
                <a:solidFill>
                  <a:srgbClr val="606060"/>
                </a:solidFill>
                <a:latin typeface="Avenir"/>
              </a:rPr>
              <a:t>” and another application pod could reference it by simply using that name “</a:t>
            </a:r>
            <a:r>
              <a:rPr lang="en-IN" sz="1400" dirty="0" err="1">
                <a:solidFill>
                  <a:srgbClr val="606060"/>
                </a:solidFill>
                <a:latin typeface="Avenir"/>
              </a:rPr>
              <a:t>customer_database</a:t>
            </a:r>
            <a:r>
              <a:rPr lang="en-IN" sz="1400" dirty="0">
                <a:solidFill>
                  <a:srgbClr val="606060"/>
                </a:solidFill>
                <a:latin typeface="Avenir"/>
              </a:rPr>
              <a:t>” in the selector value of the manifest file. </a:t>
            </a:r>
          </a:p>
          <a:p>
            <a:endParaRPr lang="en-IN" sz="1400" dirty="0">
              <a:solidFill>
                <a:srgbClr val="606060"/>
              </a:solidFill>
              <a:latin typeface="Avenir"/>
            </a:endParaRPr>
          </a:p>
          <a:p>
            <a:endParaRPr lang="en-IN" sz="1400" dirty="0">
              <a:solidFill>
                <a:srgbClr val="606060"/>
              </a:solidFill>
              <a:latin typeface="Avenir"/>
            </a:endParaRPr>
          </a:p>
          <a:p>
            <a:r>
              <a:rPr lang="en-IN" sz="1400" b="1" dirty="0">
                <a:solidFill>
                  <a:srgbClr val="606060"/>
                </a:solidFill>
                <a:latin typeface="Avenir"/>
              </a:rPr>
              <a:t>Namespaces:</a:t>
            </a:r>
            <a:r>
              <a:rPr lang="en-IN" sz="1400" dirty="0">
                <a:solidFill>
                  <a:srgbClr val="606060"/>
                </a:solidFill>
                <a:latin typeface="Avenir"/>
              </a:rPr>
              <a:t> Virtual clusters. Provides a means to separate applications in the cluster. </a:t>
            </a:r>
            <a:endParaRPr lang="en-IN" sz="1400" b="0" i="0" dirty="0">
              <a:solidFill>
                <a:srgbClr val="606060"/>
              </a:solidFill>
              <a:effectLst/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346689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733550"/>
            <a:ext cx="6762244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90" dirty="0">
                <a:latin typeface="Verdana"/>
                <a:cs typeface="Verdana"/>
              </a:rPr>
              <a:t>Mini-</a:t>
            </a:r>
            <a:r>
              <a:rPr lang="en-IN" sz="2800" spc="90" dirty="0" err="1">
                <a:latin typeface="Verdana"/>
                <a:cs typeface="Verdana"/>
              </a:rPr>
              <a:t>kube</a:t>
            </a:r>
            <a:r>
              <a:rPr lang="en-IN" sz="2800" spc="90" dirty="0">
                <a:latin typeface="Verdana"/>
                <a:cs typeface="Verdana"/>
              </a:rPr>
              <a:t> : Install and configure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90" dirty="0">
                <a:latin typeface="Verdana"/>
                <a:cs typeface="Verdana"/>
              </a:rPr>
              <a:t>Refer git repo </a:t>
            </a:r>
            <a:r>
              <a:rPr lang="en-IN" sz="2800" spc="90">
                <a:latin typeface="Verdana"/>
                <a:cs typeface="Verdana"/>
              </a:rPr>
              <a:t>for instructions.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79" y="2454901"/>
            <a:ext cx="2950832" cy="16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3143" y="2633375"/>
            <a:ext cx="2656783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87230" y="2535600"/>
            <a:ext cx="2282731" cy="15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cloud supports </a:t>
            </a:r>
            <a:r>
              <a:rPr lang="en-US" sz="2400" dirty="0" err="1"/>
              <a:t>kubernetes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63859" y="4155676"/>
            <a:ext cx="1402948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https://</a:t>
            </a:r>
            <a:r>
              <a:rPr lang="en-US" sz="750" dirty="0" err="1"/>
              <a:t>www.sinax.be</a:t>
            </a:r>
            <a:r>
              <a:rPr lang="en-US" sz="750" dirty="0"/>
              <a:t>/en/</a:t>
            </a:r>
            <a:r>
              <a:rPr lang="en-US" sz="750" dirty="0" err="1"/>
              <a:t>aws</a:t>
            </a:r>
            <a:r>
              <a:rPr lang="en-US" sz="750" dirty="0"/>
              <a:t>/</a:t>
            </a:r>
          </a:p>
        </p:txBody>
      </p:sp>
      <p:sp>
        <p:nvSpPr>
          <p:cNvPr id="4" name="Rectangle 3"/>
          <p:cNvSpPr/>
          <p:nvPr/>
        </p:nvSpPr>
        <p:spPr>
          <a:xfrm>
            <a:off x="663859" y="4254276"/>
            <a:ext cx="4569619" cy="2077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50" dirty="0"/>
              <a:t>https://</a:t>
            </a:r>
            <a:r>
              <a:rPr lang="en-US" sz="750" dirty="0" err="1"/>
              <a:t>www.westconcomstor.com</a:t>
            </a:r>
            <a:r>
              <a:rPr lang="en-US" sz="750" dirty="0"/>
              <a:t>/</a:t>
            </a:r>
            <a:r>
              <a:rPr lang="en-US" sz="750" dirty="0" err="1"/>
              <a:t>za</a:t>
            </a:r>
            <a:r>
              <a:rPr lang="en-US" sz="750" dirty="0"/>
              <a:t>/en/vendors/</a:t>
            </a:r>
            <a:r>
              <a:rPr lang="en-US" sz="750" dirty="0" err="1"/>
              <a:t>wc</a:t>
            </a:r>
            <a:r>
              <a:rPr lang="en-US" sz="750" dirty="0"/>
              <a:t>-vendors/</a:t>
            </a:r>
            <a:r>
              <a:rPr lang="en-US" sz="750" dirty="0" err="1"/>
              <a:t>microsoft</a:t>
            </a:r>
            <a:r>
              <a:rPr lang="en-US" sz="750" dirty="0"/>
              <a:t>-azure-EN-</a:t>
            </a:r>
            <a:r>
              <a:rPr lang="en-US" sz="750" dirty="0" err="1"/>
              <a:t>UK.html</a:t>
            </a:r>
            <a:endParaRPr lang="en-US" sz="750" dirty="0"/>
          </a:p>
        </p:txBody>
      </p:sp>
      <p:sp>
        <p:nvSpPr>
          <p:cNvPr id="5" name="Rectangle 4"/>
          <p:cNvSpPr/>
          <p:nvPr/>
        </p:nvSpPr>
        <p:spPr>
          <a:xfrm>
            <a:off x="663859" y="4369140"/>
            <a:ext cx="4569619" cy="2077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50" dirty="0"/>
              <a:t>https://www.g2crowd.com/products/</a:t>
            </a:r>
            <a:r>
              <a:rPr lang="en-US" sz="750" dirty="0" err="1"/>
              <a:t>google</a:t>
            </a:r>
            <a:r>
              <a:rPr lang="en-US" sz="750" dirty="0"/>
              <a:t>-</a:t>
            </a:r>
            <a:r>
              <a:rPr lang="en-US" sz="750" dirty="0" err="1"/>
              <a:t>kubernetes</a:t>
            </a:r>
            <a:r>
              <a:rPr lang="en-US" sz="750" dirty="0"/>
              <a:t>-engine-</a:t>
            </a:r>
            <a:r>
              <a:rPr lang="en-US" sz="750" dirty="0" err="1"/>
              <a:t>gke</a:t>
            </a:r>
            <a:r>
              <a:rPr lang="en-US" sz="750" dirty="0"/>
              <a:t>/details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DC55B-A82E-44C7-8164-EE4C44EFDD2E}"/>
              </a:ext>
            </a:extLst>
          </p:cNvPr>
          <p:cNvSpPr/>
          <p:nvPr/>
        </p:nvSpPr>
        <p:spPr>
          <a:xfrm>
            <a:off x="609600" y="285750"/>
            <a:ext cx="723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Kubernetes support on cloud</a:t>
            </a:r>
          </a:p>
        </p:txBody>
      </p:sp>
    </p:spTree>
    <p:extLst>
      <p:ext uri="{BB962C8B-B14F-4D97-AF65-F5344CB8AC3E}">
        <p14:creationId xmlns:p14="http://schemas.microsoft.com/office/powerpoint/2010/main" val="4222512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1501" y="2320131"/>
            <a:ext cx="2752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latin typeface="Verdana"/>
                <a:cs typeface="Verdana"/>
              </a:rPr>
              <a:t>Networking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6E49C-9F20-4968-A574-E41530DB18F6}"/>
              </a:ext>
            </a:extLst>
          </p:cNvPr>
          <p:cNvSpPr txBox="1"/>
          <p:nvPr/>
        </p:nvSpPr>
        <p:spPr>
          <a:xfrm>
            <a:off x="3276600" y="895350"/>
            <a:ext cx="381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To </a:t>
            </a:r>
            <a:r>
              <a:rPr lang="en-IN" dirty="0"/>
              <a:t>be updated from this slide onwards</a:t>
            </a:r>
          </a:p>
        </p:txBody>
      </p:sp>
    </p:spTree>
    <p:extLst>
      <p:ext uri="{BB962C8B-B14F-4D97-AF65-F5344CB8AC3E}">
        <p14:creationId xmlns:p14="http://schemas.microsoft.com/office/powerpoint/2010/main" val="842053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5130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/>
              <a:t>Networking </a:t>
            </a:r>
            <a:r>
              <a:rPr sz="2400" spc="-175" dirty="0"/>
              <a:t>- </a:t>
            </a:r>
            <a:r>
              <a:rPr sz="2400" spc="70" dirty="0"/>
              <a:t>Fundamental</a:t>
            </a:r>
            <a:r>
              <a:rPr sz="2400" spc="-600" dirty="0"/>
              <a:t> </a:t>
            </a:r>
            <a:r>
              <a:rPr sz="2400" spc="15" dirty="0"/>
              <a:t>Rules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20346" y="1600056"/>
            <a:ext cx="6670675" cy="8540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19734" indent="-407670">
              <a:lnSpc>
                <a:spcPct val="100000"/>
              </a:lnSpc>
              <a:spcBef>
                <a:spcPts val="355"/>
              </a:spcBef>
              <a:buAutoNum type="arabicParenR"/>
              <a:tabLst>
                <a:tab pos="419734" algn="l"/>
                <a:tab pos="420370" algn="l"/>
              </a:tabLst>
            </a:pPr>
            <a:r>
              <a:rPr sz="1600" spc="20" dirty="0">
                <a:latin typeface="Lato"/>
                <a:cs typeface="Lato"/>
              </a:rPr>
              <a:t>All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Pods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can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communicate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with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25" dirty="0">
                <a:latin typeface="Lato"/>
                <a:cs typeface="Lato"/>
              </a:rPr>
              <a:t>all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other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Pods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without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NAT</a:t>
            </a:r>
            <a:endParaRPr sz="1600">
              <a:latin typeface="Lato"/>
              <a:cs typeface="Lato"/>
            </a:endParaRPr>
          </a:p>
          <a:p>
            <a:pPr marL="419734" indent="-407670">
              <a:lnSpc>
                <a:spcPct val="100000"/>
              </a:lnSpc>
              <a:spcBef>
                <a:spcPts val="254"/>
              </a:spcBef>
              <a:buAutoNum type="arabicParenR"/>
              <a:tabLst>
                <a:tab pos="419734" algn="l"/>
                <a:tab pos="420370" algn="l"/>
              </a:tabLst>
            </a:pPr>
            <a:r>
              <a:rPr sz="1600" spc="20" dirty="0">
                <a:latin typeface="Lato"/>
                <a:cs typeface="Lato"/>
              </a:rPr>
              <a:t>All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10" dirty="0">
                <a:latin typeface="Lato"/>
                <a:cs typeface="Lato"/>
              </a:rPr>
              <a:t>nodes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can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communicate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with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25" dirty="0">
                <a:latin typeface="Lato"/>
                <a:cs typeface="Lato"/>
              </a:rPr>
              <a:t>all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Pods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(and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vice-versa)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without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15" dirty="0">
                <a:latin typeface="Lato"/>
                <a:cs typeface="Lato"/>
              </a:rPr>
              <a:t>NAT.</a:t>
            </a:r>
            <a:endParaRPr sz="1600">
              <a:latin typeface="Lato"/>
              <a:cs typeface="Lato"/>
            </a:endParaRPr>
          </a:p>
          <a:p>
            <a:pPr marL="419734" indent="-407670">
              <a:lnSpc>
                <a:spcPct val="100000"/>
              </a:lnSpc>
              <a:spcBef>
                <a:spcPts val="254"/>
              </a:spcBef>
              <a:buAutoNum type="arabicParenR"/>
              <a:tabLst>
                <a:tab pos="419734" algn="l"/>
                <a:tab pos="420370" algn="l"/>
              </a:tabLst>
            </a:pPr>
            <a:r>
              <a:rPr sz="1600" spc="-5" dirty="0">
                <a:latin typeface="Lato"/>
                <a:cs typeface="Lato"/>
              </a:rPr>
              <a:t>The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30" dirty="0">
                <a:latin typeface="Lato"/>
                <a:cs typeface="Lato"/>
              </a:rPr>
              <a:t>IP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that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a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Pod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sees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itself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as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is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the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same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30" dirty="0">
                <a:latin typeface="Lato"/>
                <a:cs typeface="Lato"/>
              </a:rPr>
              <a:t>IP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that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others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see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20" dirty="0">
                <a:latin typeface="Lato"/>
                <a:cs typeface="Lato"/>
              </a:rPr>
              <a:t>it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10" dirty="0">
                <a:latin typeface="Lato"/>
                <a:cs typeface="Lato"/>
              </a:rPr>
              <a:t>as.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5625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/>
              <a:t>Networking </a:t>
            </a:r>
            <a:r>
              <a:rPr lang="en-IN" sz="2400" spc="-175" dirty="0"/>
              <a:t>–</a:t>
            </a:r>
            <a:r>
              <a:rPr sz="2400" spc="-175" dirty="0"/>
              <a:t> </a:t>
            </a:r>
            <a:r>
              <a:rPr sz="2400" spc="55" dirty="0"/>
              <a:t>Fundamentals</a:t>
            </a:r>
            <a:r>
              <a:rPr lang="en-IN" sz="2400" spc="55" dirty="0"/>
              <a:t> </a:t>
            </a:r>
            <a:r>
              <a:rPr sz="2400" spc="-570" dirty="0"/>
              <a:t> </a:t>
            </a:r>
            <a:r>
              <a:rPr sz="2400" spc="65" dirty="0"/>
              <a:t>Applied</a:t>
            </a:r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233045">
              <a:lnSpc>
                <a:spcPct val="113300"/>
              </a:lnSpc>
              <a:spcBef>
                <a:spcPts val="100"/>
              </a:spcBef>
            </a:pPr>
            <a:r>
              <a:rPr sz="1600" b="1" spc="10" dirty="0">
                <a:latin typeface="Lato"/>
                <a:cs typeface="Lato"/>
              </a:rPr>
              <a:t>Containers</a:t>
            </a:r>
            <a:r>
              <a:rPr sz="1600" b="1" spc="-70" dirty="0">
                <a:latin typeface="Lato"/>
                <a:cs typeface="Lato"/>
              </a:rPr>
              <a:t> </a:t>
            </a:r>
            <a:r>
              <a:rPr sz="1600" spc="10" dirty="0"/>
              <a:t>in</a:t>
            </a:r>
            <a:r>
              <a:rPr sz="1600" spc="-100" dirty="0"/>
              <a:t> </a:t>
            </a:r>
            <a:r>
              <a:rPr sz="1600" spc="15" dirty="0"/>
              <a:t>a</a:t>
            </a:r>
            <a:r>
              <a:rPr sz="1600" spc="-105" dirty="0"/>
              <a:t> </a:t>
            </a:r>
            <a:r>
              <a:rPr sz="1600" spc="-15" dirty="0"/>
              <a:t>pod</a:t>
            </a:r>
            <a:r>
              <a:rPr sz="1600" spc="-100" dirty="0"/>
              <a:t> </a:t>
            </a:r>
            <a:r>
              <a:rPr sz="1600" spc="10" dirty="0"/>
              <a:t>exist</a:t>
            </a:r>
            <a:r>
              <a:rPr sz="1600" spc="-105" dirty="0"/>
              <a:t> </a:t>
            </a:r>
            <a:r>
              <a:rPr sz="1600" spc="5" dirty="0"/>
              <a:t>within</a:t>
            </a:r>
            <a:r>
              <a:rPr sz="1600" spc="-100" dirty="0"/>
              <a:t> </a:t>
            </a:r>
            <a:r>
              <a:rPr sz="1600" dirty="0"/>
              <a:t>the</a:t>
            </a:r>
            <a:r>
              <a:rPr sz="1600" spc="-105" dirty="0"/>
              <a:t> </a:t>
            </a:r>
            <a:r>
              <a:rPr sz="1600" dirty="0"/>
              <a:t>same</a:t>
            </a:r>
            <a:r>
              <a:rPr sz="1600" spc="-100" dirty="0"/>
              <a:t> </a:t>
            </a:r>
            <a:r>
              <a:rPr sz="1600" spc="5" dirty="0"/>
              <a:t>network</a:t>
            </a:r>
            <a:r>
              <a:rPr sz="1600" spc="-100" dirty="0"/>
              <a:t> </a:t>
            </a:r>
            <a:r>
              <a:rPr sz="1600" spc="-5" dirty="0"/>
              <a:t>namespace</a:t>
            </a:r>
            <a:r>
              <a:rPr sz="1600" spc="-105" dirty="0"/>
              <a:t> </a:t>
            </a:r>
            <a:r>
              <a:rPr sz="1600" dirty="0"/>
              <a:t>and</a:t>
            </a:r>
            <a:r>
              <a:rPr sz="1600" spc="-100" dirty="0"/>
              <a:t> </a:t>
            </a:r>
            <a:r>
              <a:rPr sz="1600" spc="10" dirty="0"/>
              <a:t>share</a:t>
            </a:r>
            <a:r>
              <a:rPr sz="1600" spc="-105" dirty="0"/>
              <a:t> </a:t>
            </a:r>
            <a:r>
              <a:rPr sz="1600" spc="5" dirty="0"/>
              <a:t>an  </a:t>
            </a:r>
            <a:r>
              <a:rPr sz="1600" spc="10" dirty="0"/>
              <a:t>IP;</a:t>
            </a:r>
            <a:r>
              <a:rPr sz="1600" spc="-105" dirty="0"/>
              <a:t> </a:t>
            </a:r>
            <a:r>
              <a:rPr sz="1600" dirty="0"/>
              <a:t>allowing</a:t>
            </a:r>
            <a:r>
              <a:rPr sz="1600" spc="-105" dirty="0"/>
              <a:t> </a:t>
            </a:r>
            <a:r>
              <a:rPr sz="1600" spc="5" dirty="0"/>
              <a:t>for</a:t>
            </a:r>
            <a:r>
              <a:rPr sz="1600" spc="-105" dirty="0"/>
              <a:t> </a:t>
            </a:r>
            <a:r>
              <a:rPr sz="1600" spc="10" dirty="0"/>
              <a:t>intrapod</a:t>
            </a:r>
            <a:r>
              <a:rPr sz="1600" spc="-105" dirty="0"/>
              <a:t> </a:t>
            </a:r>
            <a:r>
              <a:rPr sz="1600" dirty="0"/>
              <a:t>communication</a:t>
            </a:r>
            <a:r>
              <a:rPr sz="1600" spc="-105" dirty="0"/>
              <a:t> </a:t>
            </a:r>
            <a:r>
              <a:rPr sz="1600" spc="5" dirty="0"/>
              <a:t>over</a:t>
            </a:r>
            <a:r>
              <a:rPr sz="1600" spc="-110" dirty="0"/>
              <a:t> </a:t>
            </a:r>
            <a:r>
              <a:rPr sz="1600" i="1" spc="-20" dirty="0">
                <a:latin typeface="Lato"/>
                <a:cs typeface="Lato"/>
              </a:rPr>
              <a:t>localhost.</a:t>
            </a:r>
            <a:endParaRPr sz="1600" dirty="0">
              <a:latin typeface="Lato"/>
              <a:cs typeface="Lato"/>
            </a:endParaRPr>
          </a:p>
          <a:p>
            <a:pPr marL="474345" marR="5080">
              <a:lnSpc>
                <a:spcPct val="113300"/>
              </a:lnSpc>
              <a:spcBef>
                <a:spcPts val="1650"/>
              </a:spcBef>
            </a:pPr>
            <a:r>
              <a:rPr sz="1600" b="1" dirty="0">
                <a:latin typeface="Lato"/>
                <a:cs typeface="Lato"/>
              </a:rPr>
              <a:t>Pods</a:t>
            </a:r>
            <a:r>
              <a:rPr sz="1600" b="1" spc="-80" dirty="0">
                <a:latin typeface="Lato"/>
                <a:cs typeface="Lato"/>
              </a:rPr>
              <a:t> </a:t>
            </a:r>
            <a:r>
              <a:rPr sz="1600" spc="20" dirty="0"/>
              <a:t>are</a:t>
            </a:r>
            <a:r>
              <a:rPr sz="1600" spc="-100" dirty="0"/>
              <a:t> </a:t>
            </a:r>
            <a:r>
              <a:rPr sz="1600" spc="-5" dirty="0"/>
              <a:t>given</a:t>
            </a:r>
            <a:r>
              <a:rPr sz="1600" spc="-100" dirty="0"/>
              <a:t> </a:t>
            </a:r>
            <a:r>
              <a:rPr sz="1600" spc="15" dirty="0"/>
              <a:t>a</a:t>
            </a:r>
            <a:r>
              <a:rPr sz="1600" spc="-100" dirty="0"/>
              <a:t> </a:t>
            </a:r>
            <a:r>
              <a:rPr sz="1600" spc="10" dirty="0"/>
              <a:t>cluster</a:t>
            </a:r>
            <a:r>
              <a:rPr sz="1600" spc="-100" dirty="0"/>
              <a:t> </a:t>
            </a:r>
            <a:r>
              <a:rPr sz="1600" dirty="0"/>
              <a:t>unique</a:t>
            </a:r>
            <a:r>
              <a:rPr sz="1600" spc="-100" dirty="0"/>
              <a:t> </a:t>
            </a:r>
            <a:r>
              <a:rPr sz="1600" spc="30" dirty="0"/>
              <a:t>IP</a:t>
            </a:r>
            <a:r>
              <a:rPr sz="1600" spc="-100" dirty="0"/>
              <a:t> </a:t>
            </a:r>
            <a:r>
              <a:rPr sz="1600" spc="5" dirty="0"/>
              <a:t>for</a:t>
            </a:r>
            <a:r>
              <a:rPr sz="1600" spc="-100" dirty="0"/>
              <a:t> </a:t>
            </a:r>
            <a:r>
              <a:rPr sz="1600" dirty="0"/>
              <a:t>the</a:t>
            </a:r>
            <a:r>
              <a:rPr sz="1600" spc="-95" dirty="0"/>
              <a:t> </a:t>
            </a:r>
            <a:r>
              <a:rPr sz="1600" spc="10" dirty="0"/>
              <a:t>duration</a:t>
            </a:r>
            <a:r>
              <a:rPr sz="1600" spc="-100" dirty="0"/>
              <a:t> </a:t>
            </a:r>
            <a:r>
              <a:rPr sz="1600" spc="-20" dirty="0"/>
              <a:t>of</a:t>
            </a:r>
            <a:r>
              <a:rPr sz="1600" spc="-100" dirty="0"/>
              <a:t> </a:t>
            </a:r>
            <a:r>
              <a:rPr sz="1600" spc="15" dirty="0"/>
              <a:t>its</a:t>
            </a:r>
            <a:r>
              <a:rPr sz="1600" spc="-100" dirty="0"/>
              <a:t> </a:t>
            </a:r>
            <a:r>
              <a:rPr sz="1600" spc="-5" dirty="0"/>
              <a:t>lifecycle,</a:t>
            </a:r>
            <a:r>
              <a:rPr sz="1600" spc="-100" dirty="0"/>
              <a:t> </a:t>
            </a:r>
            <a:r>
              <a:rPr sz="1600" spc="5" dirty="0"/>
              <a:t>but</a:t>
            </a:r>
            <a:r>
              <a:rPr sz="1600" spc="-100" dirty="0"/>
              <a:t> </a:t>
            </a:r>
            <a:r>
              <a:rPr sz="1600" dirty="0"/>
              <a:t>the</a:t>
            </a:r>
            <a:r>
              <a:rPr sz="1600" spc="-100" dirty="0"/>
              <a:t> </a:t>
            </a:r>
            <a:r>
              <a:rPr sz="1600" spc="-10" dirty="0"/>
              <a:t>pods  </a:t>
            </a:r>
            <a:r>
              <a:rPr sz="1600" dirty="0"/>
              <a:t>themselves</a:t>
            </a:r>
            <a:r>
              <a:rPr sz="1600" spc="-110" dirty="0"/>
              <a:t> </a:t>
            </a:r>
            <a:r>
              <a:rPr sz="1600" spc="20" dirty="0"/>
              <a:t>are</a:t>
            </a:r>
            <a:r>
              <a:rPr sz="1600" spc="-105" dirty="0"/>
              <a:t> </a:t>
            </a:r>
            <a:r>
              <a:rPr sz="1600" spc="5" dirty="0"/>
              <a:t>fundamentally</a:t>
            </a:r>
            <a:r>
              <a:rPr sz="1600" spc="-105" dirty="0"/>
              <a:t> </a:t>
            </a:r>
            <a:r>
              <a:rPr sz="1600" dirty="0"/>
              <a:t>ephemeral.</a:t>
            </a:r>
            <a:endParaRPr sz="1600" dirty="0">
              <a:latin typeface="Lato"/>
              <a:cs typeface="Lato"/>
            </a:endParaRPr>
          </a:p>
          <a:p>
            <a:pPr marL="461645">
              <a:lnSpc>
                <a:spcPct val="100000"/>
              </a:lnSpc>
              <a:spcBef>
                <a:spcPts val="40"/>
              </a:spcBef>
            </a:pPr>
            <a:endParaRPr sz="1550" dirty="0"/>
          </a:p>
          <a:p>
            <a:pPr marL="47434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Lato"/>
                <a:cs typeface="Lato"/>
              </a:rPr>
              <a:t>Services</a:t>
            </a:r>
            <a:r>
              <a:rPr sz="1600" b="1" spc="-75" dirty="0">
                <a:latin typeface="Lato"/>
                <a:cs typeface="Lato"/>
              </a:rPr>
              <a:t> </a:t>
            </a:r>
            <a:r>
              <a:rPr sz="1600" spc="20" dirty="0"/>
              <a:t>are</a:t>
            </a:r>
            <a:r>
              <a:rPr sz="1600" spc="-100" dirty="0"/>
              <a:t> </a:t>
            </a:r>
            <a:r>
              <a:rPr sz="1600" spc="-5" dirty="0"/>
              <a:t>given</a:t>
            </a:r>
            <a:r>
              <a:rPr sz="1600" spc="-100" dirty="0"/>
              <a:t> </a:t>
            </a:r>
            <a:r>
              <a:rPr sz="1600" spc="15" dirty="0"/>
              <a:t>a</a:t>
            </a:r>
            <a:r>
              <a:rPr sz="1600" spc="-100" dirty="0"/>
              <a:t> </a:t>
            </a:r>
            <a:r>
              <a:rPr sz="1600" spc="10" dirty="0"/>
              <a:t>persistent</a:t>
            </a:r>
            <a:r>
              <a:rPr sz="1600" spc="-95" dirty="0"/>
              <a:t> </a:t>
            </a:r>
            <a:r>
              <a:rPr sz="1600" spc="10" dirty="0"/>
              <a:t>cluster</a:t>
            </a:r>
            <a:r>
              <a:rPr sz="1600" spc="-100" dirty="0"/>
              <a:t> </a:t>
            </a:r>
            <a:r>
              <a:rPr sz="1600" dirty="0"/>
              <a:t>unique</a:t>
            </a:r>
            <a:r>
              <a:rPr sz="1600" spc="-100" dirty="0"/>
              <a:t> </a:t>
            </a:r>
            <a:r>
              <a:rPr sz="1600" spc="30" dirty="0"/>
              <a:t>IP</a:t>
            </a:r>
            <a:r>
              <a:rPr sz="1600" spc="-100" dirty="0"/>
              <a:t> </a:t>
            </a:r>
            <a:r>
              <a:rPr sz="1600" spc="10" dirty="0"/>
              <a:t>that</a:t>
            </a:r>
            <a:r>
              <a:rPr sz="1600" spc="-95" dirty="0"/>
              <a:t> </a:t>
            </a:r>
            <a:r>
              <a:rPr sz="1600" dirty="0"/>
              <a:t>spans</a:t>
            </a:r>
            <a:r>
              <a:rPr sz="1600" spc="-100" dirty="0"/>
              <a:t> </a:t>
            </a:r>
            <a:r>
              <a:rPr sz="1600" dirty="0"/>
              <a:t>the</a:t>
            </a:r>
            <a:r>
              <a:rPr sz="1600" spc="-100" dirty="0"/>
              <a:t> </a:t>
            </a:r>
            <a:r>
              <a:rPr sz="1600" spc="-5" dirty="0"/>
              <a:t>Pods</a:t>
            </a:r>
            <a:r>
              <a:rPr sz="1600" spc="-100" dirty="0"/>
              <a:t> </a:t>
            </a:r>
            <a:r>
              <a:rPr sz="1600" spc="-5" dirty="0"/>
              <a:t>lifecycle.</a:t>
            </a:r>
            <a:endParaRPr sz="1600" dirty="0">
              <a:latin typeface="Lato"/>
              <a:cs typeface="Lato"/>
            </a:endParaRPr>
          </a:p>
          <a:p>
            <a:pPr marL="474345" marR="68580">
              <a:lnSpc>
                <a:spcPct val="113300"/>
              </a:lnSpc>
              <a:spcBef>
                <a:spcPts val="1645"/>
              </a:spcBef>
            </a:pPr>
            <a:r>
              <a:rPr sz="1600" b="1" spc="15" dirty="0">
                <a:latin typeface="Lato"/>
                <a:cs typeface="Lato"/>
              </a:rPr>
              <a:t>External</a:t>
            </a:r>
            <a:r>
              <a:rPr sz="1600" b="1" spc="-85" dirty="0">
                <a:latin typeface="Lato"/>
                <a:cs typeface="Lato"/>
              </a:rPr>
              <a:t> </a:t>
            </a:r>
            <a:r>
              <a:rPr sz="1600" b="1" spc="5" dirty="0">
                <a:latin typeface="Lato"/>
                <a:cs typeface="Lato"/>
              </a:rPr>
              <a:t>Connectivity</a:t>
            </a:r>
            <a:r>
              <a:rPr sz="1600" b="1" spc="-60" dirty="0">
                <a:latin typeface="Lato"/>
                <a:cs typeface="Lato"/>
              </a:rPr>
              <a:t> </a:t>
            </a:r>
            <a:r>
              <a:rPr sz="1600" spc="10" dirty="0"/>
              <a:t>is</a:t>
            </a:r>
            <a:r>
              <a:rPr sz="1600" spc="-105" dirty="0"/>
              <a:t> </a:t>
            </a:r>
            <a:r>
              <a:rPr sz="1600" spc="10" dirty="0"/>
              <a:t>generally</a:t>
            </a:r>
            <a:r>
              <a:rPr sz="1600" spc="-100" dirty="0"/>
              <a:t> </a:t>
            </a:r>
            <a:r>
              <a:rPr sz="1600" dirty="0"/>
              <a:t>handed</a:t>
            </a:r>
            <a:r>
              <a:rPr sz="1600" spc="-100" dirty="0"/>
              <a:t> </a:t>
            </a:r>
            <a:r>
              <a:rPr sz="1600" spc="-5" dirty="0"/>
              <a:t>by</a:t>
            </a:r>
            <a:r>
              <a:rPr sz="1600" spc="-105" dirty="0"/>
              <a:t> </a:t>
            </a:r>
            <a:r>
              <a:rPr sz="1600" spc="5" dirty="0"/>
              <a:t>an</a:t>
            </a:r>
            <a:r>
              <a:rPr sz="1600" spc="-100" dirty="0"/>
              <a:t> </a:t>
            </a:r>
            <a:r>
              <a:rPr sz="1600" spc="10" dirty="0"/>
              <a:t>integrated</a:t>
            </a:r>
            <a:r>
              <a:rPr sz="1600" spc="-100" dirty="0"/>
              <a:t> </a:t>
            </a:r>
            <a:r>
              <a:rPr sz="1600" spc="-5" dirty="0"/>
              <a:t>cloud</a:t>
            </a:r>
            <a:r>
              <a:rPr sz="1600" spc="-105" dirty="0"/>
              <a:t> </a:t>
            </a:r>
            <a:r>
              <a:rPr sz="1600" spc="10" dirty="0"/>
              <a:t>provider</a:t>
            </a:r>
            <a:r>
              <a:rPr sz="1600" spc="-100" dirty="0"/>
              <a:t> </a:t>
            </a:r>
            <a:r>
              <a:rPr sz="1600" spc="20" dirty="0"/>
              <a:t>or  </a:t>
            </a:r>
            <a:r>
              <a:rPr sz="1600" spc="10" dirty="0"/>
              <a:t>other</a:t>
            </a:r>
            <a:r>
              <a:rPr sz="1600" spc="-110" dirty="0"/>
              <a:t> </a:t>
            </a:r>
            <a:r>
              <a:rPr sz="1600" spc="15" dirty="0"/>
              <a:t>external</a:t>
            </a:r>
            <a:r>
              <a:rPr sz="1600" spc="-105" dirty="0"/>
              <a:t> </a:t>
            </a:r>
            <a:r>
              <a:rPr sz="1600" spc="5" dirty="0"/>
              <a:t>entity</a:t>
            </a:r>
            <a:r>
              <a:rPr sz="1600" spc="-105" dirty="0"/>
              <a:t> </a:t>
            </a:r>
            <a:r>
              <a:rPr sz="1600" spc="15" dirty="0"/>
              <a:t>(load</a:t>
            </a:r>
            <a:r>
              <a:rPr sz="1600" spc="-105" dirty="0"/>
              <a:t> </a:t>
            </a:r>
            <a:r>
              <a:rPr sz="1600" spc="15" dirty="0"/>
              <a:t>balancer)</a:t>
            </a:r>
            <a:endParaRPr sz="16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2678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/>
              <a:t>Networking </a:t>
            </a:r>
            <a:r>
              <a:rPr sz="2400" spc="-175" dirty="0"/>
              <a:t>-</a:t>
            </a:r>
            <a:r>
              <a:rPr sz="2400" spc="-570" dirty="0"/>
              <a:t> </a:t>
            </a:r>
            <a:r>
              <a:rPr sz="2400" spc="-30" dirty="0"/>
              <a:t>CNI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17" y="1600056"/>
            <a:ext cx="639572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5" dirty="0">
                <a:latin typeface="Lato"/>
                <a:cs typeface="Lato"/>
              </a:rPr>
              <a:t>Networking within Kubernetes </a:t>
            </a:r>
            <a:r>
              <a:rPr sz="1600" spc="10" dirty="0">
                <a:latin typeface="Lato"/>
                <a:cs typeface="Lato"/>
              </a:rPr>
              <a:t>is </a:t>
            </a:r>
            <a:r>
              <a:rPr sz="1600" dirty="0">
                <a:latin typeface="Lato"/>
                <a:cs typeface="Lato"/>
              </a:rPr>
              <a:t>plumbed </a:t>
            </a:r>
            <a:r>
              <a:rPr sz="1600" spc="10" dirty="0">
                <a:latin typeface="Lato"/>
                <a:cs typeface="Lato"/>
              </a:rPr>
              <a:t>via </a:t>
            </a:r>
            <a:r>
              <a:rPr sz="1600" dirty="0">
                <a:latin typeface="Lato"/>
                <a:cs typeface="Lato"/>
              </a:rPr>
              <a:t>the </a:t>
            </a:r>
            <a:r>
              <a:rPr sz="1600" spc="10" dirty="0">
                <a:latin typeface="Lato"/>
                <a:cs typeface="Lato"/>
              </a:rPr>
              <a:t>Container </a:t>
            </a:r>
            <a:r>
              <a:rPr sz="1600" spc="5" dirty="0">
                <a:latin typeface="Lato"/>
                <a:cs typeface="Lato"/>
              </a:rPr>
              <a:t>Network  </a:t>
            </a:r>
            <a:r>
              <a:rPr sz="1600" spc="10" dirty="0">
                <a:latin typeface="Lato"/>
                <a:cs typeface="Lato"/>
              </a:rPr>
              <a:t>Interface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20" dirty="0">
                <a:latin typeface="Lato"/>
                <a:cs typeface="Lato"/>
              </a:rPr>
              <a:t>(CNI),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an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interface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between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a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container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runtime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and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a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network  implementation</a:t>
            </a:r>
            <a:r>
              <a:rPr sz="1600" spc="-11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plugin.</a:t>
            </a:r>
            <a:endParaRPr sz="16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Lato"/>
                <a:cs typeface="Lato"/>
              </a:rPr>
              <a:t>Compatible</a:t>
            </a:r>
            <a:r>
              <a:rPr sz="1600" spc="-110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CNI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Network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Plugins:</a:t>
            </a:r>
            <a:endParaRPr sz="16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6413" y="3017641"/>
            <a:ext cx="1106805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10" dirty="0">
                <a:latin typeface="Lato"/>
                <a:cs typeface="Lato"/>
              </a:rPr>
              <a:t>Calico</a:t>
            </a:r>
            <a:endParaRPr sz="1600">
              <a:latin typeface="Lato"/>
              <a:cs typeface="Lato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15" dirty="0">
                <a:latin typeface="Lato"/>
                <a:cs typeface="Lato"/>
              </a:rPr>
              <a:t>Cillium</a:t>
            </a:r>
            <a:endParaRPr sz="1600">
              <a:latin typeface="Lato"/>
              <a:cs typeface="Lato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5" dirty="0">
                <a:latin typeface="Lato"/>
                <a:cs typeface="Lato"/>
              </a:rPr>
              <a:t>Contiv</a:t>
            </a:r>
            <a:endParaRPr sz="1600">
              <a:latin typeface="Lato"/>
              <a:cs typeface="Lato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20" dirty="0">
                <a:latin typeface="Lato"/>
                <a:cs typeface="Lato"/>
              </a:rPr>
              <a:t>Contrail</a:t>
            </a:r>
            <a:endParaRPr sz="1600">
              <a:latin typeface="Lato"/>
              <a:cs typeface="Lato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5" dirty="0">
                <a:latin typeface="Lato"/>
                <a:cs typeface="Lato"/>
              </a:rPr>
              <a:t>Flannel</a:t>
            </a:r>
            <a:endParaRPr sz="1600">
              <a:latin typeface="Lato"/>
              <a:cs typeface="Lato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10" dirty="0">
                <a:latin typeface="Lato"/>
                <a:cs typeface="Lato"/>
              </a:rPr>
              <a:t>GCE</a:t>
            </a:r>
            <a:endParaRPr sz="16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3513" y="2982541"/>
            <a:ext cx="1607820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5" dirty="0">
                <a:latin typeface="Lato"/>
                <a:cs typeface="Lato"/>
              </a:rPr>
              <a:t>kube-router</a:t>
            </a:r>
            <a:endParaRPr sz="1600">
              <a:latin typeface="Lato"/>
              <a:cs typeface="Lato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5" dirty="0">
                <a:latin typeface="Lato"/>
                <a:cs typeface="Lato"/>
              </a:rPr>
              <a:t>Multus</a:t>
            </a:r>
            <a:endParaRPr sz="1600">
              <a:latin typeface="Lato"/>
              <a:cs typeface="Lato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Lato"/>
                <a:cs typeface="Lato"/>
              </a:rPr>
              <a:t>OpenVSwitch</a:t>
            </a:r>
            <a:endParaRPr sz="1600">
              <a:latin typeface="Lato"/>
              <a:cs typeface="Lato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Lato"/>
                <a:cs typeface="Lato"/>
              </a:rPr>
              <a:t>OVN</a:t>
            </a:r>
            <a:endParaRPr sz="1600">
              <a:latin typeface="Lato"/>
              <a:cs typeface="Lato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5" dirty="0">
                <a:latin typeface="Lato"/>
                <a:cs typeface="Lato"/>
              </a:rPr>
              <a:t>Romana</a:t>
            </a:r>
            <a:endParaRPr sz="1600">
              <a:latin typeface="Lato"/>
              <a:cs typeface="Lato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10" dirty="0">
                <a:latin typeface="Lato"/>
                <a:cs typeface="Lato"/>
              </a:rPr>
              <a:t>Weave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0164" y="1784405"/>
            <a:ext cx="353758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Kubernetes</a:t>
            </a:r>
          </a:p>
          <a:p>
            <a:pPr marL="1346835">
              <a:lnSpc>
                <a:spcPct val="100000"/>
              </a:lnSpc>
              <a:spcBef>
                <a:spcPts val="30"/>
              </a:spcBef>
            </a:pPr>
            <a:r>
              <a:rPr spc="75" dirty="0"/>
              <a:t>Concepts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4331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/>
              <a:t>Kubernetes </a:t>
            </a:r>
            <a:r>
              <a:rPr sz="2400" spc="50" dirty="0"/>
              <a:t>Concepts</a:t>
            </a:r>
            <a:r>
              <a:rPr sz="2400" spc="-545" dirty="0"/>
              <a:t> </a:t>
            </a:r>
            <a:r>
              <a:rPr sz="2400" spc="-175" dirty="0"/>
              <a:t>- </a:t>
            </a:r>
            <a:r>
              <a:rPr sz="2400" spc="10" dirty="0"/>
              <a:t>Core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17" y="1632442"/>
            <a:ext cx="6883400" cy="2816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9050">
              <a:lnSpc>
                <a:spcPct val="102200"/>
              </a:lnSpc>
              <a:spcBef>
                <a:spcPts val="55"/>
              </a:spcBef>
            </a:pPr>
            <a:r>
              <a:rPr sz="1600" b="1" spc="15" dirty="0">
                <a:latin typeface="Lato"/>
                <a:cs typeface="Lato"/>
              </a:rPr>
              <a:t>Cluster</a:t>
            </a:r>
            <a:r>
              <a:rPr sz="1600" b="1" spc="-135" dirty="0">
                <a:latin typeface="Lato"/>
                <a:cs typeface="Lato"/>
              </a:rPr>
              <a:t> </a:t>
            </a:r>
            <a:r>
              <a:rPr sz="1300" b="1" spc="-20" dirty="0">
                <a:latin typeface="Lato"/>
                <a:cs typeface="Lato"/>
              </a:rPr>
              <a:t>-</a:t>
            </a:r>
            <a:r>
              <a:rPr sz="1300" b="1" spc="-6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collection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hosts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that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aggregate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their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available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resources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including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15" dirty="0">
                <a:latin typeface="Lato"/>
                <a:cs typeface="Lato"/>
              </a:rPr>
              <a:t>cpu,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ram,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disk,  and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their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devices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into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usable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pool.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Lato"/>
              <a:cs typeface="Lato"/>
            </a:endParaRPr>
          </a:p>
          <a:p>
            <a:pPr marL="12700" marR="5080">
              <a:lnSpc>
                <a:spcPct val="101600"/>
              </a:lnSpc>
            </a:pPr>
            <a:r>
              <a:rPr sz="1600" b="1" spc="10" dirty="0">
                <a:latin typeface="Lato"/>
                <a:cs typeface="Lato"/>
              </a:rPr>
              <a:t>Master</a:t>
            </a:r>
            <a:r>
              <a:rPr sz="1600" b="1" spc="-135" dirty="0">
                <a:latin typeface="Lato"/>
                <a:cs typeface="Lato"/>
              </a:rPr>
              <a:t> </a:t>
            </a:r>
            <a:r>
              <a:rPr sz="1300" b="1" spc="-20" dirty="0">
                <a:latin typeface="Lato"/>
                <a:cs typeface="Lato"/>
              </a:rPr>
              <a:t>-</a:t>
            </a:r>
            <a:r>
              <a:rPr sz="1300" b="1" spc="-6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The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master(s)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represent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collection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components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that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make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up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control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plane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  </a:t>
            </a:r>
            <a:r>
              <a:rPr sz="1300" dirty="0">
                <a:latin typeface="Lato"/>
                <a:cs typeface="Lato"/>
              </a:rPr>
              <a:t>Kubernetes. </a:t>
            </a:r>
            <a:r>
              <a:rPr sz="1300" spc="-5" dirty="0">
                <a:latin typeface="Lato"/>
                <a:cs typeface="Lato"/>
              </a:rPr>
              <a:t>These components </a:t>
            </a:r>
            <a:r>
              <a:rPr sz="1300" spc="15" dirty="0">
                <a:latin typeface="Lato"/>
                <a:cs typeface="Lato"/>
              </a:rPr>
              <a:t>are </a:t>
            </a:r>
            <a:r>
              <a:rPr sz="1300" spc="5" dirty="0">
                <a:latin typeface="Lato"/>
                <a:cs typeface="Lato"/>
              </a:rPr>
              <a:t>responsible for </a:t>
            </a:r>
            <a:r>
              <a:rPr sz="1300" spc="20" dirty="0">
                <a:latin typeface="Lato"/>
                <a:cs typeface="Lato"/>
              </a:rPr>
              <a:t>all </a:t>
            </a:r>
            <a:r>
              <a:rPr sz="1300" spc="10" dirty="0">
                <a:latin typeface="Lato"/>
                <a:cs typeface="Lato"/>
              </a:rPr>
              <a:t>cluster </a:t>
            </a:r>
            <a:r>
              <a:rPr sz="1300" dirty="0">
                <a:latin typeface="Lato"/>
                <a:cs typeface="Lato"/>
              </a:rPr>
              <a:t>decisions including both  scheduling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responding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cluster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events.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Lato"/>
              <a:cs typeface="Lato"/>
            </a:endParaRPr>
          </a:p>
          <a:p>
            <a:pPr marL="12700" marR="360680" algn="just">
              <a:lnSpc>
                <a:spcPct val="101600"/>
              </a:lnSpc>
            </a:pPr>
            <a:r>
              <a:rPr sz="1600" b="1" spc="-10" dirty="0">
                <a:latin typeface="Lato"/>
                <a:cs typeface="Lato"/>
              </a:rPr>
              <a:t>Node</a:t>
            </a:r>
            <a:r>
              <a:rPr sz="1600" b="1" spc="-135" dirty="0">
                <a:latin typeface="Lato"/>
                <a:cs typeface="Lato"/>
              </a:rPr>
              <a:t> </a:t>
            </a:r>
            <a:r>
              <a:rPr sz="1300" b="1" spc="-20" dirty="0">
                <a:latin typeface="Lato"/>
                <a:cs typeface="Lato"/>
              </a:rPr>
              <a:t>-</a:t>
            </a:r>
            <a:r>
              <a:rPr sz="1300" b="1" spc="-6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single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host,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physical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or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virtual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capable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running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-15" dirty="0">
                <a:latin typeface="Lato"/>
                <a:cs typeface="Lato"/>
              </a:rPr>
              <a:t>pods.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node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is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managed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by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  </a:t>
            </a:r>
            <a:r>
              <a:rPr sz="1300" spc="10" dirty="0">
                <a:latin typeface="Lato"/>
                <a:cs typeface="Lato"/>
              </a:rPr>
              <a:t>master(s),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at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minimum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runs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both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kubelet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kube-proxy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be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considered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part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  </a:t>
            </a:r>
            <a:r>
              <a:rPr sz="1300" spc="5" dirty="0">
                <a:latin typeface="Lato"/>
                <a:cs typeface="Lato"/>
              </a:rPr>
              <a:t>cluster.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Lato"/>
              <a:cs typeface="Lato"/>
            </a:endParaRPr>
          </a:p>
          <a:p>
            <a:pPr marL="12700" marR="538480">
              <a:lnSpc>
                <a:spcPct val="102200"/>
              </a:lnSpc>
            </a:pPr>
            <a:r>
              <a:rPr sz="1600" b="1" dirty="0">
                <a:latin typeface="Lato"/>
                <a:cs typeface="Lato"/>
              </a:rPr>
              <a:t>Namespace</a:t>
            </a:r>
            <a:r>
              <a:rPr sz="1600" b="1" spc="-140" dirty="0">
                <a:latin typeface="Lato"/>
                <a:cs typeface="Lato"/>
              </a:rPr>
              <a:t> </a:t>
            </a:r>
            <a:r>
              <a:rPr sz="1300" b="1" spc="-20" dirty="0">
                <a:latin typeface="Lato"/>
                <a:cs typeface="Lato"/>
              </a:rPr>
              <a:t>-</a:t>
            </a:r>
            <a:r>
              <a:rPr sz="1300" b="1" spc="-7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logical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cluster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or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environment.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20" dirty="0">
                <a:latin typeface="Lato"/>
                <a:cs typeface="Lato"/>
              </a:rPr>
              <a:t>Primary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method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dividing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cluster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or  </a:t>
            </a:r>
            <a:r>
              <a:rPr sz="1300" spc="-5" dirty="0">
                <a:latin typeface="Lato"/>
                <a:cs typeface="Lato"/>
              </a:rPr>
              <a:t>scoping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access.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350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/>
              <a:t>Concepts </a:t>
            </a:r>
            <a:r>
              <a:rPr sz="2400" spc="-175" dirty="0"/>
              <a:t>- </a:t>
            </a:r>
            <a:r>
              <a:rPr sz="2400" spc="10" dirty="0"/>
              <a:t>Core</a:t>
            </a:r>
            <a:r>
              <a:rPr sz="2400" spc="-575" dirty="0"/>
              <a:t> </a:t>
            </a:r>
            <a:r>
              <a:rPr sz="2400" spc="-100" dirty="0"/>
              <a:t>(cont.)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17" y="1632442"/>
            <a:ext cx="6684009" cy="1968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5"/>
              </a:spcBef>
            </a:pPr>
            <a:r>
              <a:rPr sz="1600" b="1" spc="10" dirty="0">
                <a:latin typeface="Lato"/>
                <a:cs typeface="Lato"/>
              </a:rPr>
              <a:t>Label</a:t>
            </a:r>
            <a:r>
              <a:rPr sz="1600" b="1" spc="-80" dirty="0">
                <a:latin typeface="Lato"/>
                <a:cs typeface="Lato"/>
              </a:rPr>
              <a:t> </a:t>
            </a:r>
            <a:r>
              <a:rPr sz="1300" b="1" spc="-20" dirty="0">
                <a:latin typeface="Lato"/>
                <a:cs typeface="Lato"/>
              </a:rPr>
              <a:t>-</a:t>
            </a:r>
            <a:r>
              <a:rPr sz="1300" b="1" spc="-6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Key-value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pairs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that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are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used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b="1" spc="5" dirty="0">
                <a:latin typeface="Lato"/>
                <a:cs typeface="Lato"/>
              </a:rPr>
              <a:t>identify</a:t>
            </a:r>
            <a:r>
              <a:rPr sz="1300" spc="5" dirty="0">
                <a:latin typeface="Lato"/>
                <a:cs typeface="Lato"/>
              </a:rPr>
              <a:t>,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describe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group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together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related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sets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  </a:t>
            </a:r>
            <a:r>
              <a:rPr sz="1300" spc="-5" dirty="0">
                <a:latin typeface="Lato"/>
                <a:cs typeface="Lato"/>
              </a:rPr>
              <a:t>objects.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Labels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have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strict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syntax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available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character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set.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spc="-35" dirty="0">
                <a:latin typeface="Lato"/>
                <a:cs typeface="Lato"/>
              </a:rPr>
              <a:t>*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Lato"/>
              <a:cs typeface="Lato"/>
            </a:endParaRPr>
          </a:p>
          <a:p>
            <a:pPr marL="12700" marR="266065">
              <a:lnSpc>
                <a:spcPct val="101600"/>
              </a:lnSpc>
            </a:pPr>
            <a:r>
              <a:rPr sz="1600" b="1" spc="10" dirty="0">
                <a:latin typeface="Lato"/>
                <a:cs typeface="Lato"/>
              </a:rPr>
              <a:t>Annotation </a:t>
            </a:r>
            <a:r>
              <a:rPr sz="1300" b="1" spc="-20" dirty="0">
                <a:latin typeface="Lato"/>
                <a:cs typeface="Lato"/>
              </a:rPr>
              <a:t>- </a:t>
            </a:r>
            <a:r>
              <a:rPr sz="1300" dirty="0">
                <a:latin typeface="Lato"/>
                <a:cs typeface="Lato"/>
              </a:rPr>
              <a:t>Key-value </a:t>
            </a:r>
            <a:r>
              <a:rPr sz="1300" spc="10" dirty="0">
                <a:latin typeface="Lato"/>
                <a:cs typeface="Lato"/>
              </a:rPr>
              <a:t>pairs that </a:t>
            </a:r>
            <a:r>
              <a:rPr sz="1300" dirty="0">
                <a:latin typeface="Lato"/>
                <a:cs typeface="Lato"/>
              </a:rPr>
              <a:t>contain </a:t>
            </a:r>
            <a:r>
              <a:rPr sz="1300" b="1" dirty="0">
                <a:latin typeface="Lato"/>
                <a:cs typeface="Lato"/>
              </a:rPr>
              <a:t>non-identifying </a:t>
            </a:r>
            <a:r>
              <a:rPr sz="1300" spc="5" dirty="0">
                <a:latin typeface="Lato"/>
                <a:cs typeface="Lato"/>
              </a:rPr>
              <a:t>information </a:t>
            </a:r>
            <a:r>
              <a:rPr sz="1300" spc="15" dirty="0">
                <a:latin typeface="Lato"/>
                <a:cs typeface="Lato"/>
              </a:rPr>
              <a:t>or </a:t>
            </a:r>
            <a:r>
              <a:rPr sz="1300" dirty="0">
                <a:latin typeface="Lato"/>
                <a:cs typeface="Lato"/>
              </a:rPr>
              <a:t>metadata.  Annotations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do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not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have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syntax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limitations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labels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can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contain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structured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or  </a:t>
            </a:r>
            <a:r>
              <a:rPr sz="1300" spc="5" dirty="0">
                <a:latin typeface="Lato"/>
                <a:cs typeface="Lato"/>
              </a:rPr>
              <a:t>unstructured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data.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Lato"/>
              <a:cs typeface="Lato"/>
            </a:endParaRPr>
          </a:p>
          <a:p>
            <a:pPr marL="12700" marR="153670">
              <a:lnSpc>
                <a:spcPct val="102200"/>
              </a:lnSpc>
            </a:pPr>
            <a:r>
              <a:rPr sz="1600" b="1" spc="5" dirty="0">
                <a:latin typeface="Lato"/>
                <a:cs typeface="Lato"/>
              </a:rPr>
              <a:t>Selector</a:t>
            </a:r>
            <a:r>
              <a:rPr sz="1600" b="1" spc="-70" dirty="0">
                <a:latin typeface="Lato"/>
                <a:cs typeface="Lato"/>
              </a:rPr>
              <a:t> </a:t>
            </a:r>
            <a:r>
              <a:rPr sz="1300" b="1" spc="-20" dirty="0">
                <a:latin typeface="Lato"/>
                <a:cs typeface="Lato"/>
              </a:rPr>
              <a:t>-</a:t>
            </a:r>
            <a:r>
              <a:rPr sz="1300" b="1" spc="-6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Selectors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use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labels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filter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or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select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objects.</a:t>
            </a:r>
            <a:r>
              <a:rPr sz="1300" spc="1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Both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equality-based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(=,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==,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45" dirty="0">
                <a:latin typeface="Lato"/>
                <a:cs typeface="Lato"/>
              </a:rPr>
              <a:t>!=)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or  </a:t>
            </a:r>
            <a:r>
              <a:rPr sz="1300" spc="5" dirty="0">
                <a:latin typeface="Lato"/>
                <a:cs typeface="Lato"/>
              </a:rPr>
              <a:t>simple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key-value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matching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selectors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are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supported.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325" y="4899818"/>
            <a:ext cx="6833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*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u="heavy" spc="-5" dirty="0">
                <a:uFill>
                  <a:solidFill>
                    <a:srgbClr val="7790CD"/>
                  </a:solidFill>
                </a:u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https://kubernetes.io/docs/concepts/overview/working-with-objects/labels/#syntax-and-character-set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5622" y="319374"/>
            <a:ext cx="2514469" cy="450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31769" y="1622764"/>
            <a:ext cx="2161540" cy="2311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spc="5" dirty="0">
                <a:latin typeface="Lato"/>
                <a:cs typeface="Lato"/>
              </a:rPr>
              <a:t>Labels:</a:t>
            </a:r>
            <a:endParaRPr sz="1300">
              <a:latin typeface="Lato"/>
              <a:cs typeface="Lato"/>
            </a:endParaRPr>
          </a:p>
          <a:p>
            <a:pPr marL="76200" marR="1108075">
              <a:lnSpc>
                <a:spcPct val="115399"/>
              </a:lnSpc>
            </a:pPr>
            <a:r>
              <a:rPr sz="1300" spc="-5" dirty="0">
                <a:latin typeface="Lato"/>
                <a:cs typeface="Lato"/>
              </a:rPr>
              <a:t>app: </a:t>
            </a:r>
            <a:r>
              <a:rPr sz="1300" dirty="0">
                <a:latin typeface="Lato"/>
                <a:cs typeface="Lato"/>
              </a:rPr>
              <a:t>nginx  </a:t>
            </a:r>
            <a:r>
              <a:rPr sz="1300" spc="15" dirty="0">
                <a:latin typeface="Lato"/>
                <a:cs typeface="Lato"/>
              </a:rPr>
              <a:t>tier:</a:t>
            </a:r>
            <a:r>
              <a:rPr sz="1300" spc="-14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frontned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latin typeface="Lato"/>
                <a:cs typeface="Lato"/>
              </a:rPr>
              <a:t>Annotations</a:t>
            </a:r>
            <a:endParaRPr sz="1300">
              <a:latin typeface="Lato"/>
              <a:cs typeface="Lato"/>
            </a:endParaRPr>
          </a:p>
          <a:p>
            <a:pPr marL="76200">
              <a:lnSpc>
                <a:spcPct val="100000"/>
              </a:lnSpc>
              <a:spcBef>
                <a:spcPts val="240"/>
              </a:spcBef>
            </a:pPr>
            <a:r>
              <a:rPr sz="1300" spc="5" dirty="0">
                <a:latin typeface="Lato"/>
                <a:cs typeface="Lato"/>
              </a:rPr>
              <a:t>description: </a:t>
            </a:r>
            <a:r>
              <a:rPr sz="1300" dirty="0">
                <a:latin typeface="Lato"/>
                <a:cs typeface="Lato"/>
              </a:rPr>
              <a:t>“nginx</a:t>
            </a:r>
            <a:r>
              <a:rPr sz="1300" spc="-22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frontend”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Lato"/>
              <a:cs typeface="Lato"/>
            </a:endParaRPr>
          </a:p>
          <a:p>
            <a:pPr marL="76200" marR="1343660" indent="-64135">
              <a:lnSpc>
                <a:spcPct val="115399"/>
              </a:lnSpc>
              <a:spcBef>
                <a:spcPts val="5"/>
              </a:spcBef>
            </a:pPr>
            <a:r>
              <a:rPr sz="1300" dirty="0">
                <a:latin typeface="Lato"/>
                <a:cs typeface="Lato"/>
              </a:rPr>
              <a:t>Selector:  </a:t>
            </a:r>
            <a:r>
              <a:rPr sz="1300" spc="-5" dirty="0">
                <a:latin typeface="Lato"/>
                <a:cs typeface="Lato"/>
              </a:rPr>
              <a:t>app:</a:t>
            </a:r>
            <a:r>
              <a:rPr sz="1300" spc="-15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nginx</a:t>
            </a:r>
            <a:endParaRPr sz="1300">
              <a:latin typeface="Lato"/>
              <a:cs typeface="Lato"/>
            </a:endParaRPr>
          </a:p>
          <a:p>
            <a:pPr marL="76200">
              <a:lnSpc>
                <a:spcPct val="100000"/>
              </a:lnSpc>
              <a:spcBef>
                <a:spcPts val="240"/>
              </a:spcBef>
            </a:pPr>
            <a:r>
              <a:rPr sz="1300" spc="15" dirty="0">
                <a:latin typeface="Lato"/>
                <a:cs typeface="Lato"/>
              </a:rPr>
              <a:t>tier: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frontend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64432" y="463956"/>
            <a:ext cx="376682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848994" marR="5080" indent="-836930">
              <a:lnSpc>
                <a:spcPts val="2850"/>
              </a:lnSpc>
              <a:spcBef>
                <a:spcPts val="219"/>
              </a:spcBef>
            </a:pPr>
            <a:r>
              <a:rPr sz="2400" spc="-40" dirty="0"/>
              <a:t>Labels, </a:t>
            </a:r>
            <a:r>
              <a:rPr sz="2400" spc="70" dirty="0"/>
              <a:t>and</a:t>
            </a:r>
            <a:r>
              <a:rPr sz="2400" spc="-445" dirty="0"/>
              <a:t> </a:t>
            </a:r>
            <a:r>
              <a:rPr sz="2400" spc="5" dirty="0"/>
              <a:t>Annotations,  </a:t>
            </a:r>
            <a:r>
              <a:rPr sz="2400" spc="70" dirty="0"/>
              <a:t>and</a:t>
            </a:r>
            <a:r>
              <a:rPr sz="2400" spc="-225" dirty="0"/>
              <a:t> </a:t>
            </a:r>
            <a:r>
              <a:rPr sz="2400" spc="-15" dirty="0"/>
              <a:t>Selectors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6115" y="644932"/>
            <a:ext cx="3000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Set-based</a:t>
            </a:r>
            <a:r>
              <a:rPr sz="2400" spc="-250" dirty="0"/>
              <a:t> </a:t>
            </a:r>
            <a:r>
              <a:rPr sz="2400" spc="-5" dirty="0"/>
              <a:t>selectors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827590" y="1603486"/>
            <a:ext cx="3199130" cy="2768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spc="10" dirty="0">
                <a:latin typeface="Lato"/>
                <a:cs typeface="Lato"/>
              </a:rPr>
              <a:t>Valid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Operators:</a:t>
            </a:r>
            <a:endParaRPr sz="130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latin typeface="Lato"/>
                <a:cs typeface="Lato"/>
              </a:rPr>
              <a:t>In</a:t>
            </a:r>
            <a:endParaRPr sz="130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5" dirty="0">
                <a:latin typeface="Lato"/>
                <a:cs typeface="Lato"/>
              </a:rPr>
              <a:t>NotIn</a:t>
            </a:r>
            <a:endParaRPr sz="130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5" dirty="0">
                <a:latin typeface="Lato"/>
                <a:cs typeface="Lato"/>
              </a:rPr>
              <a:t>Exists</a:t>
            </a:r>
            <a:endParaRPr sz="130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Lato"/>
                <a:cs typeface="Lato"/>
              </a:rPr>
              <a:t>DoesNotExist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FFFF"/>
              </a:buClr>
              <a:buFont typeface="Arial"/>
              <a:buChar char="●"/>
            </a:pPr>
            <a:endParaRPr sz="16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300" dirty="0">
                <a:latin typeface="Lato"/>
                <a:cs typeface="Lato"/>
              </a:rPr>
              <a:t>Supported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Objects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with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set-based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selectors:</a:t>
            </a:r>
            <a:endParaRPr sz="130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Lato"/>
                <a:cs typeface="Lato"/>
              </a:rPr>
              <a:t>Job</a:t>
            </a:r>
            <a:endParaRPr sz="130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latin typeface="Lato"/>
                <a:cs typeface="Lato"/>
              </a:rPr>
              <a:t>Deployment</a:t>
            </a:r>
            <a:endParaRPr sz="130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5" dirty="0">
                <a:latin typeface="Lato"/>
                <a:cs typeface="Lato"/>
              </a:rPr>
              <a:t>ReplicaSet</a:t>
            </a:r>
            <a:endParaRPr sz="130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latin typeface="Lato"/>
                <a:cs typeface="Lato"/>
              </a:rPr>
              <a:t>DaemonSet</a:t>
            </a:r>
            <a:endParaRPr sz="130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5" dirty="0">
                <a:latin typeface="Lato"/>
                <a:cs typeface="Lato"/>
              </a:rPr>
              <a:t>PersistentVolumeClaims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5123" y="369974"/>
            <a:ext cx="3876842" cy="4403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3477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/>
              <a:t>Concepts </a:t>
            </a:r>
            <a:r>
              <a:rPr sz="2400" spc="-175" dirty="0"/>
              <a:t>-</a:t>
            </a:r>
            <a:r>
              <a:rPr sz="2400" spc="65" dirty="0"/>
              <a:t> </a:t>
            </a:r>
            <a:r>
              <a:rPr sz="2400" spc="40" dirty="0"/>
              <a:t>Workloads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17" y="1590707"/>
            <a:ext cx="6685280" cy="266763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270510">
              <a:lnSpc>
                <a:spcPct val="114599"/>
              </a:lnSpc>
              <a:spcBef>
                <a:spcPts val="145"/>
              </a:spcBef>
            </a:pPr>
            <a:r>
              <a:rPr sz="1600" b="1" dirty="0">
                <a:latin typeface="Lato"/>
                <a:cs typeface="Lato"/>
              </a:rPr>
              <a:t>Pod</a:t>
            </a:r>
            <a:r>
              <a:rPr sz="1600" b="1" spc="-75" dirty="0">
                <a:latin typeface="Lato"/>
                <a:cs typeface="Lato"/>
              </a:rPr>
              <a:t> </a:t>
            </a:r>
            <a:r>
              <a:rPr sz="1600" b="1" spc="-25" dirty="0">
                <a:latin typeface="Lato"/>
                <a:cs typeface="Lato"/>
              </a:rPr>
              <a:t>-</a:t>
            </a:r>
            <a:r>
              <a:rPr sz="1600" b="1" spc="-13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pod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is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smallest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unit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work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or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management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resource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within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Kubernetes.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25" dirty="0">
                <a:latin typeface="Lato"/>
                <a:cs typeface="Lato"/>
              </a:rPr>
              <a:t>It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is  </a:t>
            </a:r>
            <a:r>
              <a:rPr sz="1300" dirty="0">
                <a:latin typeface="Lato"/>
                <a:cs typeface="Lato"/>
              </a:rPr>
              <a:t>comprised </a:t>
            </a:r>
            <a:r>
              <a:rPr sz="1300" spc="-20" dirty="0">
                <a:latin typeface="Lato"/>
                <a:cs typeface="Lato"/>
              </a:rPr>
              <a:t>of </a:t>
            </a:r>
            <a:r>
              <a:rPr sz="1300" spc="-10" dirty="0">
                <a:latin typeface="Lato"/>
                <a:cs typeface="Lato"/>
              </a:rPr>
              <a:t>one </a:t>
            </a:r>
            <a:r>
              <a:rPr sz="1300" spc="15" dirty="0">
                <a:latin typeface="Lato"/>
                <a:cs typeface="Lato"/>
              </a:rPr>
              <a:t>or </a:t>
            </a:r>
            <a:r>
              <a:rPr sz="1300" spc="5" dirty="0">
                <a:latin typeface="Lato"/>
                <a:cs typeface="Lato"/>
              </a:rPr>
              <a:t>more containers </a:t>
            </a:r>
            <a:r>
              <a:rPr sz="1300" spc="10" dirty="0">
                <a:latin typeface="Lato"/>
                <a:cs typeface="Lato"/>
              </a:rPr>
              <a:t>that share </a:t>
            </a:r>
            <a:r>
              <a:rPr sz="1300" spc="15" dirty="0">
                <a:latin typeface="Lato"/>
                <a:cs typeface="Lato"/>
              </a:rPr>
              <a:t>their </a:t>
            </a:r>
            <a:r>
              <a:rPr sz="1300" dirty="0">
                <a:latin typeface="Lato"/>
                <a:cs typeface="Lato"/>
              </a:rPr>
              <a:t>storage, network, and context  (namespace, </a:t>
            </a:r>
            <a:r>
              <a:rPr sz="1300" spc="-5" dirty="0">
                <a:latin typeface="Lato"/>
                <a:cs typeface="Lato"/>
              </a:rPr>
              <a:t>cgroups</a:t>
            </a:r>
            <a:r>
              <a:rPr sz="1300" spc="-1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etc).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Lato"/>
              <a:cs typeface="Lato"/>
            </a:endParaRPr>
          </a:p>
          <a:p>
            <a:pPr marL="12700" marR="389890">
              <a:lnSpc>
                <a:spcPct val="113900"/>
              </a:lnSpc>
              <a:spcBef>
                <a:spcPts val="5"/>
              </a:spcBef>
            </a:pPr>
            <a:r>
              <a:rPr sz="1600" b="1" spc="15" dirty="0">
                <a:latin typeface="Lato"/>
                <a:cs typeface="Lato"/>
              </a:rPr>
              <a:t>ReplicationController</a:t>
            </a:r>
            <a:r>
              <a:rPr sz="1600" b="1" spc="-75" dirty="0">
                <a:latin typeface="Lato"/>
                <a:cs typeface="Lato"/>
              </a:rPr>
              <a:t> </a:t>
            </a:r>
            <a:r>
              <a:rPr sz="1600" b="1" spc="-25" dirty="0">
                <a:latin typeface="Lato"/>
                <a:cs typeface="Lato"/>
              </a:rPr>
              <a:t>-</a:t>
            </a:r>
            <a:r>
              <a:rPr sz="1600" b="1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Method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managing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pod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replicas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their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lifecycle.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Their  </a:t>
            </a:r>
            <a:r>
              <a:rPr sz="1300" spc="-5" dirty="0">
                <a:latin typeface="Lato"/>
                <a:cs typeface="Lato"/>
              </a:rPr>
              <a:t>scheduling, </a:t>
            </a:r>
            <a:r>
              <a:rPr sz="1300" dirty="0">
                <a:latin typeface="Lato"/>
                <a:cs typeface="Lato"/>
              </a:rPr>
              <a:t>scaling, and</a:t>
            </a:r>
            <a:r>
              <a:rPr sz="1300" spc="-254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deletion.</a:t>
            </a:r>
          </a:p>
          <a:p>
            <a:pPr>
              <a:lnSpc>
                <a:spcPct val="100000"/>
              </a:lnSpc>
            </a:pPr>
            <a:endParaRPr sz="15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600" b="1" spc="10" dirty="0">
                <a:latin typeface="Lato"/>
                <a:cs typeface="Lato"/>
              </a:rPr>
              <a:t>ReplicaSet</a:t>
            </a:r>
            <a:r>
              <a:rPr sz="1600" b="1" spc="-140" dirty="0">
                <a:latin typeface="Lato"/>
                <a:cs typeface="Lato"/>
              </a:rPr>
              <a:t> </a:t>
            </a:r>
            <a:r>
              <a:rPr sz="1600" b="1" spc="-25" dirty="0">
                <a:latin typeface="Lato"/>
                <a:cs typeface="Lato"/>
              </a:rPr>
              <a:t>-</a:t>
            </a:r>
            <a:r>
              <a:rPr sz="1600" b="1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Next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Generation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ReplicationController.</a:t>
            </a:r>
            <a:r>
              <a:rPr sz="1300" spc="1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Supports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set-based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selectors.</a:t>
            </a:r>
          </a:p>
          <a:p>
            <a:pPr marL="12700" marR="5080">
              <a:lnSpc>
                <a:spcPct val="113900"/>
              </a:lnSpc>
              <a:spcBef>
                <a:spcPts val="1639"/>
              </a:spcBef>
            </a:pPr>
            <a:r>
              <a:rPr sz="1600" b="1" dirty="0">
                <a:latin typeface="Lato"/>
                <a:cs typeface="Lato"/>
              </a:rPr>
              <a:t>Deployment</a:t>
            </a:r>
            <a:r>
              <a:rPr sz="1600" b="1" spc="-80" dirty="0">
                <a:latin typeface="Lato"/>
                <a:cs typeface="Lato"/>
              </a:rPr>
              <a:t> </a:t>
            </a:r>
            <a:r>
              <a:rPr sz="1600" b="1" spc="-25" dirty="0">
                <a:latin typeface="Lato"/>
                <a:cs typeface="Lato"/>
              </a:rPr>
              <a:t>-</a:t>
            </a:r>
            <a:r>
              <a:rPr sz="1600" b="1" spc="-6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declarative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method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managing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stateless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Pods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ReplicaSets.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Provides  </a:t>
            </a:r>
            <a:r>
              <a:rPr sz="1300" spc="10" dirty="0">
                <a:latin typeface="Lato"/>
                <a:cs typeface="Lato"/>
              </a:rPr>
              <a:t>rollback</a:t>
            </a:r>
            <a:r>
              <a:rPr sz="1300" spc="17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functionality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in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addition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more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granular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update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control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mechanisms.</a:t>
            </a:r>
            <a:endParaRPr sz="13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kubernetes adoption survey 2019">
            <a:extLst>
              <a:ext uri="{FF2B5EF4-FFF2-40B4-BE49-F238E27FC236}">
                <a16:creationId xmlns:a16="http://schemas.microsoft.com/office/drawing/2014/main" id="{535C1AAA-8B9A-4B87-A245-9F270C9AD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00150"/>
            <a:ext cx="5456237" cy="363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8F2ACA-BB5A-4E39-B6B5-C35EBBAFA990}"/>
              </a:ext>
            </a:extLst>
          </p:cNvPr>
          <p:cNvSpPr/>
          <p:nvPr/>
        </p:nvSpPr>
        <p:spPr>
          <a:xfrm>
            <a:off x="609600" y="285750"/>
            <a:ext cx="723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Kubernetes Market Adoption Survey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148" y="471974"/>
            <a:ext cx="1957996" cy="419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78537" y="721348"/>
            <a:ext cx="2122120" cy="37008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83155" y="407606"/>
            <a:ext cx="1944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chemeClr val="tx1"/>
                </a:solidFill>
              </a:rPr>
              <a:t>Deployment</a:t>
            </a:r>
            <a:endParaRPr sz="24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8864" y="1030110"/>
            <a:ext cx="18129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5" dirty="0">
                <a:latin typeface="Lato"/>
                <a:cs typeface="Lato"/>
              </a:rPr>
              <a:t>Contains </a:t>
            </a:r>
            <a:r>
              <a:rPr sz="1300" dirty="0">
                <a:latin typeface="Lato"/>
                <a:cs typeface="Lato"/>
              </a:rPr>
              <a:t>configuration  </a:t>
            </a:r>
            <a:r>
              <a:rPr sz="1300" spc="-20" dirty="0">
                <a:latin typeface="Lato"/>
                <a:cs typeface="Lato"/>
              </a:rPr>
              <a:t>of </a:t>
            </a:r>
            <a:r>
              <a:rPr sz="1300" spc="-15" dirty="0">
                <a:latin typeface="Lato"/>
                <a:cs typeface="Lato"/>
              </a:rPr>
              <a:t>how </a:t>
            </a:r>
            <a:r>
              <a:rPr sz="1300" dirty="0">
                <a:latin typeface="Lato"/>
                <a:cs typeface="Lato"/>
              </a:rPr>
              <a:t>updates </a:t>
            </a:r>
            <a:r>
              <a:rPr sz="1300" spc="15" dirty="0">
                <a:latin typeface="Lato"/>
                <a:cs typeface="Lato"/>
              </a:rPr>
              <a:t>or  </a:t>
            </a:r>
            <a:r>
              <a:rPr sz="1300" spc="-5" dirty="0">
                <a:latin typeface="Lato"/>
                <a:cs typeface="Lato"/>
              </a:rPr>
              <a:t>‘deployments’ </a:t>
            </a:r>
            <a:r>
              <a:rPr sz="1300" dirty="0">
                <a:latin typeface="Lato"/>
                <a:cs typeface="Lato"/>
              </a:rPr>
              <a:t>should </a:t>
            </a:r>
            <a:r>
              <a:rPr sz="1300" spc="-5" dirty="0">
                <a:latin typeface="Lato"/>
                <a:cs typeface="Lato"/>
              </a:rPr>
              <a:t>be  </a:t>
            </a:r>
            <a:r>
              <a:rPr sz="1300" dirty="0">
                <a:latin typeface="Lato"/>
                <a:cs typeface="Lato"/>
              </a:rPr>
              <a:t>managed </a:t>
            </a:r>
            <a:r>
              <a:rPr sz="1300" spc="5" dirty="0">
                <a:latin typeface="Lato"/>
                <a:cs typeface="Lato"/>
              </a:rPr>
              <a:t>in addition </a:t>
            </a:r>
            <a:r>
              <a:rPr sz="1300" dirty="0">
                <a:latin typeface="Lato"/>
                <a:cs typeface="Lato"/>
              </a:rPr>
              <a:t>to  the</a:t>
            </a:r>
            <a:r>
              <a:rPr sz="1300" spc="-10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pod</a:t>
            </a:r>
            <a:r>
              <a:rPr sz="1300" spc="-10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template</a:t>
            </a:r>
            <a:r>
              <a:rPr sz="1300" spc="-10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used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  </a:t>
            </a:r>
            <a:r>
              <a:rPr sz="1300" spc="5" dirty="0">
                <a:latin typeface="Lato"/>
                <a:cs typeface="Lato"/>
              </a:rPr>
              <a:t>generate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21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ReplicaSet.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75069" y="685881"/>
            <a:ext cx="169608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Verdana"/>
                <a:cs typeface="Verdana"/>
              </a:rPr>
              <a:t>ReplicaSet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15399"/>
              </a:lnSpc>
              <a:spcBef>
                <a:spcPts val="790"/>
              </a:spcBef>
            </a:pPr>
            <a:r>
              <a:rPr sz="1300" spc="5" dirty="0">
                <a:latin typeface="Lato"/>
                <a:cs typeface="Lato"/>
              </a:rPr>
              <a:t>Generated ReplicaSet  </a:t>
            </a:r>
            <a:r>
              <a:rPr sz="1300" dirty="0">
                <a:latin typeface="Lato"/>
                <a:cs typeface="Lato"/>
              </a:rPr>
              <a:t>from </a:t>
            </a:r>
            <a:r>
              <a:rPr sz="1300" spc="-5" dirty="0">
                <a:latin typeface="Lato"/>
                <a:cs typeface="Lato"/>
              </a:rPr>
              <a:t>Deployment</a:t>
            </a:r>
            <a:r>
              <a:rPr sz="1300" spc="-200" dirty="0">
                <a:latin typeface="Lato"/>
                <a:cs typeface="Lato"/>
              </a:rPr>
              <a:t> </a:t>
            </a:r>
            <a:r>
              <a:rPr sz="1300" spc="-15" dirty="0">
                <a:latin typeface="Lato"/>
                <a:cs typeface="Lato"/>
              </a:rPr>
              <a:t>spec.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451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/>
              <a:t>Concepts </a:t>
            </a:r>
            <a:r>
              <a:rPr sz="2400" spc="-175" dirty="0"/>
              <a:t>- </a:t>
            </a:r>
            <a:r>
              <a:rPr sz="2400" spc="40" dirty="0"/>
              <a:t>Workloads </a:t>
            </a:r>
            <a:r>
              <a:rPr sz="2400" spc="-100" dirty="0"/>
              <a:t>(cont.)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17" y="1590707"/>
            <a:ext cx="6809740" cy="14393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60"/>
              </a:spcBef>
            </a:pPr>
            <a:r>
              <a:rPr sz="1600" b="1" dirty="0">
                <a:latin typeface="Lato"/>
                <a:cs typeface="Lato"/>
              </a:rPr>
              <a:t>StatefulSet</a:t>
            </a:r>
            <a:r>
              <a:rPr sz="1600" b="1" spc="-75" dirty="0">
                <a:latin typeface="Lato"/>
                <a:cs typeface="Lato"/>
              </a:rPr>
              <a:t> </a:t>
            </a:r>
            <a:r>
              <a:rPr sz="1600" b="1" spc="-25" dirty="0">
                <a:latin typeface="Lato"/>
                <a:cs typeface="Lato"/>
              </a:rPr>
              <a:t>-</a:t>
            </a:r>
            <a:r>
              <a:rPr sz="1600" b="1" spc="-5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controller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tailored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managing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Pods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that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must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persist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or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maintain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state.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Pod  </a:t>
            </a:r>
            <a:r>
              <a:rPr sz="1300" spc="5" dirty="0">
                <a:latin typeface="Lato"/>
                <a:cs typeface="Lato"/>
              </a:rPr>
              <a:t>identity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including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hostname,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network,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storage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will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be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persisted.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Lato"/>
              <a:cs typeface="Lato"/>
            </a:endParaRPr>
          </a:p>
          <a:p>
            <a:pPr marL="12700" marR="451484">
              <a:lnSpc>
                <a:spcPct val="113900"/>
              </a:lnSpc>
            </a:pPr>
            <a:r>
              <a:rPr sz="1600" b="1" spc="-5" dirty="0">
                <a:latin typeface="Lato"/>
                <a:cs typeface="Lato"/>
              </a:rPr>
              <a:t>DaemonSet</a:t>
            </a:r>
            <a:r>
              <a:rPr sz="1600" b="1" spc="-80" dirty="0">
                <a:latin typeface="Lato"/>
                <a:cs typeface="Lato"/>
              </a:rPr>
              <a:t> </a:t>
            </a:r>
            <a:r>
              <a:rPr sz="1600" b="1" spc="-25" dirty="0">
                <a:latin typeface="Lato"/>
                <a:cs typeface="Lato"/>
              </a:rPr>
              <a:t>-</a:t>
            </a:r>
            <a:r>
              <a:rPr sz="1600" b="1" spc="-6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Ensures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that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20" dirty="0">
                <a:latin typeface="Lato"/>
                <a:cs typeface="Lato"/>
              </a:rPr>
              <a:t>all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nodes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matching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certain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criteria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will</a:t>
            </a:r>
            <a:r>
              <a:rPr sz="1300" spc="17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run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an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instance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  </a:t>
            </a:r>
            <a:r>
              <a:rPr sz="1300" dirty="0">
                <a:latin typeface="Lato"/>
                <a:cs typeface="Lato"/>
              </a:rPr>
              <a:t>supplied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Pod.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Ideal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for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cluster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wide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services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such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log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forwarding,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or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health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monitoring.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9354" y="640706"/>
            <a:ext cx="1710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/>
              <a:t>StatefulSet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76331" y="1599266"/>
            <a:ext cx="3964304" cy="133549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Lato"/>
                <a:cs typeface="Lato"/>
              </a:rPr>
              <a:t>Attaches to ‘headeless </a:t>
            </a:r>
            <a:r>
              <a:rPr sz="1300" spc="5" dirty="0">
                <a:latin typeface="Lato"/>
                <a:cs typeface="Lato"/>
              </a:rPr>
              <a:t>service’ </a:t>
            </a:r>
            <a:r>
              <a:rPr sz="1300" spc="10" dirty="0">
                <a:latin typeface="Lato"/>
                <a:cs typeface="Lato"/>
              </a:rPr>
              <a:t>(not</a:t>
            </a:r>
            <a:r>
              <a:rPr sz="1300" spc="-26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shown) </a:t>
            </a:r>
            <a:r>
              <a:rPr sz="1300" i="1" spc="-10" dirty="0">
                <a:latin typeface="Lato"/>
                <a:cs typeface="Lato"/>
              </a:rPr>
              <a:t>nginx</a:t>
            </a:r>
            <a:r>
              <a:rPr sz="1300" spc="-10" dirty="0">
                <a:latin typeface="Lato"/>
                <a:cs typeface="Lato"/>
              </a:rPr>
              <a:t>.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latin typeface="Lato"/>
                <a:cs typeface="Lato"/>
              </a:rPr>
              <a:t>Pods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given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unique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ordinal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names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using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pattern</a:t>
            </a:r>
            <a:endParaRPr sz="1300">
              <a:latin typeface="Lato"/>
              <a:cs typeface="Lato"/>
            </a:endParaRPr>
          </a:p>
          <a:p>
            <a:pPr marL="340360">
              <a:lnSpc>
                <a:spcPct val="100000"/>
              </a:lnSpc>
              <a:spcBef>
                <a:spcPts val="240"/>
              </a:spcBef>
            </a:pPr>
            <a:r>
              <a:rPr sz="1300" i="1" spc="-25" dirty="0">
                <a:latin typeface="Lato"/>
                <a:cs typeface="Lato"/>
              </a:rPr>
              <a:t>&lt;statefulset </a:t>
            </a:r>
            <a:r>
              <a:rPr sz="1300" i="1" spc="-15" dirty="0">
                <a:latin typeface="Lato"/>
                <a:cs typeface="Lato"/>
              </a:rPr>
              <a:t>name&gt;-&lt;ordinal</a:t>
            </a:r>
            <a:r>
              <a:rPr sz="1300" i="1" spc="-90" dirty="0">
                <a:latin typeface="Lato"/>
                <a:cs typeface="Lato"/>
              </a:rPr>
              <a:t> </a:t>
            </a:r>
            <a:r>
              <a:rPr sz="1300" i="1" spc="-20" dirty="0">
                <a:latin typeface="Lato"/>
                <a:cs typeface="Lato"/>
              </a:rPr>
              <a:t>index&gt;.</a:t>
            </a:r>
            <a:endParaRPr sz="1300">
              <a:latin typeface="Lato"/>
              <a:cs typeface="Lato"/>
            </a:endParaRPr>
          </a:p>
          <a:p>
            <a:pPr marL="340360" marR="26034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latin typeface="Lato"/>
                <a:cs typeface="Lato"/>
              </a:rPr>
              <a:t>Creates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independent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persistent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volumes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based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on 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‘volumeClaimTemplates’.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4163" y="389511"/>
            <a:ext cx="2599069" cy="4364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714" y="644932"/>
            <a:ext cx="1857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/>
              <a:t>DaemonSet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26" y="1603486"/>
            <a:ext cx="3711575" cy="711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latin typeface="Lato"/>
                <a:cs typeface="Lato"/>
              </a:rPr>
              <a:t>Bypasses </a:t>
            </a:r>
            <a:r>
              <a:rPr sz="1300" dirty="0">
                <a:latin typeface="Lato"/>
                <a:cs typeface="Lato"/>
              </a:rPr>
              <a:t>default</a:t>
            </a:r>
            <a:r>
              <a:rPr sz="1300" spc="-17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scheduler</a:t>
            </a:r>
            <a:endParaRPr sz="1300">
              <a:latin typeface="Lato"/>
              <a:cs typeface="Lato"/>
            </a:endParaRPr>
          </a:p>
          <a:p>
            <a:pPr marL="340360" marR="5080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latin typeface="Lato"/>
                <a:cs typeface="Lato"/>
              </a:rPr>
              <a:t>Schedules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single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instance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on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every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host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while  </a:t>
            </a:r>
            <a:r>
              <a:rPr sz="1300" spc="5" dirty="0">
                <a:latin typeface="Lato"/>
                <a:cs typeface="Lato"/>
              </a:rPr>
              <a:t>adhering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tolerances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taints.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01263" y="541448"/>
            <a:ext cx="3072468" cy="4060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451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/>
              <a:t>Concepts </a:t>
            </a:r>
            <a:r>
              <a:rPr sz="2400" spc="-175" dirty="0"/>
              <a:t>- </a:t>
            </a:r>
            <a:r>
              <a:rPr sz="2400" spc="40" dirty="0"/>
              <a:t>Workloads </a:t>
            </a:r>
            <a:r>
              <a:rPr sz="2400" spc="-100" dirty="0"/>
              <a:t>(cont.)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17" y="1590707"/>
            <a:ext cx="6822440" cy="12484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60"/>
              </a:spcBef>
            </a:pPr>
            <a:r>
              <a:rPr sz="1600" b="1" dirty="0">
                <a:latin typeface="Lato"/>
                <a:cs typeface="Lato"/>
              </a:rPr>
              <a:t>Job</a:t>
            </a:r>
            <a:r>
              <a:rPr sz="1600" b="1" spc="-75" dirty="0">
                <a:latin typeface="Lato"/>
                <a:cs typeface="Lato"/>
              </a:rPr>
              <a:t> </a:t>
            </a:r>
            <a:r>
              <a:rPr sz="1600" b="1" spc="-25" dirty="0">
                <a:latin typeface="Lato"/>
                <a:cs typeface="Lato"/>
              </a:rPr>
              <a:t>-</a:t>
            </a:r>
            <a:r>
              <a:rPr sz="1600" b="1" spc="-7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The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job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controller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ensures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one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or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more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pods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are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executed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successfully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terminates.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25" dirty="0">
                <a:latin typeface="Lato"/>
                <a:cs typeface="Lato"/>
              </a:rPr>
              <a:t>It  </a:t>
            </a:r>
            <a:r>
              <a:rPr sz="1300" spc="10" dirty="0">
                <a:latin typeface="Lato"/>
                <a:cs typeface="Lato"/>
              </a:rPr>
              <a:t>will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do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this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until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it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satisfies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completion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and/or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parallelism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condition.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Lato"/>
              <a:cs typeface="Lato"/>
            </a:endParaRPr>
          </a:p>
          <a:p>
            <a:pPr marL="12700" marR="297180">
              <a:lnSpc>
                <a:spcPct val="113900"/>
              </a:lnSpc>
            </a:pPr>
            <a:r>
              <a:rPr sz="1600" b="1" spc="5" dirty="0">
                <a:latin typeface="Lato"/>
                <a:cs typeface="Lato"/>
              </a:rPr>
              <a:t>CronJob</a:t>
            </a:r>
            <a:r>
              <a:rPr sz="1600" b="1" spc="-80" dirty="0">
                <a:latin typeface="Lato"/>
                <a:cs typeface="Lato"/>
              </a:rPr>
              <a:t> </a:t>
            </a:r>
            <a:r>
              <a:rPr sz="1600" b="1" spc="-25" dirty="0">
                <a:latin typeface="Lato"/>
                <a:cs typeface="Lato"/>
              </a:rPr>
              <a:t>-</a:t>
            </a:r>
            <a:r>
              <a:rPr sz="1600" b="1" spc="-7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extension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Job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Controller,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it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provides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method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executing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jobs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on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  </a:t>
            </a:r>
            <a:r>
              <a:rPr sz="1300" spc="5" dirty="0">
                <a:latin typeface="Lato"/>
                <a:cs typeface="Lato"/>
              </a:rPr>
              <a:t>cron-like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schedule.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130" y="644932"/>
            <a:ext cx="725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/>
              <a:t>Jobs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680998" y="1603486"/>
            <a:ext cx="3561079" cy="133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4064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latin typeface="Lato"/>
                <a:cs typeface="Lato"/>
              </a:rPr>
              <a:t>Number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pod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executions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can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be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controlled  via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i="1" spc="-15" dirty="0">
                <a:latin typeface="Lato"/>
                <a:cs typeface="Lato"/>
              </a:rPr>
              <a:t>spec.completions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Lato"/>
                <a:cs typeface="Lato"/>
              </a:rPr>
              <a:t>Jobs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can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be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parallelized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using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i="1" spc="-10" dirty="0">
                <a:latin typeface="Lato"/>
                <a:cs typeface="Lato"/>
              </a:rPr>
              <a:t>spec.parallelism</a:t>
            </a:r>
            <a:endParaRPr sz="1300">
              <a:latin typeface="Lato"/>
              <a:cs typeface="Lato"/>
            </a:endParaRPr>
          </a:p>
          <a:p>
            <a:pPr marL="340360" marR="525780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Lato"/>
                <a:cs typeface="Lato"/>
              </a:rPr>
              <a:t>Jobs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Pods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are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b="1" spc="-15" dirty="0">
                <a:latin typeface="Lato"/>
                <a:cs typeface="Lato"/>
              </a:rPr>
              <a:t>NOT</a:t>
            </a:r>
            <a:r>
              <a:rPr sz="1300" b="1" spc="-6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automatically  </a:t>
            </a:r>
            <a:r>
              <a:rPr sz="1300" dirty="0">
                <a:latin typeface="Lato"/>
                <a:cs typeface="Lato"/>
              </a:rPr>
              <a:t>cleaned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up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after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job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has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completed.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6198" y="1451522"/>
            <a:ext cx="3467093" cy="3143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6556" y="644932"/>
            <a:ext cx="1315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/>
              <a:t>CronJob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00076" y="1633966"/>
            <a:ext cx="28771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Lato"/>
                <a:cs typeface="Lato"/>
              </a:rPr>
              <a:t>Adds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cron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schedule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job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template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473" y="1490497"/>
            <a:ext cx="3582242" cy="3065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3153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/>
              <a:t>Concepts </a:t>
            </a:r>
            <a:r>
              <a:rPr sz="2400" spc="-175" dirty="0"/>
              <a:t>-</a:t>
            </a:r>
            <a:r>
              <a:rPr sz="2400" spc="65" dirty="0"/>
              <a:t> </a:t>
            </a:r>
            <a:r>
              <a:rPr sz="2400" spc="50" dirty="0"/>
              <a:t>Network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17" y="1590707"/>
            <a:ext cx="6728459" cy="170561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45"/>
              </a:spcBef>
            </a:pPr>
            <a:r>
              <a:rPr sz="1600" b="1" spc="5" dirty="0">
                <a:latin typeface="Lato"/>
                <a:cs typeface="Lato"/>
              </a:rPr>
              <a:t>Service</a:t>
            </a:r>
            <a:r>
              <a:rPr sz="1600" b="1" spc="-80" dirty="0">
                <a:latin typeface="Lato"/>
                <a:cs typeface="Lato"/>
              </a:rPr>
              <a:t> </a:t>
            </a:r>
            <a:r>
              <a:rPr sz="1600" b="1" spc="-25" dirty="0">
                <a:latin typeface="Lato"/>
                <a:cs typeface="Lato"/>
              </a:rPr>
              <a:t>-</a:t>
            </a:r>
            <a:r>
              <a:rPr sz="1600" b="1" spc="-7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Services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provide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method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exposing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consuming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L4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Pod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network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accessible  resources.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They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use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label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selectors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map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groups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pods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ports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cluster-unique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virtual  </a:t>
            </a:r>
            <a:r>
              <a:rPr sz="1300" spc="5" dirty="0">
                <a:latin typeface="Lato"/>
                <a:cs typeface="Lato"/>
              </a:rPr>
              <a:t>IP.</a:t>
            </a:r>
            <a:endParaRPr sz="13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Lato"/>
              <a:cs typeface="Lato"/>
            </a:endParaRPr>
          </a:p>
          <a:p>
            <a:pPr marL="12700" marR="155575">
              <a:lnSpc>
                <a:spcPct val="114599"/>
              </a:lnSpc>
            </a:pPr>
            <a:r>
              <a:rPr sz="1600" b="1" spc="5" dirty="0">
                <a:latin typeface="Lato"/>
                <a:cs typeface="Lato"/>
              </a:rPr>
              <a:t>Ingress</a:t>
            </a:r>
            <a:r>
              <a:rPr sz="1600" b="1" spc="-75" dirty="0">
                <a:latin typeface="Lato"/>
                <a:cs typeface="Lato"/>
              </a:rPr>
              <a:t> </a:t>
            </a:r>
            <a:r>
              <a:rPr sz="1600" b="1" spc="-25" dirty="0">
                <a:latin typeface="Lato"/>
                <a:cs typeface="Lato"/>
              </a:rPr>
              <a:t>-</a:t>
            </a:r>
            <a:r>
              <a:rPr sz="1600" b="1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ingress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controller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is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primary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method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exposing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cluster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service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(usually  http) </a:t>
            </a:r>
            <a:r>
              <a:rPr sz="1300" dirty="0">
                <a:latin typeface="Lato"/>
                <a:cs typeface="Lato"/>
              </a:rPr>
              <a:t>to the outside world. </a:t>
            </a:r>
            <a:r>
              <a:rPr sz="1300" spc="-5" dirty="0">
                <a:latin typeface="Lato"/>
                <a:cs typeface="Lato"/>
              </a:rPr>
              <a:t>These </a:t>
            </a:r>
            <a:r>
              <a:rPr sz="1300" spc="15" dirty="0">
                <a:latin typeface="Lato"/>
                <a:cs typeface="Lato"/>
              </a:rPr>
              <a:t>are </a:t>
            </a:r>
            <a:r>
              <a:rPr sz="1300" spc="5" dirty="0">
                <a:latin typeface="Lato"/>
                <a:cs typeface="Lato"/>
              </a:rPr>
              <a:t>load balancers </a:t>
            </a:r>
            <a:r>
              <a:rPr sz="1300" spc="15" dirty="0">
                <a:latin typeface="Lato"/>
                <a:cs typeface="Lato"/>
              </a:rPr>
              <a:t>or </a:t>
            </a:r>
            <a:r>
              <a:rPr sz="1300" spc="10" dirty="0">
                <a:latin typeface="Lato"/>
                <a:cs typeface="Lato"/>
              </a:rPr>
              <a:t>routers that </a:t>
            </a:r>
            <a:r>
              <a:rPr sz="1300" spc="5" dirty="0">
                <a:latin typeface="Lato"/>
                <a:cs typeface="Lato"/>
              </a:rPr>
              <a:t>usually </a:t>
            </a:r>
            <a:r>
              <a:rPr sz="1300" spc="-5" dirty="0">
                <a:latin typeface="Lato"/>
                <a:cs typeface="Lato"/>
              </a:rPr>
              <a:t>offer </a:t>
            </a:r>
            <a:r>
              <a:rPr sz="1300" spc="-15" dirty="0">
                <a:latin typeface="Lato"/>
                <a:cs typeface="Lato"/>
              </a:rPr>
              <a:t>SSL  </a:t>
            </a:r>
            <a:r>
              <a:rPr sz="1300" spc="5" dirty="0">
                <a:latin typeface="Lato"/>
                <a:cs typeface="Lato"/>
              </a:rPr>
              <a:t>termination,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name-based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virtual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hosting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etc.</a:t>
            </a:r>
            <a:endParaRPr sz="13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7449" y="644932"/>
            <a:ext cx="1122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/>
              <a:t>Service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26" y="1603486"/>
            <a:ext cx="4863465" cy="182498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Lato"/>
                <a:cs typeface="Lato"/>
              </a:rPr>
              <a:t>Acts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unified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method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accessing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replicated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15" dirty="0">
                <a:latin typeface="Lato"/>
                <a:cs typeface="Lato"/>
              </a:rPr>
              <a:t>pods.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latin typeface="Lato"/>
                <a:cs typeface="Lato"/>
              </a:rPr>
              <a:t>Four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major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Service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Types:</a:t>
            </a:r>
            <a:endParaRPr sz="1300">
              <a:latin typeface="Lato"/>
              <a:cs typeface="Lato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latin typeface="Lato"/>
                <a:cs typeface="Lato"/>
              </a:rPr>
              <a:t>CluterIP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-30" dirty="0">
                <a:latin typeface="Lato"/>
                <a:cs typeface="Lato"/>
              </a:rPr>
              <a:t>-</a:t>
            </a:r>
            <a:r>
              <a:rPr sz="1100" spc="-65" dirty="0">
                <a:latin typeface="Lato"/>
                <a:cs typeface="Lato"/>
              </a:rPr>
              <a:t> </a:t>
            </a:r>
            <a:r>
              <a:rPr sz="1100" spc="-5" dirty="0">
                <a:latin typeface="Lato"/>
                <a:cs typeface="Lato"/>
              </a:rPr>
              <a:t>Exposes</a:t>
            </a:r>
            <a:r>
              <a:rPr sz="1100" spc="-65" dirty="0">
                <a:latin typeface="Lato"/>
                <a:cs typeface="Lato"/>
              </a:rPr>
              <a:t> </a:t>
            </a:r>
            <a:r>
              <a:rPr sz="1100" spc="5" dirty="0">
                <a:latin typeface="Lato"/>
                <a:cs typeface="Lato"/>
              </a:rPr>
              <a:t>service</a:t>
            </a:r>
            <a:r>
              <a:rPr sz="1100" spc="-65" dirty="0">
                <a:latin typeface="Lato"/>
                <a:cs typeface="Lato"/>
              </a:rPr>
              <a:t> </a:t>
            </a:r>
            <a:r>
              <a:rPr sz="1100" spc="-10" dirty="0">
                <a:latin typeface="Lato"/>
                <a:cs typeface="Lato"/>
              </a:rPr>
              <a:t>on</a:t>
            </a:r>
            <a:r>
              <a:rPr sz="1100" spc="-65" dirty="0">
                <a:latin typeface="Lato"/>
                <a:cs typeface="Lato"/>
              </a:rPr>
              <a:t> </a:t>
            </a:r>
            <a:r>
              <a:rPr sz="1100" spc="10" dirty="0">
                <a:latin typeface="Lato"/>
                <a:cs typeface="Lato"/>
              </a:rPr>
              <a:t>a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10" dirty="0">
                <a:latin typeface="Lato"/>
                <a:cs typeface="Lato"/>
              </a:rPr>
              <a:t>strictly</a:t>
            </a:r>
            <a:r>
              <a:rPr sz="1100" spc="-65" dirty="0">
                <a:latin typeface="Lato"/>
                <a:cs typeface="Lato"/>
              </a:rPr>
              <a:t> </a:t>
            </a:r>
            <a:r>
              <a:rPr sz="1100" spc="5" dirty="0">
                <a:latin typeface="Lato"/>
                <a:cs typeface="Lato"/>
              </a:rPr>
              <a:t>cluster-internal</a:t>
            </a:r>
            <a:r>
              <a:rPr sz="1100" spc="-65" dirty="0">
                <a:latin typeface="Lato"/>
                <a:cs typeface="Lato"/>
              </a:rPr>
              <a:t> </a:t>
            </a:r>
            <a:r>
              <a:rPr sz="1100" spc="20" dirty="0">
                <a:latin typeface="Lato"/>
                <a:cs typeface="Lato"/>
              </a:rPr>
              <a:t>IP</a:t>
            </a:r>
            <a:r>
              <a:rPr sz="1100" spc="-65" dirty="0">
                <a:latin typeface="Lato"/>
                <a:cs typeface="Lato"/>
              </a:rPr>
              <a:t> </a:t>
            </a:r>
            <a:r>
              <a:rPr sz="1100" spc="10" dirty="0">
                <a:latin typeface="Lato"/>
                <a:cs typeface="Lato"/>
              </a:rPr>
              <a:t>(default)</a:t>
            </a:r>
            <a:endParaRPr sz="1100">
              <a:latin typeface="Lato"/>
              <a:cs typeface="Lato"/>
            </a:endParaRPr>
          </a:p>
          <a:p>
            <a:pPr marL="797560" marR="306070" lvl="1" indent="-313055">
              <a:lnSpc>
                <a:spcPct val="113599"/>
              </a:lnSpc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dirty="0">
                <a:latin typeface="Lato"/>
                <a:cs typeface="Lato"/>
              </a:rPr>
              <a:t>NodePort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-30" dirty="0">
                <a:latin typeface="Lato"/>
                <a:cs typeface="Lato"/>
              </a:rPr>
              <a:t>-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dirty="0">
                <a:latin typeface="Lato"/>
                <a:cs typeface="Lato"/>
              </a:rPr>
              <a:t>Service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5" dirty="0">
                <a:latin typeface="Lato"/>
                <a:cs typeface="Lato"/>
              </a:rPr>
              <a:t>is</a:t>
            </a:r>
            <a:r>
              <a:rPr sz="1100" spc="-65" dirty="0">
                <a:latin typeface="Lato"/>
                <a:cs typeface="Lato"/>
              </a:rPr>
              <a:t> </a:t>
            </a:r>
            <a:r>
              <a:rPr sz="1100" spc="-5" dirty="0">
                <a:latin typeface="Lato"/>
                <a:cs typeface="Lato"/>
              </a:rPr>
              <a:t>exposed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-10" dirty="0">
                <a:latin typeface="Lato"/>
                <a:cs typeface="Lato"/>
              </a:rPr>
              <a:t>on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-5" dirty="0">
                <a:latin typeface="Lato"/>
                <a:cs typeface="Lato"/>
              </a:rPr>
              <a:t>each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-5" dirty="0">
                <a:latin typeface="Lato"/>
                <a:cs typeface="Lato"/>
              </a:rPr>
              <a:t>node’s</a:t>
            </a:r>
            <a:r>
              <a:rPr sz="1100" spc="-65" dirty="0">
                <a:latin typeface="Lato"/>
                <a:cs typeface="Lato"/>
              </a:rPr>
              <a:t> </a:t>
            </a:r>
            <a:r>
              <a:rPr sz="1100" spc="20" dirty="0">
                <a:latin typeface="Lato"/>
                <a:cs typeface="Lato"/>
              </a:rPr>
              <a:t>IP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-10" dirty="0">
                <a:latin typeface="Lato"/>
                <a:cs typeface="Lato"/>
              </a:rPr>
              <a:t>on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10" dirty="0">
                <a:latin typeface="Lato"/>
                <a:cs typeface="Lato"/>
              </a:rPr>
              <a:t>a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10" dirty="0">
                <a:latin typeface="Lato"/>
                <a:cs typeface="Lato"/>
              </a:rPr>
              <a:t>statically  </a:t>
            </a:r>
            <a:r>
              <a:rPr sz="1100" spc="-5" dirty="0">
                <a:latin typeface="Lato"/>
                <a:cs typeface="Lato"/>
              </a:rPr>
              <a:t>defined</a:t>
            </a:r>
            <a:r>
              <a:rPr sz="1100" spc="-75" dirty="0">
                <a:latin typeface="Lato"/>
                <a:cs typeface="Lato"/>
              </a:rPr>
              <a:t> </a:t>
            </a:r>
            <a:r>
              <a:rPr sz="1100" dirty="0">
                <a:latin typeface="Lato"/>
                <a:cs typeface="Lato"/>
              </a:rPr>
              <a:t>port.</a:t>
            </a:r>
            <a:endParaRPr sz="1100">
              <a:latin typeface="Lato"/>
              <a:cs typeface="Lato"/>
            </a:endParaRPr>
          </a:p>
          <a:p>
            <a:pPr marL="797560" marR="307340" lvl="1" indent="-313055">
              <a:lnSpc>
                <a:spcPct val="113599"/>
              </a:lnSpc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5" dirty="0">
                <a:latin typeface="Lato"/>
                <a:cs typeface="Lato"/>
              </a:rPr>
              <a:t>LoadBalancer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-30" dirty="0">
                <a:latin typeface="Lato"/>
                <a:cs typeface="Lato"/>
              </a:rPr>
              <a:t>-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5" dirty="0">
                <a:latin typeface="Lato"/>
                <a:cs typeface="Lato"/>
              </a:rPr>
              <a:t>Works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5" dirty="0">
                <a:latin typeface="Lato"/>
                <a:cs typeface="Lato"/>
              </a:rPr>
              <a:t>in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dirty="0">
                <a:latin typeface="Lato"/>
                <a:cs typeface="Lato"/>
              </a:rPr>
              <a:t>combination</a:t>
            </a:r>
            <a:r>
              <a:rPr sz="1100" spc="-65" dirty="0">
                <a:latin typeface="Lato"/>
                <a:cs typeface="Lato"/>
              </a:rPr>
              <a:t> </a:t>
            </a:r>
            <a:r>
              <a:rPr sz="1100" dirty="0">
                <a:latin typeface="Lato"/>
                <a:cs typeface="Lato"/>
              </a:rPr>
              <a:t>with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10" dirty="0">
                <a:latin typeface="Lato"/>
                <a:cs typeface="Lato"/>
              </a:rPr>
              <a:t>a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-5" dirty="0">
                <a:latin typeface="Lato"/>
                <a:cs typeface="Lato"/>
              </a:rPr>
              <a:t>cloud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5" dirty="0">
                <a:latin typeface="Lato"/>
                <a:cs typeface="Lato"/>
              </a:rPr>
              <a:t>provider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dirty="0">
                <a:latin typeface="Lato"/>
                <a:cs typeface="Lato"/>
              </a:rPr>
              <a:t>to  </a:t>
            </a:r>
            <a:r>
              <a:rPr sz="1100" spc="-5" dirty="0">
                <a:latin typeface="Lato"/>
                <a:cs typeface="Lato"/>
              </a:rPr>
              <a:t>expose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10" dirty="0">
                <a:latin typeface="Lato"/>
                <a:cs typeface="Lato"/>
              </a:rPr>
              <a:t>a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5" dirty="0">
                <a:latin typeface="Lato"/>
                <a:cs typeface="Lato"/>
              </a:rPr>
              <a:t>service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dirty="0">
                <a:latin typeface="Lato"/>
                <a:cs typeface="Lato"/>
              </a:rPr>
              <a:t>outside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dirty="0">
                <a:latin typeface="Lato"/>
                <a:cs typeface="Lato"/>
              </a:rPr>
              <a:t>the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5" dirty="0">
                <a:latin typeface="Lato"/>
                <a:cs typeface="Lato"/>
              </a:rPr>
              <a:t>cluster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-10" dirty="0">
                <a:latin typeface="Lato"/>
                <a:cs typeface="Lato"/>
              </a:rPr>
              <a:t>on</a:t>
            </a:r>
            <a:r>
              <a:rPr sz="1100" spc="-65" dirty="0">
                <a:latin typeface="Lato"/>
                <a:cs typeface="Lato"/>
              </a:rPr>
              <a:t> </a:t>
            </a:r>
            <a:r>
              <a:rPr sz="1100" spc="10" dirty="0">
                <a:latin typeface="Lato"/>
                <a:cs typeface="Lato"/>
              </a:rPr>
              <a:t>a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5" dirty="0">
                <a:latin typeface="Lato"/>
                <a:cs typeface="Lato"/>
              </a:rPr>
              <a:t>static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10" dirty="0">
                <a:latin typeface="Lato"/>
                <a:cs typeface="Lato"/>
              </a:rPr>
              <a:t>external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dirty="0">
                <a:latin typeface="Lato"/>
                <a:cs typeface="Lato"/>
              </a:rPr>
              <a:t>IP.</a:t>
            </a:r>
            <a:endParaRPr sz="1100">
              <a:latin typeface="Lato"/>
              <a:cs typeface="Lato"/>
            </a:endParaRPr>
          </a:p>
          <a:p>
            <a:pPr marL="797560" marR="5080" lvl="1" indent="-313055">
              <a:lnSpc>
                <a:spcPct val="113599"/>
              </a:lnSpc>
              <a:spcBef>
                <a:spcPts val="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5" dirty="0">
                <a:latin typeface="Lato"/>
                <a:cs typeface="Lato"/>
              </a:rPr>
              <a:t>ExternalName</a:t>
            </a:r>
            <a:r>
              <a:rPr sz="1100" spc="-65" dirty="0">
                <a:latin typeface="Lato"/>
                <a:cs typeface="Lato"/>
              </a:rPr>
              <a:t> </a:t>
            </a:r>
            <a:r>
              <a:rPr sz="1100" spc="-30" dirty="0">
                <a:latin typeface="Lato"/>
                <a:cs typeface="Lato"/>
              </a:rPr>
              <a:t>-</a:t>
            </a:r>
            <a:r>
              <a:rPr sz="1100" spc="-60" dirty="0">
                <a:latin typeface="Lato"/>
                <a:cs typeface="Lato"/>
              </a:rPr>
              <a:t> </a:t>
            </a:r>
            <a:r>
              <a:rPr sz="1100" spc="-5" dirty="0">
                <a:latin typeface="Lato"/>
                <a:cs typeface="Lato"/>
              </a:rPr>
              <a:t>used</a:t>
            </a:r>
            <a:r>
              <a:rPr sz="1100" spc="-60" dirty="0">
                <a:latin typeface="Lato"/>
                <a:cs typeface="Lato"/>
              </a:rPr>
              <a:t> </a:t>
            </a:r>
            <a:r>
              <a:rPr sz="1100" dirty="0">
                <a:latin typeface="Lato"/>
                <a:cs typeface="Lato"/>
              </a:rPr>
              <a:t>to</a:t>
            </a:r>
            <a:r>
              <a:rPr sz="1100" spc="-65" dirty="0">
                <a:latin typeface="Lato"/>
                <a:cs typeface="Lato"/>
              </a:rPr>
              <a:t> </a:t>
            </a:r>
            <a:r>
              <a:rPr sz="1100" dirty="0">
                <a:latin typeface="Lato"/>
                <a:cs typeface="Lato"/>
              </a:rPr>
              <a:t>references</a:t>
            </a:r>
            <a:r>
              <a:rPr sz="1100" spc="-60" dirty="0">
                <a:latin typeface="Lato"/>
                <a:cs typeface="Lato"/>
              </a:rPr>
              <a:t> </a:t>
            </a:r>
            <a:r>
              <a:rPr sz="1100" dirty="0">
                <a:latin typeface="Lato"/>
                <a:cs typeface="Lato"/>
              </a:rPr>
              <a:t>endpoints</a:t>
            </a:r>
            <a:r>
              <a:rPr sz="1100" spc="-80" dirty="0">
                <a:latin typeface="Lato"/>
                <a:cs typeface="Lato"/>
              </a:rPr>
              <a:t> </a:t>
            </a:r>
            <a:r>
              <a:rPr sz="1100" b="1" spc="-15" dirty="0">
                <a:latin typeface="Lato"/>
                <a:cs typeface="Lato"/>
              </a:rPr>
              <a:t>OUTSIDE</a:t>
            </a:r>
            <a:r>
              <a:rPr sz="1100" b="1" spc="-55" dirty="0">
                <a:latin typeface="Lato"/>
                <a:cs typeface="Lato"/>
              </a:rPr>
              <a:t> </a:t>
            </a:r>
            <a:r>
              <a:rPr sz="1100" dirty="0">
                <a:latin typeface="Lato"/>
                <a:cs typeface="Lato"/>
              </a:rPr>
              <a:t>the</a:t>
            </a:r>
            <a:r>
              <a:rPr sz="1100" spc="-60" dirty="0">
                <a:latin typeface="Lato"/>
                <a:cs typeface="Lato"/>
              </a:rPr>
              <a:t> </a:t>
            </a:r>
            <a:r>
              <a:rPr sz="1100" spc="5" dirty="0">
                <a:latin typeface="Lato"/>
                <a:cs typeface="Lato"/>
              </a:rPr>
              <a:t>cluster  </a:t>
            </a:r>
            <a:r>
              <a:rPr sz="1100" spc="-5" dirty="0">
                <a:latin typeface="Lato"/>
                <a:cs typeface="Lato"/>
              </a:rPr>
              <a:t>by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dirty="0">
                <a:latin typeface="Lato"/>
                <a:cs typeface="Lato"/>
              </a:rPr>
              <a:t>providing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10" dirty="0">
                <a:latin typeface="Lato"/>
                <a:cs typeface="Lato"/>
              </a:rPr>
              <a:t>a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5" dirty="0">
                <a:latin typeface="Lato"/>
                <a:cs typeface="Lato"/>
              </a:rPr>
              <a:t>static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10" dirty="0">
                <a:latin typeface="Lato"/>
                <a:cs typeface="Lato"/>
              </a:rPr>
              <a:t>internally</a:t>
            </a:r>
            <a:r>
              <a:rPr sz="1100" spc="-65" dirty="0">
                <a:latin typeface="Lato"/>
                <a:cs typeface="Lato"/>
              </a:rPr>
              <a:t> </a:t>
            </a:r>
            <a:r>
              <a:rPr sz="1100" dirty="0">
                <a:latin typeface="Lato"/>
                <a:cs typeface="Lato"/>
              </a:rPr>
              <a:t>referenced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-15" dirty="0">
                <a:latin typeface="Lato"/>
                <a:cs typeface="Lato"/>
              </a:rPr>
              <a:t>DNS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-5" dirty="0">
                <a:latin typeface="Lato"/>
                <a:cs typeface="Lato"/>
              </a:rPr>
              <a:t>name.</a:t>
            </a:r>
            <a:endParaRPr sz="11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3036" y="1567546"/>
            <a:ext cx="1609721" cy="2285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707" y="629332"/>
            <a:ext cx="274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/>
              <a:t>Ingress</a:t>
            </a:r>
            <a:r>
              <a:rPr sz="2400" spc="-285" dirty="0"/>
              <a:t> </a:t>
            </a:r>
            <a:r>
              <a:rPr sz="2400" spc="15" dirty="0"/>
              <a:t>Controller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570577" y="1595684"/>
            <a:ext cx="3174365" cy="235609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latin typeface="Lato"/>
                <a:cs typeface="Lato"/>
              </a:rPr>
              <a:t>Deployed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as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pod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one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or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more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hosts</a:t>
            </a:r>
            <a:endParaRPr sz="1300">
              <a:latin typeface="Lato"/>
              <a:cs typeface="Lato"/>
            </a:endParaRPr>
          </a:p>
          <a:p>
            <a:pPr marL="340360" marR="370205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latin typeface="Lato"/>
                <a:cs typeface="Lato"/>
              </a:rPr>
              <a:t>Ingress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controllers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are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an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external  controller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with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multiple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options.</a:t>
            </a:r>
            <a:endParaRPr sz="1300">
              <a:latin typeface="Lato"/>
              <a:cs typeface="Lato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dirty="0">
                <a:latin typeface="Lato"/>
                <a:cs typeface="Lato"/>
              </a:rPr>
              <a:t>Nginx</a:t>
            </a:r>
            <a:endParaRPr sz="1100">
              <a:latin typeface="Lato"/>
              <a:cs typeface="Lato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dirty="0">
                <a:latin typeface="Lato"/>
                <a:cs typeface="Lato"/>
              </a:rPr>
              <a:t>HAproxy</a:t>
            </a:r>
            <a:endParaRPr sz="1100">
              <a:latin typeface="Lato"/>
              <a:cs typeface="Lato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5" dirty="0">
                <a:latin typeface="Lato"/>
                <a:cs typeface="Lato"/>
              </a:rPr>
              <a:t>Contour</a:t>
            </a:r>
            <a:endParaRPr sz="1100">
              <a:latin typeface="Lato"/>
              <a:cs typeface="Lato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5" dirty="0">
                <a:latin typeface="Lato"/>
                <a:cs typeface="Lato"/>
              </a:rPr>
              <a:t>Traefik</a:t>
            </a:r>
            <a:endParaRPr sz="1100">
              <a:latin typeface="Lato"/>
              <a:cs typeface="Lato"/>
            </a:endParaRPr>
          </a:p>
          <a:p>
            <a:pPr marL="340360" marR="5080" indent="-328295">
              <a:lnSpc>
                <a:spcPts val="1800"/>
              </a:lnSpc>
              <a:spcBef>
                <a:spcPts val="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latin typeface="Lato"/>
                <a:cs typeface="Lato"/>
              </a:rPr>
              <a:t>Specific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features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controller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specific  </a:t>
            </a:r>
            <a:r>
              <a:rPr sz="1300" dirty="0">
                <a:latin typeface="Lato"/>
                <a:cs typeface="Lato"/>
              </a:rPr>
              <a:t>configuration </a:t>
            </a:r>
            <a:r>
              <a:rPr sz="1300" spc="10" dirty="0">
                <a:latin typeface="Lato"/>
                <a:cs typeface="Lato"/>
              </a:rPr>
              <a:t>is </a:t>
            </a:r>
            <a:r>
              <a:rPr sz="1300" spc="-5" dirty="0">
                <a:latin typeface="Lato"/>
                <a:cs typeface="Lato"/>
              </a:rPr>
              <a:t>passed </a:t>
            </a:r>
            <a:r>
              <a:rPr sz="1300" spc="5" dirty="0">
                <a:latin typeface="Lato"/>
                <a:cs typeface="Lato"/>
              </a:rPr>
              <a:t>through  </a:t>
            </a:r>
            <a:r>
              <a:rPr sz="1300" dirty="0">
                <a:latin typeface="Lato"/>
                <a:cs typeface="Lato"/>
              </a:rPr>
              <a:t>annotations.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2114" y="1567546"/>
            <a:ext cx="3305168" cy="2895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F35D99-EBE4-4192-B6B3-3E4CE84FD3DA}"/>
              </a:ext>
            </a:extLst>
          </p:cNvPr>
          <p:cNvSpPr/>
          <p:nvPr/>
        </p:nvSpPr>
        <p:spPr>
          <a:xfrm>
            <a:off x="609600" y="285750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What does “Kubernetes” mean?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D99F7-1A32-482B-92C4-97A5D84B5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23950"/>
            <a:ext cx="3881438" cy="34717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22F222-EDB4-4E40-83D6-C1DC7FF19B14}"/>
              </a:ext>
            </a:extLst>
          </p:cNvPr>
          <p:cNvSpPr/>
          <p:nvPr/>
        </p:nvSpPr>
        <p:spPr>
          <a:xfrm>
            <a:off x="4267200" y="2495550"/>
            <a:ext cx="4503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Greek for “pilot” or “helmsman of a ship”</a:t>
            </a:r>
          </a:p>
        </p:txBody>
      </p:sp>
    </p:spTree>
    <p:extLst>
      <p:ext uri="{BB962C8B-B14F-4D97-AF65-F5344CB8AC3E}">
        <p14:creationId xmlns:p14="http://schemas.microsoft.com/office/powerpoint/2010/main" val="19485550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303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/>
              <a:t>Concepts </a:t>
            </a:r>
            <a:r>
              <a:rPr sz="2400" spc="-175" dirty="0"/>
              <a:t>-</a:t>
            </a:r>
            <a:r>
              <a:rPr sz="2400" spc="85" dirty="0"/>
              <a:t> </a:t>
            </a:r>
            <a:r>
              <a:rPr sz="2400" spc="-5" dirty="0"/>
              <a:t>Storage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17" y="1632442"/>
            <a:ext cx="6666865" cy="3016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23240">
              <a:lnSpc>
                <a:spcPct val="102200"/>
              </a:lnSpc>
              <a:spcBef>
                <a:spcPts val="55"/>
              </a:spcBef>
            </a:pPr>
            <a:r>
              <a:rPr sz="1600" b="1" spc="10" dirty="0">
                <a:latin typeface="Lato"/>
                <a:cs typeface="Lato"/>
              </a:rPr>
              <a:t>Volume</a:t>
            </a:r>
            <a:r>
              <a:rPr sz="1600" b="1" spc="-145" dirty="0">
                <a:latin typeface="Lato"/>
                <a:cs typeface="Lato"/>
              </a:rPr>
              <a:t> </a:t>
            </a:r>
            <a:r>
              <a:rPr sz="1300" b="1" spc="-20" dirty="0">
                <a:latin typeface="Lato"/>
                <a:cs typeface="Lato"/>
              </a:rPr>
              <a:t>-</a:t>
            </a:r>
            <a:r>
              <a:rPr sz="1300" b="1" spc="-7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Storage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that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is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600" b="1" u="heavy" spc="10" dirty="0">
                <a:uFill>
                  <a:solidFill>
                    <a:srgbClr val="FFFFFF"/>
                  </a:solidFill>
                </a:uFill>
                <a:latin typeface="Lato"/>
                <a:cs typeface="Lato"/>
              </a:rPr>
              <a:t>tied</a:t>
            </a:r>
            <a:r>
              <a:rPr sz="1600" b="1" u="heavy" spc="-80" dirty="0">
                <a:uFill>
                  <a:solidFill>
                    <a:srgbClr val="FFFFFF"/>
                  </a:solidFill>
                </a:uFill>
                <a:latin typeface="Lato"/>
                <a:cs typeface="Lato"/>
              </a:rPr>
              <a:t> </a:t>
            </a:r>
            <a:r>
              <a:rPr sz="1600" b="1" u="heavy" spc="5" dirty="0">
                <a:uFill>
                  <a:solidFill>
                    <a:srgbClr val="FFFFFF"/>
                  </a:solidFill>
                </a:uFill>
                <a:latin typeface="Lato"/>
                <a:cs typeface="Lato"/>
              </a:rPr>
              <a:t>to</a:t>
            </a:r>
            <a:r>
              <a:rPr sz="1600" b="1" u="heavy" spc="-85" dirty="0">
                <a:uFill>
                  <a:solidFill>
                    <a:srgbClr val="FFFFFF"/>
                  </a:solidFill>
                </a:uFill>
                <a:latin typeface="Lato"/>
                <a:cs typeface="Lato"/>
              </a:rPr>
              <a:t> </a:t>
            </a:r>
            <a:r>
              <a:rPr sz="1600" b="1" u="heavy" spc="10" dirty="0">
                <a:uFill>
                  <a:solidFill>
                    <a:srgbClr val="FFFFFF"/>
                  </a:solidFill>
                </a:uFill>
                <a:latin typeface="Lato"/>
                <a:cs typeface="Lato"/>
              </a:rPr>
              <a:t>the</a:t>
            </a:r>
            <a:r>
              <a:rPr sz="1600" b="1" u="heavy" spc="-80" dirty="0">
                <a:uFill>
                  <a:solidFill>
                    <a:srgbClr val="FFFFFF"/>
                  </a:solidFill>
                </a:uFill>
                <a:latin typeface="Lato"/>
                <a:cs typeface="Lato"/>
              </a:rPr>
              <a:t> </a:t>
            </a:r>
            <a:r>
              <a:rPr sz="1600" b="1" u="heavy" dirty="0">
                <a:uFill>
                  <a:solidFill>
                    <a:srgbClr val="FFFFFF"/>
                  </a:solidFill>
                </a:uFill>
                <a:latin typeface="Lato"/>
                <a:cs typeface="Lato"/>
              </a:rPr>
              <a:t>Pod</a:t>
            </a:r>
            <a:r>
              <a:rPr sz="1600" b="1" u="heavy" spc="-85" dirty="0">
                <a:uFill>
                  <a:solidFill>
                    <a:srgbClr val="FFFFFF"/>
                  </a:solidFill>
                </a:uFill>
                <a:latin typeface="Lato"/>
                <a:cs typeface="Lato"/>
              </a:rPr>
              <a:t> </a:t>
            </a:r>
            <a:r>
              <a:rPr sz="1600" b="1" u="heavy" dirty="0">
                <a:uFill>
                  <a:solidFill>
                    <a:srgbClr val="FFFFFF"/>
                  </a:solidFill>
                </a:uFill>
                <a:latin typeface="Lato"/>
                <a:cs typeface="Lato"/>
              </a:rPr>
              <a:t>Lifecycle</a:t>
            </a:r>
            <a:r>
              <a:rPr sz="1300" dirty="0">
                <a:latin typeface="Lato"/>
                <a:cs typeface="Lato"/>
              </a:rPr>
              <a:t>,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consumable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by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one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or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more  containers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within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5" dirty="0">
                <a:latin typeface="Lato"/>
                <a:cs typeface="Lato"/>
              </a:rPr>
              <a:t>pod.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Lato"/>
              <a:cs typeface="Lato"/>
            </a:endParaRPr>
          </a:p>
          <a:p>
            <a:pPr marL="12700" marR="182880">
              <a:lnSpc>
                <a:spcPct val="101600"/>
              </a:lnSpc>
            </a:pPr>
            <a:r>
              <a:rPr sz="1600" b="1" spc="10" dirty="0">
                <a:latin typeface="Lato"/>
                <a:cs typeface="Lato"/>
              </a:rPr>
              <a:t>PersistentVolume </a:t>
            </a:r>
            <a:r>
              <a:rPr sz="1300" b="1" spc="-20" dirty="0">
                <a:latin typeface="Lato"/>
                <a:cs typeface="Lato"/>
              </a:rPr>
              <a:t>- </a:t>
            </a:r>
            <a:r>
              <a:rPr sz="1300" dirty="0">
                <a:latin typeface="Lato"/>
                <a:cs typeface="Lato"/>
              </a:rPr>
              <a:t>A </a:t>
            </a:r>
            <a:r>
              <a:rPr sz="1300" spc="5" dirty="0">
                <a:latin typeface="Lato"/>
                <a:cs typeface="Lato"/>
              </a:rPr>
              <a:t>PersistentVolume </a:t>
            </a:r>
            <a:r>
              <a:rPr sz="1300" spc="25" dirty="0">
                <a:latin typeface="Lato"/>
                <a:cs typeface="Lato"/>
              </a:rPr>
              <a:t>(PV) </a:t>
            </a:r>
            <a:r>
              <a:rPr sz="1300" spc="5" dirty="0">
                <a:latin typeface="Lato"/>
                <a:cs typeface="Lato"/>
              </a:rPr>
              <a:t>represents </a:t>
            </a:r>
            <a:r>
              <a:rPr sz="1300" spc="10" dirty="0">
                <a:latin typeface="Lato"/>
                <a:cs typeface="Lato"/>
              </a:rPr>
              <a:t>a </a:t>
            </a:r>
            <a:r>
              <a:rPr sz="1300" spc="5" dirty="0">
                <a:latin typeface="Lato"/>
                <a:cs typeface="Lato"/>
              </a:rPr>
              <a:t>storage </a:t>
            </a:r>
            <a:r>
              <a:rPr sz="1300" dirty="0">
                <a:latin typeface="Lato"/>
                <a:cs typeface="Lato"/>
              </a:rPr>
              <a:t>resource. </a:t>
            </a:r>
            <a:r>
              <a:rPr sz="1300" spc="5" dirty="0">
                <a:latin typeface="Lato"/>
                <a:cs typeface="Lato"/>
              </a:rPr>
              <a:t>PVs </a:t>
            </a:r>
            <a:r>
              <a:rPr sz="1300" spc="15" dirty="0">
                <a:latin typeface="Lato"/>
                <a:cs typeface="Lato"/>
              </a:rPr>
              <a:t>are  </a:t>
            </a:r>
            <a:r>
              <a:rPr sz="1300" spc="-5" dirty="0">
                <a:latin typeface="Lato"/>
                <a:cs typeface="Lato"/>
              </a:rPr>
              <a:t>commonly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linked</a:t>
            </a:r>
            <a:r>
              <a:rPr sz="1300" spc="-7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7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backing</a:t>
            </a:r>
            <a:r>
              <a:rPr sz="1300" spc="-7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storage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resource,</a:t>
            </a:r>
            <a:r>
              <a:rPr sz="1300" spc="-70" dirty="0">
                <a:latin typeface="Lato"/>
                <a:cs typeface="Lato"/>
              </a:rPr>
              <a:t> </a:t>
            </a:r>
            <a:r>
              <a:rPr sz="1300" spc="-15" dirty="0">
                <a:latin typeface="Lato"/>
                <a:cs typeface="Lato"/>
              </a:rPr>
              <a:t>NFS,</a:t>
            </a:r>
            <a:r>
              <a:rPr sz="1300" spc="-7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GCEPersistentDisk,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RBD</a:t>
            </a:r>
            <a:r>
              <a:rPr sz="1300" spc="-7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etc.</a:t>
            </a:r>
            <a:r>
              <a:rPr sz="1300" spc="-7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are  </a:t>
            </a:r>
            <a:r>
              <a:rPr sz="1300" dirty="0">
                <a:latin typeface="Lato"/>
                <a:cs typeface="Lato"/>
              </a:rPr>
              <a:t>provisioned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ahead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time.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Their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lifecycle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is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handled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independently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from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5" dirty="0">
                <a:latin typeface="Lato"/>
                <a:cs typeface="Lato"/>
              </a:rPr>
              <a:t>pod.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Lato"/>
              <a:cs typeface="Lato"/>
            </a:endParaRPr>
          </a:p>
          <a:p>
            <a:pPr marL="12700" marR="5080">
              <a:lnSpc>
                <a:spcPct val="101600"/>
              </a:lnSpc>
            </a:pPr>
            <a:r>
              <a:rPr sz="1600" b="1" spc="15" dirty="0">
                <a:latin typeface="Lato"/>
                <a:cs typeface="Lato"/>
              </a:rPr>
              <a:t>PersistentVolumeClaim</a:t>
            </a:r>
            <a:r>
              <a:rPr sz="1600" b="1" spc="-75" dirty="0">
                <a:latin typeface="Lato"/>
                <a:cs typeface="Lato"/>
              </a:rPr>
              <a:t> </a:t>
            </a:r>
            <a:r>
              <a:rPr sz="1600" b="1" spc="-25" dirty="0">
                <a:latin typeface="Lato"/>
                <a:cs typeface="Lato"/>
              </a:rPr>
              <a:t>-</a:t>
            </a:r>
            <a:r>
              <a:rPr sz="1600" b="1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PersistentVolumeClaim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25" dirty="0">
                <a:latin typeface="Lato"/>
                <a:cs typeface="Lato"/>
              </a:rPr>
              <a:t>(PVC)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is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request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for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storage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that  </a:t>
            </a:r>
            <a:r>
              <a:rPr sz="1300" spc="5" dirty="0">
                <a:latin typeface="Lato"/>
                <a:cs typeface="Lato"/>
              </a:rPr>
              <a:t>satisfies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set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requirements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instead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mapping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storage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resource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directly.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Commonly  </a:t>
            </a:r>
            <a:r>
              <a:rPr sz="1300" spc="-5" dirty="0">
                <a:latin typeface="Lato"/>
                <a:cs typeface="Lato"/>
              </a:rPr>
              <a:t>used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with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dynamically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provisioned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storage.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Lato"/>
              <a:cs typeface="Lato"/>
            </a:endParaRPr>
          </a:p>
          <a:p>
            <a:pPr marL="12700" marR="86995">
              <a:lnSpc>
                <a:spcPct val="101600"/>
              </a:lnSpc>
              <a:spcBef>
                <a:spcPts val="5"/>
              </a:spcBef>
            </a:pPr>
            <a:r>
              <a:rPr sz="1600" b="1" spc="5" dirty="0">
                <a:latin typeface="Lato"/>
                <a:cs typeface="Lato"/>
              </a:rPr>
              <a:t>StorageClass</a:t>
            </a:r>
            <a:r>
              <a:rPr sz="1600" b="1" spc="-80" dirty="0">
                <a:latin typeface="Lato"/>
                <a:cs typeface="Lato"/>
              </a:rPr>
              <a:t> </a:t>
            </a:r>
            <a:r>
              <a:rPr sz="1600" b="1" spc="-25" dirty="0">
                <a:latin typeface="Lato"/>
                <a:cs typeface="Lato"/>
              </a:rPr>
              <a:t>-</a:t>
            </a:r>
            <a:r>
              <a:rPr sz="1600" b="1" spc="-5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Storage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classes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are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an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abstraction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on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top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an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external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storage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resource.  </a:t>
            </a:r>
            <a:r>
              <a:rPr sz="1300" spc="-5" dirty="0">
                <a:latin typeface="Lato"/>
                <a:cs typeface="Lato"/>
              </a:rPr>
              <a:t>These </a:t>
            </a:r>
            <a:r>
              <a:rPr sz="1300" spc="10" dirty="0">
                <a:latin typeface="Lato"/>
                <a:cs typeface="Lato"/>
              </a:rPr>
              <a:t>will </a:t>
            </a:r>
            <a:r>
              <a:rPr sz="1300" dirty="0">
                <a:latin typeface="Lato"/>
                <a:cs typeface="Lato"/>
              </a:rPr>
              <a:t>include </a:t>
            </a:r>
            <a:r>
              <a:rPr sz="1300" spc="10" dirty="0">
                <a:latin typeface="Lato"/>
                <a:cs typeface="Lato"/>
              </a:rPr>
              <a:t>a </a:t>
            </a:r>
            <a:r>
              <a:rPr sz="1300" spc="5" dirty="0">
                <a:latin typeface="Lato"/>
                <a:cs typeface="Lato"/>
              </a:rPr>
              <a:t>provisioner, provisioner </a:t>
            </a:r>
            <a:r>
              <a:rPr sz="1300" dirty="0">
                <a:latin typeface="Lato"/>
                <a:cs typeface="Lato"/>
              </a:rPr>
              <a:t>configuration </a:t>
            </a:r>
            <a:r>
              <a:rPr sz="1300" spc="10" dirty="0">
                <a:latin typeface="Lato"/>
                <a:cs typeface="Lato"/>
              </a:rPr>
              <a:t>parameters </a:t>
            </a:r>
            <a:r>
              <a:rPr sz="1300" spc="5" dirty="0">
                <a:latin typeface="Lato"/>
                <a:cs typeface="Lato"/>
              </a:rPr>
              <a:t>as well as </a:t>
            </a:r>
            <a:r>
              <a:rPr sz="1300" spc="10" dirty="0">
                <a:latin typeface="Lato"/>
                <a:cs typeface="Lato"/>
              </a:rPr>
              <a:t>a </a:t>
            </a:r>
            <a:r>
              <a:rPr sz="1300" spc="5" dirty="0">
                <a:latin typeface="Lato"/>
                <a:cs typeface="Lato"/>
              </a:rPr>
              <a:t>PV  reclaimPolicy.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0476" y="644932"/>
            <a:ext cx="1373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/>
              <a:t>Volumes</a:t>
            </a:r>
            <a:endParaRPr sz="2400"/>
          </a:p>
        </p:txBody>
      </p:sp>
      <p:grpSp>
        <p:nvGrpSpPr>
          <p:cNvPr id="8" name="object 8"/>
          <p:cNvGrpSpPr/>
          <p:nvPr/>
        </p:nvGrpSpPr>
        <p:grpSpPr>
          <a:xfrm>
            <a:off x="1150500" y="1487097"/>
            <a:ext cx="7186295" cy="3072130"/>
            <a:chOff x="1150500" y="1487097"/>
            <a:chExt cx="7186295" cy="3072130"/>
          </a:xfrm>
        </p:grpSpPr>
        <p:sp>
          <p:nvSpPr>
            <p:cNvPr id="9" name="object 9"/>
            <p:cNvSpPr/>
            <p:nvPr/>
          </p:nvSpPr>
          <p:spPr>
            <a:xfrm>
              <a:off x="1150500" y="1646484"/>
              <a:ext cx="3272040" cy="27533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29439" y="1487097"/>
              <a:ext cx="3206943" cy="30720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1496" y="644932"/>
            <a:ext cx="2996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/>
              <a:t>Persistent</a:t>
            </a:r>
            <a:r>
              <a:rPr sz="2400" spc="-295" dirty="0"/>
              <a:t> </a:t>
            </a:r>
            <a:r>
              <a:rPr sz="2400" spc="45" dirty="0"/>
              <a:t>Volumes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24571" y="1603486"/>
            <a:ext cx="2760980" cy="26250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latin typeface="Lato"/>
                <a:cs typeface="Lato"/>
              </a:rPr>
              <a:t>PVs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are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cluster-wide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resource</a:t>
            </a:r>
            <a:endParaRPr sz="1300" dirty="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latin typeface="Lato"/>
                <a:cs typeface="Lato"/>
              </a:rPr>
              <a:t>Not</a:t>
            </a:r>
            <a:r>
              <a:rPr sz="1300" spc="-10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directly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consumable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by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Pod</a:t>
            </a:r>
            <a:endParaRPr sz="1300" dirty="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latin typeface="Lato"/>
                <a:cs typeface="Lato"/>
              </a:rPr>
              <a:t>PV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Parameters:</a:t>
            </a:r>
            <a:endParaRPr sz="1300" dirty="0">
              <a:latin typeface="Lato"/>
              <a:cs typeface="Lato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5" dirty="0">
                <a:latin typeface="Lato"/>
                <a:cs typeface="Lato"/>
              </a:rPr>
              <a:t>Capacity</a:t>
            </a:r>
            <a:endParaRPr sz="1100" dirty="0">
              <a:latin typeface="Lato"/>
              <a:cs typeface="Lato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-5" dirty="0">
                <a:latin typeface="Lato"/>
                <a:cs typeface="Lato"/>
              </a:rPr>
              <a:t>accessModes</a:t>
            </a:r>
            <a:endParaRPr sz="1100" dirty="0">
              <a:latin typeface="Lato"/>
              <a:cs typeface="Lato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dirty="0">
                <a:latin typeface="Lato"/>
                <a:cs typeface="Lato"/>
              </a:rPr>
              <a:t>ReadOnlyMany</a:t>
            </a:r>
            <a:r>
              <a:rPr sz="1100" spc="-80" dirty="0">
                <a:latin typeface="Lato"/>
                <a:cs typeface="Lato"/>
              </a:rPr>
              <a:t> </a:t>
            </a:r>
            <a:r>
              <a:rPr sz="1100" spc="15" dirty="0">
                <a:latin typeface="Lato"/>
                <a:cs typeface="Lato"/>
              </a:rPr>
              <a:t>(ROX)</a:t>
            </a:r>
            <a:endParaRPr sz="1100" dirty="0">
              <a:latin typeface="Lato"/>
              <a:cs typeface="Lato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dirty="0">
                <a:latin typeface="Lato"/>
                <a:cs typeface="Lato"/>
              </a:rPr>
              <a:t>ReadWriteOnce</a:t>
            </a:r>
            <a:r>
              <a:rPr sz="1100" spc="-95" dirty="0">
                <a:latin typeface="Lato"/>
                <a:cs typeface="Lato"/>
              </a:rPr>
              <a:t> </a:t>
            </a:r>
            <a:r>
              <a:rPr sz="1100" spc="10" dirty="0">
                <a:latin typeface="Lato"/>
                <a:cs typeface="Lato"/>
              </a:rPr>
              <a:t>(RWO)</a:t>
            </a:r>
            <a:endParaRPr sz="1100" dirty="0">
              <a:latin typeface="Lato"/>
              <a:cs typeface="Lato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5" dirty="0">
                <a:latin typeface="Lato"/>
                <a:cs typeface="Lato"/>
              </a:rPr>
              <a:t>ReadWriteMany</a:t>
            </a:r>
            <a:r>
              <a:rPr sz="1100" spc="-145" dirty="0">
                <a:latin typeface="Lato"/>
                <a:cs typeface="Lato"/>
              </a:rPr>
              <a:t> </a:t>
            </a:r>
            <a:r>
              <a:rPr sz="1100" spc="10" dirty="0">
                <a:latin typeface="Lato"/>
                <a:cs typeface="Lato"/>
              </a:rPr>
              <a:t>(RWX)</a:t>
            </a:r>
            <a:endParaRPr sz="1100" dirty="0">
              <a:latin typeface="Lato"/>
              <a:cs typeface="Lato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5" dirty="0">
                <a:latin typeface="Lato"/>
                <a:cs typeface="Lato"/>
              </a:rPr>
              <a:t>persistentVolumeReclaimPolicy</a:t>
            </a:r>
            <a:endParaRPr sz="1100" dirty="0">
              <a:latin typeface="Lato"/>
              <a:cs typeface="Lato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5" dirty="0">
                <a:latin typeface="Lato"/>
                <a:cs typeface="Lato"/>
              </a:rPr>
              <a:t>Retain</a:t>
            </a:r>
            <a:endParaRPr sz="1100" dirty="0">
              <a:latin typeface="Lato"/>
              <a:cs typeface="Lato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dirty="0">
                <a:latin typeface="Lato"/>
                <a:cs typeface="Lato"/>
              </a:rPr>
              <a:t>Recycle</a:t>
            </a: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dirty="0">
                <a:latin typeface="Lato"/>
                <a:cs typeface="Lato"/>
              </a:rPr>
              <a:t>Delete</a:t>
            </a: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5" dirty="0">
                <a:latin typeface="Lato"/>
                <a:cs typeface="Lato"/>
              </a:rPr>
              <a:t>StorageClass</a:t>
            </a:r>
            <a:endParaRPr sz="1100" dirty="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497" y="1366722"/>
            <a:ext cx="3425143" cy="3312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4041" y="644932"/>
            <a:ext cx="3962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/>
              <a:t>Persistent </a:t>
            </a:r>
            <a:r>
              <a:rPr sz="2400" spc="65" dirty="0"/>
              <a:t>Volume</a:t>
            </a:r>
            <a:r>
              <a:rPr sz="2400" spc="-530" dirty="0"/>
              <a:t> </a:t>
            </a:r>
            <a:r>
              <a:rPr sz="2400" spc="20" dirty="0"/>
              <a:t>Claims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375970" y="1603486"/>
            <a:ext cx="3782060" cy="1397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latin typeface="Lato"/>
                <a:cs typeface="Lato"/>
              </a:rPr>
              <a:t>PVCs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are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scoped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namespaces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Lato"/>
                <a:cs typeface="Lato"/>
              </a:rPr>
              <a:t>Supports </a:t>
            </a:r>
            <a:r>
              <a:rPr sz="1300" spc="-5" dirty="0">
                <a:latin typeface="Lato"/>
                <a:cs typeface="Lato"/>
              </a:rPr>
              <a:t>accessModes </a:t>
            </a:r>
            <a:r>
              <a:rPr sz="1300" spc="15" dirty="0">
                <a:latin typeface="Lato"/>
                <a:cs typeface="Lato"/>
              </a:rPr>
              <a:t>like</a:t>
            </a:r>
            <a:r>
              <a:rPr sz="1300" spc="-26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PVs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latin typeface="Lato"/>
                <a:cs typeface="Lato"/>
              </a:rPr>
              <a:t>Uses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resource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request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model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similar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Pods</a:t>
            </a:r>
            <a:endParaRPr sz="1300">
              <a:latin typeface="Lato"/>
              <a:cs typeface="Lato"/>
            </a:endParaRPr>
          </a:p>
          <a:p>
            <a:pPr marL="340360" marR="5080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latin typeface="Lato"/>
                <a:cs typeface="Lato"/>
              </a:rPr>
              <a:t>Claims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will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consume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storage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from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matching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PVs  </a:t>
            </a:r>
            <a:r>
              <a:rPr sz="1300" spc="15" dirty="0">
                <a:latin typeface="Lato"/>
                <a:cs typeface="Lato"/>
              </a:rPr>
              <a:t>or </a:t>
            </a:r>
            <a:r>
              <a:rPr sz="1300" spc="5" dirty="0">
                <a:latin typeface="Lato"/>
                <a:cs typeface="Lato"/>
              </a:rPr>
              <a:t>StorageClasses </a:t>
            </a:r>
            <a:r>
              <a:rPr sz="1300" dirty="0">
                <a:latin typeface="Lato"/>
                <a:cs typeface="Lato"/>
              </a:rPr>
              <a:t>based </a:t>
            </a:r>
            <a:r>
              <a:rPr sz="1300" spc="-10" dirty="0">
                <a:latin typeface="Lato"/>
                <a:cs typeface="Lato"/>
              </a:rPr>
              <a:t>on </a:t>
            </a:r>
            <a:r>
              <a:rPr sz="1300" i="1" spc="-15" dirty="0">
                <a:latin typeface="Lato"/>
                <a:cs typeface="Lato"/>
              </a:rPr>
              <a:t>storageClass </a:t>
            </a:r>
            <a:r>
              <a:rPr sz="1300" dirty="0">
                <a:latin typeface="Lato"/>
                <a:cs typeface="Lato"/>
              </a:rPr>
              <a:t>and  selectors.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347" y="1684446"/>
            <a:ext cx="2876544" cy="2570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3398" y="644932"/>
            <a:ext cx="2415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Storage</a:t>
            </a:r>
            <a:r>
              <a:rPr sz="2400" spc="-265" dirty="0"/>
              <a:t> </a:t>
            </a:r>
            <a:r>
              <a:rPr sz="2400" spc="-30" dirty="0"/>
              <a:t>Classes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99574" y="1603486"/>
            <a:ext cx="323596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latin typeface="Lato"/>
                <a:cs typeface="Lato"/>
              </a:rPr>
              <a:t>Uses </a:t>
            </a:r>
            <a:r>
              <a:rPr sz="1300" spc="5" dirty="0">
                <a:latin typeface="Lato"/>
                <a:cs typeface="Lato"/>
              </a:rPr>
              <a:t>an </a:t>
            </a:r>
            <a:r>
              <a:rPr sz="1300" spc="10" dirty="0">
                <a:latin typeface="Lato"/>
                <a:cs typeface="Lato"/>
              </a:rPr>
              <a:t>external </a:t>
            </a:r>
            <a:r>
              <a:rPr sz="1300" dirty="0">
                <a:latin typeface="Lato"/>
                <a:cs typeface="Lato"/>
              </a:rPr>
              <a:t>system </a:t>
            </a:r>
            <a:r>
              <a:rPr sz="1300" spc="-5" dirty="0">
                <a:latin typeface="Lato"/>
                <a:cs typeface="Lato"/>
              </a:rPr>
              <a:t>defined by </a:t>
            </a:r>
            <a:r>
              <a:rPr sz="1300" dirty="0">
                <a:latin typeface="Lato"/>
                <a:cs typeface="Lato"/>
              </a:rPr>
              <a:t>the  </a:t>
            </a:r>
            <a:r>
              <a:rPr sz="1300" spc="5" dirty="0">
                <a:latin typeface="Lato"/>
                <a:cs typeface="Lato"/>
              </a:rPr>
              <a:t>provisioner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dynamically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consume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  </a:t>
            </a:r>
            <a:r>
              <a:rPr sz="1300" spc="5" dirty="0">
                <a:latin typeface="Lato"/>
                <a:cs typeface="Lato"/>
              </a:rPr>
              <a:t>allocate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storage.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latin typeface="Lato"/>
                <a:cs typeface="Lato"/>
              </a:rPr>
              <a:t>Storage </a:t>
            </a:r>
            <a:r>
              <a:rPr sz="1300" spc="10" dirty="0">
                <a:latin typeface="Lato"/>
                <a:cs typeface="Lato"/>
              </a:rPr>
              <a:t>Class</a:t>
            </a:r>
            <a:r>
              <a:rPr sz="1300" spc="-1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Fields</a:t>
            </a:r>
            <a:endParaRPr sz="1300">
              <a:latin typeface="Lato"/>
              <a:cs typeface="Lato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5" dirty="0">
                <a:latin typeface="Lato"/>
                <a:cs typeface="Lato"/>
              </a:rPr>
              <a:t>Provisioner</a:t>
            </a:r>
            <a:endParaRPr sz="1100">
              <a:latin typeface="Lato"/>
              <a:cs typeface="Lato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0" dirty="0">
                <a:latin typeface="Lato"/>
                <a:cs typeface="Lato"/>
              </a:rPr>
              <a:t>Parameters</a:t>
            </a:r>
            <a:endParaRPr sz="1100">
              <a:latin typeface="Lato"/>
              <a:cs typeface="Lato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5" dirty="0">
                <a:latin typeface="Lato"/>
                <a:cs typeface="Lato"/>
              </a:rPr>
              <a:t>reclaimPolicy</a:t>
            </a:r>
            <a:endParaRPr sz="11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5075" y="1204647"/>
            <a:ext cx="3310290" cy="363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3874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/>
              <a:t>Concepts </a:t>
            </a:r>
            <a:r>
              <a:rPr sz="2400" spc="-175" dirty="0"/>
              <a:t>-</a:t>
            </a:r>
            <a:r>
              <a:rPr sz="2400" spc="-530" dirty="0"/>
              <a:t> </a:t>
            </a:r>
            <a:r>
              <a:rPr sz="2400" spc="35" dirty="0"/>
              <a:t>Configuration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24112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74345" marR="204470">
              <a:lnSpc>
                <a:spcPct val="114599"/>
              </a:lnSpc>
              <a:spcBef>
                <a:spcPts val="145"/>
              </a:spcBef>
            </a:pPr>
            <a:r>
              <a:rPr sz="1600" b="1" spc="-5" dirty="0">
                <a:latin typeface="Lato"/>
                <a:cs typeface="Lato"/>
              </a:rPr>
              <a:t>ConfigMap </a:t>
            </a:r>
            <a:r>
              <a:rPr b="1" spc="-20" dirty="0">
                <a:latin typeface="Lato"/>
                <a:cs typeface="Lato"/>
              </a:rPr>
              <a:t>- </a:t>
            </a:r>
            <a:r>
              <a:rPr spc="10" dirty="0"/>
              <a:t>Externalized data </a:t>
            </a:r>
            <a:r>
              <a:rPr spc="5" dirty="0"/>
              <a:t>stored within kubernetes </a:t>
            </a:r>
            <a:r>
              <a:rPr spc="10" dirty="0"/>
              <a:t>that </a:t>
            </a:r>
            <a:r>
              <a:rPr spc="-5" dirty="0"/>
              <a:t>can be </a:t>
            </a:r>
            <a:r>
              <a:rPr dirty="0"/>
              <a:t>referenced </a:t>
            </a:r>
            <a:r>
              <a:rPr spc="5" dirty="0"/>
              <a:t>as </a:t>
            </a:r>
            <a:r>
              <a:rPr spc="10" dirty="0"/>
              <a:t>a  </a:t>
            </a:r>
            <a:r>
              <a:rPr dirty="0"/>
              <a:t>commandline</a:t>
            </a:r>
            <a:r>
              <a:rPr spc="-75" dirty="0"/>
              <a:t> </a:t>
            </a:r>
            <a:r>
              <a:rPr dirty="0"/>
              <a:t>argument,</a:t>
            </a:r>
            <a:r>
              <a:rPr spc="-75" dirty="0"/>
              <a:t> </a:t>
            </a:r>
            <a:r>
              <a:rPr dirty="0"/>
              <a:t>environment</a:t>
            </a:r>
            <a:r>
              <a:rPr spc="-75" dirty="0"/>
              <a:t> </a:t>
            </a:r>
            <a:r>
              <a:rPr spc="10" dirty="0"/>
              <a:t>variable,</a:t>
            </a:r>
            <a:r>
              <a:rPr spc="-75" dirty="0"/>
              <a:t> </a:t>
            </a:r>
            <a:r>
              <a:rPr spc="15" dirty="0"/>
              <a:t>or</a:t>
            </a:r>
            <a:r>
              <a:rPr spc="-75" dirty="0"/>
              <a:t> </a:t>
            </a:r>
            <a:r>
              <a:rPr dirty="0"/>
              <a:t>injected</a:t>
            </a:r>
            <a:r>
              <a:rPr spc="-75" dirty="0"/>
              <a:t> </a:t>
            </a:r>
            <a:r>
              <a:rPr spc="5" dirty="0"/>
              <a:t>as</a:t>
            </a:r>
            <a:r>
              <a:rPr spc="-75" dirty="0"/>
              <a:t> </a:t>
            </a:r>
            <a:r>
              <a:rPr spc="10" dirty="0"/>
              <a:t>a</a:t>
            </a:r>
            <a:r>
              <a:rPr spc="-75" dirty="0"/>
              <a:t> </a:t>
            </a:r>
            <a:r>
              <a:rPr spc="5" dirty="0"/>
              <a:t>file</a:t>
            </a:r>
            <a:r>
              <a:rPr spc="-75" dirty="0"/>
              <a:t> </a:t>
            </a:r>
            <a:r>
              <a:rPr spc="5" dirty="0"/>
              <a:t>into</a:t>
            </a:r>
            <a:r>
              <a:rPr spc="-75" dirty="0"/>
              <a:t> </a:t>
            </a:r>
            <a:r>
              <a:rPr spc="10" dirty="0"/>
              <a:t>a</a:t>
            </a:r>
            <a:r>
              <a:rPr spc="-75" dirty="0"/>
              <a:t> </a:t>
            </a:r>
            <a:r>
              <a:rPr spc="-5" dirty="0"/>
              <a:t>volume</a:t>
            </a:r>
            <a:r>
              <a:rPr spc="-75" dirty="0"/>
              <a:t> </a:t>
            </a:r>
            <a:r>
              <a:rPr spc="-10" dirty="0"/>
              <a:t>mount.</a:t>
            </a:r>
            <a:r>
              <a:rPr spc="-75" dirty="0"/>
              <a:t> </a:t>
            </a:r>
            <a:r>
              <a:rPr spc="10" dirty="0"/>
              <a:t>Ideal  </a:t>
            </a:r>
            <a:r>
              <a:rPr spc="5" dirty="0"/>
              <a:t>for</a:t>
            </a:r>
            <a:r>
              <a:rPr spc="-85" dirty="0"/>
              <a:t> </a:t>
            </a:r>
            <a:r>
              <a:rPr spc="5" dirty="0"/>
              <a:t>separating</a:t>
            </a:r>
            <a:r>
              <a:rPr spc="-85" dirty="0"/>
              <a:t> </a:t>
            </a:r>
            <a:r>
              <a:rPr spc="5" dirty="0"/>
              <a:t>containerized</a:t>
            </a:r>
            <a:r>
              <a:rPr spc="-85" dirty="0"/>
              <a:t> </a:t>
            </a:r>
            <a:r>
              <a:rPr spc="5" dirty="0"/>
              <a:t>application</a:t>
            </a:r>
            <a:r>
              <a:rPr spc="-85" dirty="0"/>
              <a:t> </a:t>
            </a:r>
            <a:r>
              <a:rPr dirty="0"/>
              <a:t>from</a:t>
            </a:r>
            <a:r>
              <a:rPr spc="-85" dirty="0"/>
              <a:t> </a:t>
            </a:r>
            <a:r>
              <a:rPr dirty="0"/>
              <a:t>configuration.</a:t>
            </a:r>
            <a:endParaRPr sz="1600">
              <a:latin typeface="Lato"/>
              <a:cs typeface="Lato"/>
            </a:endParaRPr>
          </a:p>
          <a:p>
            <a:pPr marL="461645">
              <a:lnSpc>
                <a:spcPct val="100000"/>
              </a:lnSpc>
              <a:spcBef>
                <a:spcPts val="35"/>
              </a:spcBef>
            </a:pPr>
            <a:endParaRPr sz="1250"/>
          </a:p>
          <a:p>
            <a:pPr marL="474345" marR="5080">
              <a:lnSpc>
                <a:spcPct val="113900"/>
              </a:lnSpc>
              <a:spcBef>
                <a:spcPts val="5"/>
              </a:spcBef>
            </a:pPr>
            <a:r>
              <a:rPr sz="1600" b="1" spc="5" dirty="0">
                <a:latin typeface="Lato"/>
                <a:cs typeface="Lato"/>
              </a:rPr>
              <a:t>Secret</a:t>
            </a:r>
            <a:r>
              <a:rPr sz="1600" b="1" spc="-135" dirty="0">
                <a:latin typeface="Lato"/>
                <a:cs typeface="Lato"/>
              </a:rPr>
              <a:t> </a:t>
            </a:r>
            <a:r>
              <a:rPr b="1" spc="-20" dirty="0">
                <a:latin typeface="Lato"/>
                <a:cs typeface="Lato"/>
              </a:rPr>
              <a:t>-</a:t>
            </a:r>
            <a:r>
              <a:rPr b="1" spc="-65" dirty="0">
                <a:latin typeface="Lato"/>
                <a:cs typeface="Lato"/>
              </a:rPr>
              <a:t> </a:t>
            </a:r>
            <a:r>
              <a:rPr spc="5" dirty="0"/>
              <a:t>Functionally</a:t>
            </a:r>
            <a:r>
              <a:rPr spc="-80" dirty="0"/>
              <a:t> </a:t>
            </a:r>
            <a:r>
              <a:rPr spc="5" dirty="0"/>
              <a:t>identical</a:t>
            </a:r>
            <a:r>
              <a:rPr spc="-80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5" dirty="0"/>
              <a:t>ConfigMaps,</a:t>
            </a:r>
            <a:r>
              <a:rPr spc="-80" dirty="0"/>
              <a:t> </a:t>
            </a:r>
            <a:r>
              <a:rPr spc="5" dirty="0"/>
              <a:t>but</a:t>
            </a:r>
            <a:r>
              <a:rPr spc="-80" dirty="0"/>
              <a:t> </a:t>
            </a:r>
            <a:r>
              <a:rPr spc="5" dirty="0"/>
              <a:t>stored</a:t>
            </a:r>
            <a:r>
              <a:rPr spc="-80" dirty="0"/>
              <a:t> </a:t>
            </a:r>
            <a:r>
              <a:rPr spc="-10" dirty="0"/>
              <a:t>encoded</a:t>
            </a:r>
            <a:r>
              <a:rPr spc="-80" dirty="0"/>
              <a:t> </a:t>
            </a:r>
            <a:r>
              <a:rPr spc="5" dirty="0"/>
              <a:t>as</a:t>
            </a:r>
            <a:r>
              <a:rPr spc="-75" dirty="0"/>
              <a:t> </a:t>
            </a:r>
            <a:r>
              <a:rPr spc="-5" dirty="0"/>
              <a:t>base64,</a:t>
            </a:r>
            <a:r>
              <a:rPr spc="-8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dirty="0"/>
              <a:t>encrypted</a:t>
            </a:r>
            <a:r>
              <a:rPr spc="-80" dirty="0"/>
              <a:t> </a:t>
            </a:r>
            <a:r>
              <a:rPr spc="15" dirty="0"/>
              <a:t>at  rest (if</a:t>
            </a:r>
            <a:r>
              <a:rPr spc="-190" dirty="0"/>
              <a:t> </a:t>
            </a:r>
            <a:r>
              <a:rPr dirty="0"/>
              <a:t>configured).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3738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/>
              <a:t>ConfigMaps </a:t>
            </a:r>
            <a:r>
              <a:rPr sz="2400" spc="70" dirty="0"/>
              <a:t>and</a:t>
            </a:r>
            <a:r>
              <a:rPr sz="2400" spc="-565" dirty="0"/>
              <a:t> </a:t>
            </a:r>
            <a:r>
              <a:rPr sz="2400" spc="-20" dirty="0"/>
              <a:t>Secrets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26" y="1596744"/>
            <a:ext cx="4356735" cy="10169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9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latin typeface="Lato"/>
                <a:cs typeface="Lato"/>
              </a:rPr>
              <a:t>Can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be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used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in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Pod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Config:</a:t>
            </a:r>
            <a:endParaRPr sz="1300">
              <a:latin typeface="Lato"/>
              <a:cs typeface="Lato"/>
            </a:endParaRPr>
          </a:p>
          <a:p>
            <a:pPr marL="798195" lvl="1" indent="-313055">
              <a:lnSpc>
                <a:spcPct val="100000"/>
              </a:lnSpc>
              <a:spcBef>
                <a:spcPts val="25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dirty="0">
                <a:latin typeface="Lato"/>
                <a:cs typeface="Lato"/>
              </a:rPr>
              <a:t>Injected</a:t>
            </a:r>
            <a:r>
              <a:rPr sz="1100" spc="-90" dirty="0">
                <a:latin typeface="Lato"/>
                <a:cs typeface="Lato"/>
              </a:rPr>
              <a:t> </a:t>
            </a:r>
            <a:r>
              <a:rPr sz="1100" spc="5" dirty="0">
                <a:latin typeface="Lato"/>
                <a:cs typeface="Lato"/>
              </a:rPr>
              <a:t>as</a:t>
            </a:r>
            <a:r>
              <a:rPr sz="1100" spc="-90" dirty="0">
                <a:latin typeface="Lato"/>
                <a:cs typeface="Lato"/>
              </a:rPr>
              <a:t> </a:t>
            </a:r>
            <a:r>
              <a:rPr sz="1100" spc="10" dirty="0">
                <a:latin typeface="Lato"/>
                <a:cs typeface="Lato"/>
              </a:rPr>
              <a:t>a</a:t>
            </a:r>
            <a:r>
              <a:rPr sz="1100" spc="-90" dirty="0">
                <a:latin typeface="Lato"/>
                <a:cs typeface="Lato"/>
              </a:rPr>
              <a:t> </a:t>
            </a:r>
            <a:r>
              <a:rPr sz="1100" spc="5" dirty="0">
                <a:latin typeface="Lato"/>
                <a:cs typeface="Lato"/>
              </a:rPr>
              <a:t>file</a:t>
            </a:r>
            <a:endParaRPr sz="1100">
              <a:latin typeface="Lato"/>
              <a:cs typeface="Lato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dirty="0">
                <a:latin typeface="Lato"/>
                <a:cs typeface="Lato"/>
              </a:rPr>
              <a:t>Passed</a:t>
            </a:r>
            <a:r>
              <a:rPr sz="1100" spc="-75" dirty="0">
                <a:latin typeface="Lato"/>
                <a:cs typeface="Lato"/>
              </a:rPr>
              <a:t> </a:t>
            </a:r>
            <a:r>
              <a:rPr sz="1100" spc="5" dirty="0">
                <a:latin typeface="Lato"/>
                <a:cs typeface="Lato"/>
              </a:rPr>
              <a:t>as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dirty="0">
                <a:latin typeface="Lato"/>
                <a:cs typeface="Lato"/>
              </a:rPr>
              <a:t>an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dirty="0">
                <a:latin typeface="Lato"/>
                <a:cs typeface="Lato"/>
              </a:rPr>
              <a:t>environment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10" dirty="0">
                <a:latin typeface="Lato"/>
                <a:cs typeface="Lato"/>
              </a:rPr>
              <a:t>variable</a:t>
            </a:r>
            <a:endParaRPr sz="1100">
              <a:latin typeface="Lato"/>
              <a:cs typeface="Lato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-5" dirty="0">
                <a:latin typeface="Lato"/>
                <a:cs typeface="Lato"/>
              </a:rPr>
              <a:t>Used</a:t>
            </a:r>
            <a:r>
              <a:rPr sz="1100" spc="-75" dirty="0">
                <a:latin typeface="Lato"/>
                <a:cs typeface="Lato"/>
              </a:rPr>
              <a:t> </a:t>
            </a:r>
            <a:r>
              <a:rPr sz="1100" spc="5" dirty="0">
                <a:latin typeface="Lato"/>
                <a:cs typeface="Lato"/>
              </a:rPr>
              <a:t>as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10" dirty="0">
                <a:latin typeface="Lato"/>
                <a:cs typeface="Lato"/>
              </a:rPr>
              <a:t>a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5" dirty="0">
                <a:latin typeface="Lato"/>
                <a:cs typeface="Lato"/>
              </a:rPr>
              <a:t>container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-5" dirty="0">
                <a:latin typeface="Lato"/>
                <a:cs typeface="Lato"/>
              </a:rPr>
              <a:t>command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10" dirty="0">
                <a:latin typeface="Lato"/>
                <a:cs typeface="Lato"/>
              </a:rPr>
              <a:t>(requires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dirty="0">
                <a:latin typeface="Lato"/>
                <a:cs typeface="Lato"/>
              </a:rPr>
              <a:t>passing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5" dirty="0">
                <a:latin typeface="Lato"/>
                <a:cs typeface="Lato"/>
              </a:rPr>
              <a:t>as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-5" dirty="0">
                <a:latin typeface="Lato"/>
                <a:cs typeface="Lato"/>
              </a:rPr>
              <a:t>env</a:t>
            </a:r>
            <a:r>
              <a:rPr sz="1100" spc="-70" dirty="0">
                <a:latin typeface="Lato"/>
                <a:cs typeface="Lato"/>
              </a:rPr>
              <a:t> </a:t>
            </a:r>
            <a:r>
              <a:rPr sz="1100" spc="20" dirty="0">
                <a:latin typeface="Lato"/>
                <a:cs typeface="Lato"/>
              </a:rPr>
              <a:t>var)</a:t>
            </a:r>
            <a:endParaRPr sz="110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6292" y="1307857"/>
            <a:ext cx="4319905" cy="3271520"/>
            <a:chOff x="3736292" y="1307857"/>
            <a:chExt cx="4319905" cy="3271520"/>
          </a:xfrm>
        </p:grpSpPr>
        <p:sp>
          <p:nvSpPr>
            <p:cNvPr id="5" name="object 5"/>
            <p:cNvSpPr/>
            <p:nvPr/>
          </p:nvSpPr>
          <p:spPr>
            <a:xfrm>
              <a:off x="6038437" y="1307857"/>
              <a:ext cx="1925046" cy="1906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45788" y="3298750"/>
              <a:ext cx="2110345" cy="12800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36292" y="2672469"/>
              <a:ext cx="1671396" cy="19063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724746" y="2597469"/>
            <a:ext cx="1473447" cy="19813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561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/>
              <a:t>Concepts</a:t>
            </a:r>
            <a:r>
              <a:rPr sz="2400" spc="-229" dirty="0"/>
              <a:t> </a:t>
            </a:r>
            <a:r>
              <a:rPr sz="2400" spc="-175" dirty="0"/>
              <a:t>-</a:t>
            </a:r>
            <a:r>
              <a:rPr sz="2400" spc="-225" dirty="0"/>
              <a:t> </a:t>
            </a:r>
            <a:r>
              <a:rPr sz="2400" spc="75" dirty="0"/>
              <a:t>Auth</a:t>
            </a:r>
            <a:r>
              <a:rPr sz="2400" spc="-225" dirty="0"/>
              <a:t> </a:t>
            </a:r>
            <a:r>
              <a:rPr sz="2400" spc="70" dirty="0"/>
              <a:t>and</a:t>
            </a:r>
            <a:r>
              <a:rPr sz="2400" spc="-225" dirty="0"/>
              <a:t> </a:t>
            </a:r>
            <a:r>
              <a:rPr sz="2400" spc="-15" dirty="0"/>
              <a:t>Identity</a:t>
            </a:r>
            <a:r>
              <a:rPr sz="2400" spc="-229" dirty="0"/>
              <a:t> </a:t>
            </a:r>
            <a:r>
              <a:rPr sz="2400" spc="-40" dirty="0"/>
              <a:t>(RBAC)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17" y="1590707"/>
            <a:ext cx="6869430" cy="21818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45"/>
              </a:spcBef>
            </a:pPr>
            <a:r>
              <a:rPr sz="1600" b="1" spc="10" dirty="0">
                <a:latin typeface="Lato"/>
                <a:cs typeface="Lato"/>
              </a:rPr>
              <a:t>[Cluster]Role</a:t>
            </a:r>
            <a:r>
              <a:rPr sz="1600" b="1" spc="-145" dirty="0">
                <a:latin typeface="Lato"/>
                <a:cs typeface="Lato"/>
              </a:rPr>
              <a:t> </a:t>
            </a:r>
            <a:r>
              <a:rPr sz="1300" b="1" spc="-20" dirty="0">
                <a:latin typeface="Lato"/>
                <a:cs typeface="Lato"/>
              </a:rPr>
              <a:t>-</a:t>
            </a:r>
            <a:r>
              <a:rPr sz="1300" b="1" spc="-7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Roles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contain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rules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that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act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set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permissions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that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apply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verbs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like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“get”,  </a:t>
            </a:r>
            <a:r>
              <a:rPr sz="1300" spc="5" dirty="0">
                <a:latin typeface="Lato"/>
                <a:cs typeface="Lato"/>
              </a:rPr>
              <a:t>“list”,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“watch”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etc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over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resources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that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are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scoped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apiGroups.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Roles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are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scoped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namespaces, 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ClusterRoles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are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applied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cluster-wide.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Lato"/>
              <a:cs typeface="Lato"/>
            </a:endParaRPr>
          </a:p>
          <a:p>
            <a:pPr marL="12700" marR="111125" algn="just">
              <a:lnSpc>
                <a:spcPct val="113900"/>
              </a:lnSpc>
              <a:spcBef>
                <a:spcPts val="5"/>
              </a:spcBef>
            </a:pPr>
            <a:r>
              <a:rPr sz="1600" b="1" spc="5" dirty="0">
                <a:latin typeface="Lato"/>
                <a:cs typeface="Lato"/>
              </a:rPr>
              <a:t>[Cluster]RoleBinding</a:t>
            </a:r>
            <a:r>
              <a:rPr sz="1600" b="1" spc="-135" dirty="0">
                <a:latin typeface="Lato"/>
                <a:cs typeface="Lato"/>
              </a:rPr>
              <a:t> </a:t>
            </a:r>
            <a:r>
              <a:rPr sz="1300" b="1" spc="-20" dirty="0">
                <a:latin typeface="Lato"/>
                <a:cs typeface="Lato"/>
              </a:rPr>
              <a:t>-</a:t>
            </a:r>
            <a:r>
              <a:rPr sz="1300" b="1" spc="-6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Grant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permissions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as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defined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in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[Cluster]Role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one</a:t>
            </a:r>
            <a:r>
              <a:rPr sz="1300" spc="-7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or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more  </a:t>
            </a:r>
            <a:r>
              <a:rPr sz="1300" dirty="0">
                <a:latin typeface="Lato"/>
                <a:cs typeface="Lato"/>
              </a:rPr>
              <a:t>“subjects”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which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can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be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user,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group,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or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service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account.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Lato"/>
              <a:cs typeface="Lato"/>
            </a:endParaRPr>
          </a:p>
          <a:p>
            <a:pPr marL="12700" marR="455295">
              <a:lnSpc>
                <a:spcPct val="113900"/>
              </a:lnSpc>
            </a:pPr>
            <a:r>
              <a:rPr sz="1600" b="1" dirty="0">
                <a:latin typeface="Lato"/>
                <a:cs typeface="Lato"/>
              </a:rPr>
              <a:t>ServiceAccount-</a:t>
            </a:r>
            <a:r>
              <a:rPr sz="1600" b="1" spc="-6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ServiceAccounts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provide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consumable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identity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for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pods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or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external  </a:t>
            </a:r>
            <a:r>
              <a:rPr sz="1300" spc="5" dirty="0">
                <a:latin typeface="Lato"/>
                <a:cs typeface="Lato"/>
              </a:rPr>
              <a:t>services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that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interact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with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cluster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directly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are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scoped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namespaces.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132" y="644932"/>
            <a:ext cx="1982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/>
              <a:t>[Cluster]Role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26" y="1603486"/>
            <a:ext cx="2600325" cy="210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latin typeface="Lato"/>
                <a:cs typeface="Lato"/>
              </a:rPr>
              <a:t>Permissions </a:t>
            </a:r>
            <a:r>
              <a:rPr sz="1300" spc="10" dirty="0">
                <a:latin typeface="Lato"/>
                <a:cs typeface="Lato"/>
              </a:rPr>
              <a:t>translate </a:t>
            </a:r>
            <a:r>
              <a:rPr sz="1300" dirty="0">
                <a:latin typeface="Lato"/>
                <a:cs typeface="Lato"/>
              </a:rPr>
              <a:t>to </a:t>
            </a:r>
            <a:r>
              <a:rPr sz="1300" spc="20" dirty="0">
                <a:latin typeface="Lato"/>
                <a:cs typeface="Lato"/>
              </a:rPr>
              <a:t>url  </a:t>
            </a:r>
            <a:r>
              <a:rPr sz="1300" spc="-5" dirty="0">
                <a:latin typeface="Lato"/>
                <a:cs typeface="Lato"/>
              </a:rPr>
              <a:t>path. </a:t>
            </a:r>
            <a:r>
              <a:rPr sz="1300" dirty="0">
                <a:latin typeface="Lato"/>
                <a:cs typeface="Lato"/>
              </a:rPr>
              <a:t>With </a:t>
            </a:r>
            <a:r>
              <a:rPr sz="1300" spc="-5" dirty="0">
                <a:latin typeface="Lato"/>
                <a:cs typeface="Lato"/>
              </a:rPr>
              <a:t>“” </a:t>
            </a:r>
            <a:r>
              <a:rPr sz="1300" dirty="0">
                <a:latin typeface="Lato"/>
                <a:cs typeface="Lato"/>
              </a:rPr>
              <a:t>defaulting to</a:t>
            </a:r>
            <a:r>
              <a:rPr sz="1300" spc="-17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core  </a:t>
            </a:r>
            <a:r>
              <a:rPr sz="1300" spc="-5" dirty="0">
                <a:latin typeface="Lato"/>
                <a:cs typeface="Lato"/>
              </a:rPr>
              <a:t>group.</a:t>
            </a:r>
            <a:endParaRPr sz="1300">
              <a:latin typeface="Lato"/>
              <a:cs typeface="Lato"/>
            </a:endParaRPr>
          </a:p>
          <a:p>
            <a:pPr marL="340360" marR="39370" indent="-328295">
              <a:lnSpc>
                <a:spcPct val="115399"/>
              </a:lnSpc>
              <a:spcBef>
                <a:spcPts val="97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Lato"/>
                <a:cs typeface="Lato"/>
              </a:rPr>
              <a:t>Resources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act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as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items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role  </a:t>
            </a:r>
            <a:r>
              <a:rPr sz="1300" dirty="0">
                <a:latin typeface="Lato"/>
                <a:cs typeface="Lato"/>
              </a:rPr>
              <a:t>should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be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granted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access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to.</a:t>
            </a:r>
            <a:endParaRPr sz="1300">
              <a:latin typeface="Lato"/>
              <a:cs typeface="Lato"/>
            </a:endParaRPr>
          </a:p>
          <a:p>
            <a:pPr marL="340360" marR="57785" indent="-328295">
              <a:lnSpc>
                <a:spcPct val="115399"/>
              </a:lnSpc>
              <a:spcBef>
                <a:spcPts val="97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latin typeface="Lato"/>
                <a:cs typeface="Lato"/>
              </a:rPr>
              <a:t>Verbs </a:t>
            </a:r>
            <a:r>
              <a:rPr sz="1300" spc="15" dirty="0">
                <a:latin typeface="Lato"/>
                <a:cs typeface="Lato"/>
              </a:rPr>
              <a:t>are </a:t>
            </a:r>
            <a:r>
              <a:rPr sz="1300" dirty="0">
                <a:latin typeface="Lato"/>
                <a:cs typeface="Lato"/>
              </a:rPr>
              <a:t>the actions the </a:t>
            </a:r>
            <a:r>
              <a:rPr sz="1300" spc="10" dirty="0">
                <a:latin typeface="Lato"/>
                <a:cs typeface="Lato"/>
              </a:rPr>
              <a:t>role  </a:t>
            </a:r>
            <a:r>
              <a:rPr sz="1300" spc="-5" dirty="0">
                <a:latin typeface="Lato"/>
                <a:cs typeface="Lato"/>
              </a:rPr>
              <a:t>can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perform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on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referenced  resources.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38991" y="1721771"/>
            <a:ext cx="4097416" cy="1785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657" y="644932"/>
            <a:ext cx="3204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[Cluster]RoleBinding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26" y="1603486"/>
            <a:ext cx="2700020" cy="12827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latin typeface="Lato"/>
                <a:cs typeface="Lato"/>
              </a:rPr>
              <a:t>Can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reference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multiple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subjects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Lato"/>
                <a:cs typeface="Lato"/>
              </a:rPr>
              <a:t>Subjects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can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be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kind:</a:t>
            </a:r>
            <a:endParaRPr sz="1300">
              <a:latin typeface="Lato"/>
              <a:cs typeface="Lato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5" dirty="0">
                <a:latin typeface="Lato"/>
                <a:cs typeface="Lato"/>
              </a:rPr>
              <a:t>User</a:t>
            </a:r>
            <a:endParaRPr sz="1100">
              <a:latin typeface="Lato"/>
              <a:cs typeface="Lato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dirty="0">
                <a:latin typeface="Lato"/>
                <a:cs typeface="Lato"/>
              </a:rPr>
              <a:t>Group</a:t>
            </a:r>
            <a:endParaRPr sz="1100">
              <a:latin typeface="Lato"/>
              <a:cs typeface="Lato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dirty="0">
                <a:latin typeface="Lato"/>
                <a:cs typeface="Lato"/>
              </a:rPr>
              <a:t>ServiceAccount</a:t>
            </a:r>
            <a:endParaRPr sz="11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17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latin typeface="Lato"/>
                <a:cs typeface="Lato"/>
              </a:rPr>
              <a:t>roleRef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targets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single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role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only.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2290" y="1567534"/>
            <a:ext cx="3674092" cy="2534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084481"/>
            <a:ext cx="7240083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latin typeface="+mn-lt"/>
              </a:rPr>
              <a:t>A Container Orchestration System.</a:t>
            </a:r>
            <a:br>
              <a:rPr lang="en-IN" sz="1800" dirty="0">
                <a:latin typeface="+mn-lt"/>
              </a:rPr>
            </a:b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>● A project that was spun out of Google as an open source container orchestration platform (~2 billion containers/week). </a:t>
            </a:r>
            <a:br>
              <a:rPr lang="en-IN" sz="1800" dirty="0">
                <a:latin typeface="+mn-lt"/>
              </a:rPr>
            </a:b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>● Built from the lessons learned in the experiences of developing and running Google’s Borg and Omega. </a:t>
            </a:r>
            <a:br>
              <a:rPr lang="en-IN" sz="1800" dirty="0">
                <a:latin typeface="+mn-lt"/>
              </a:rPr>
            </a:b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>● Designed from the ground-up as a loosely coupled collection of components centred around deploying, maintaining and scaling workloads.</a:t>
            </a:r>
            <a:endParaRPr sz="18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D6563-0C8F-40F1-ABAF-8C9D1CB20547}"/>
              </a:ext>
            </a:extLst>
          </p:cNvPr>
          <p:cNvSpPr/>
          <p:nvPr/>
        </p:nvSpPr>
        <p:spPr>
          <a:xfrm>
            <a:off x="609600" y="285750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What is Kubernetes?</a:t>
            </a:r>
          </a:p>
        </p:txBody>
      </p:sp>
    </p:spTree>
    <p:extLst>
      <p:ext uri="{BB962C8B-B14F-4D97-AF65-F5344CB8AC3E}">
        <p14:creationId xmlns:p14="http://schemas.microsoft.com/office/powerpoint/2010/main" val="39421843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650" y="256687"/>
            <a:ext cx="78867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3900" marR="1578610" algn="ctr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Behind</a:t>
            </a:r>
          </a:p>
          <a:p>
            <a:pPr marL="5201285" algn="ctr">
              <a:lnSpc>
                <a:spcPct val="100000"/>
              </a:lnSpc>
              <a:spcBef>
                <a:spcPts val="30"/>
              </a:spcBef>
            </a:pPr>
            <a:r>
              <a:rPr spc="10" dirty="0"/>
              <a:t>The</a:t>
            </a:r>
            <a:r>
              <a:rPr spc="-405" dirty="0"/>
              <a:t> </a:t>
            </a:r>
            <a:r>
              <a:rPr dirty="0"/>
              <a:t>Scenes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872" y="2171796"/>
            <a:ext cx="4441825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>
                <a:latin typeface="Verdana"/>
                <a:cs typeface="Verdana"/>
              </a:rPr>
              <a:t>Deployment</a:t>
            </a:r>
            <a:r>
              <a:rPr sz="2800" spc="-265" dirty="0">
                <a:latin typeface="Verdana"/>
                <a:cs typeface="Verdana"/>
              </a:rPr>
              <a:t> </a:t>
            </a:r>
            <a:r>
              <a:rPr sz="2800" spc="95" dirty="0">
                <a:latin typeface="Verdana"/>
                <a:cs typeface="Verdana"/>
              </a:rPr>
              <a:t>From</a:t>
            </a:r>
            <a:endParaRPr sz="2800">
              <a:latin typeface="Verdana"/>
              <a:cs typeface="Verdana"/>
            </a:endParaRPr>
          </a:p>
          <a:p>
            <a:pPr marL="1270635">
              <a:lnSpc>
                <a:spcPct val="100000"/>
              </a:lnSpc>
              <a:spcBef>
                <a:spcPts val="15"/>
              </a:spcBef>
            </a:pPr>
            <a:r>
              <a:rPr sz="2800" spc="100" dirty="0">
                <a:latin typeface="Verdana"/>
                <a:cs typeface="Verdana"/>
              </a:rPr>
              <a:t>Beginning </a:t>
            </a:r>
            <a:r>
              <a:rPr sz="2800" spc="40" dirty="0">
                <a:latin typeface="Verdana"/>
                <a:cs typeface="Verdana"/>
              </a:rPr>
              <a:t>to</a:t>
            </a:r>
            <a:r>
              <a:rPr sz="2800" spc="-685" dirty="0">
                <a:latin typeface="Verdana"/>
                <a:cs typeface="Verdana"/>
              </a:rPr>
              <a:t> </a:t>
            </a:r>
            <a:r>
              <a:rPr sz="2800" spc="125" dirty="0">
                <a:latin typeface="Verdana"/>
                <a:cs typeface="Verdana"/>
              </a:rPr>
              <a:t>End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52399" y="0"/>
            <a:ext cx="8839200" cy="5143500"/>
            <a:chOff x="152399" y="0"/>
            <a:chExt cx="8839200" cy="5143500"/>
          </a:xfrm>
        </p:grpSpPr>
        <p:sp>
          <p:nvSpPr>
            <p:cNvPr id="7" name="object 7"/>
            <p:cNvSpPr/>
            <p:nvPr/>
          </p:nvSpPr>
          <p:spPr>
            <a:xfrm>
              <a:off x="3748017" y="0"/>
              <a:ext cx="5143489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399" y="256724"/>
              <a:ext cx="8839182" cy="46300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1215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/>
              <a:t>Kubectl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17" y="1600056"/>
            <a:ext cx="3331845" cy="1598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4835">
              <a:lnSpc>
                <a:spcPct val="113300"/>
              </a:lnSpc>
              <a:spcBef>
                <a:spcPts val="100"/>
              </a:spcBef>
              <a:buAutoNum type="arabicParenR"/>
              <a:tabLst>
                <a:tab pos="231140" algn="l"/>
              </a:tabLst>
            </a:pPr>
            <a:r>
              <a:rPr sz="1600" spc="5" dirty="0">
                <a:latin typeface="Lato"/>
                <a:cs typeface="Lato"/>
              </a:rPr>
              <a:t>Kubectl</a:t>
            </a:r>
            <a:r>
              <a:rPr sz="1600" spc="-11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performs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client</a:t>
            </a:r>
            <a:r>
              <a:rPr sz="1600" spc="-11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side  </a:t>
            </a:r>
            <a:r>
              <a:rPr sz="1600" spc="10" dirty="0">
                <a:latin typeface="Lato"/>
                <a:cs typeface="Lato"/>
              </a:rPr>
              <a:t>validation</a:t>
            </a:r>
            <a:r>
              <a:rPr sz="1600" spc="-120" dirty="0">
                <a:latin typeface="Lato"/>
                <a:cs typeface="Lato"/>
              </a:rPr>
              <a:t> </a:t>
            </a:r>
            <a:r>
              <a:rPr sz="1600" spc="-15" dirty="0">
                <a:latin typeface="Lato"/>
                <a:cs typeface="Lato"/>
              </a:rPr>
              <a:t>on</a:t>
            </a:r>
            <a:r>
              <a:rPr sz="1600" spc="-12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manifest</a:t>
            </a:r>
            <a:r>
              <a:rPr sz="1600" spc="-120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(linting).</a:t>
            </a:r>
            <a:endParaRPr sz="1600">
              <a:latin typeface="Lato"/>
              <a:cs typeface="Lato"/>
            </a:endParaRPr>
          </a:p>
          <a:p>
            <a:pPr marL="12700" marR="5080">
              <a:lnSpc>
                <a:spcPct val="113300"/>
              </a:lnSpc>
              <a:spcBef>
                <a:spcPts val="1650"/>
              </a:spcBef>
              <a:buAutoNum type="arabicParenR"/>
              <a:tabLst>
                <a:tab pos="231140" algn="l"/>
              </a:tabLst>
            </a:pPr>
            <a:r>
              <a:rPr sz="1600" dirty="0">
                <a:latin typeface="Lato"/>
                <a:cs typeface="Lato"/>
              </a:rPr>
              <a:t>Manifest</a:t>
            </a:r>
            <a:r>
              <a:rPr sz="1600" spc="-114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is</a:t>
            </a:r>
            <a:r>
              <a:rPr sz="1600" spc="-11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prepared</a:t>
            </a:r>
            <a:r>
              <a:rPr sz="1600" spc="-11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and</a:t>
            </a:r>
            <a:r>
              <a:rPr sz="1600" spc="-114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serialized  </a:t>
            </a:r>
            <a:r>
              <a:rPr sz="1600" spc="10" dirty="0">
                <a:latin typeface="Lato"/>
                <a:cs typeface="Lato"/>
              </a:rPr>
              <a:t>creating</a:t>
            </a:r>
            <a:r>
              <a:rPr sz="1600" spc="-110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a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JSON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payload.</a:t>
            </a:r>
            <a:endParaRPr sz="16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5989" y="1567546"/>
            <a:ext cx="3320368" cy="2911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368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APIserver </a:t>
            </a:r>
            <a:r>
              <a:rPr sz="2400" spc="40" dirty="0"/>
              <a:t>Request</a:t>
            </a:r>
            <a:r>
              <a:rPr sz="2400" spc="-475" dirty="0"/>
              <a:t> </a:t>
            </a:r>
            <a:r>
              <a:rPr sz="2400" spc="75" dirty="0"/>
              <a:t>Loop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897615" y="1567546"/>
            <a:ext cx="3438768" cy="1440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0517" y="1634474"/>
            <a:ext cx="5591810" cy="270637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2212975">
              <a:lnSpc>
                <a:spcPts val="1420"/>
              </a:lnSpc>
              <a:spcBef>
                <a:spcPts val="160"/>
              </a:spcBef>
              <a:buAutoNum type="arabicParenR" startAt="3"/>
              <a:tabLst>
                <a:tab pos="176530" algn="l"/>
              </a:tabLst>
            </a:pPr>
            <a:r>
              <a:rPr sz="1200" spc="5" dirty="0">
                <a:latin typeface="Lato"/>
                <a:cs typeface="Lato"/>
              </a:rPr>
              <a:t>Kubectl</a:t>
            </a:r>
            <a:r>
              <a:rPr sz="1200" spc="-90" dirty="0">
                <a:latin typeface="Lato"/>
                <a:cs typeface="Lato"/>
              </a:rPr>
              <a:t> </a:t>
            </a:r>
            <a:r>
              <a:rPr sz="1200" spc="5" dirty="0">
                <a:latin typeface="Lato"/>
                <a:cs typeface="Lato"/>
              </a:rPr>
              <a:t>authenticates</a:t>
            </a:r>
            <a:r>
              <a:rPr sz="1200" spc="-85" dirty="0">
                <a:latin typeface="Lato"/>
                <a:cs typeface="Lato"/>
              </a:rPr>
              <a:t> </a:t>
            </a:r>
            <a:r>
              <a:rPr sz="1200" dirty="0">
                <a:latin typeface="Lato"/>
                <a:cs typeface="Lato"/>
              </a:rPr>
              <a:t>to</a:t>
            </a:r>
            <a:r>
              <a:rPr sz="1200" spc="-85" dirty="0">
                <a:latin typeface="Lato"/>
                <a:cs typeface="Lato"/>
              </a:rPr>
              <a:t> </a:t>
            </a:r>
            <a:r>
              <a:rPr sz="1200" spc="10" dirty="0">
                <a:latin typeface="Lato"/>
                <a:cs typeface="Lato"/>
              </a:rPr>
              <a:t>apiserver</a:t>
            </a:r>
            <a:r>
              <a:rPr sz="1200" spc="-85" dirty="0">
                <a:latin typeface="Lato"/>
                <a:cs typeface="Lato"/>
              </a:rPr>
              <a:t> </a:t>
            </a:r>
            <a:r>
              <a:rPr sz="1200" spc="5" dirty="0">
                <a:latin typeface="Lato"/>
                <a:cs typeface="Lato"/>
              </a:rPr>
              <a:t>via</a:t>
            </a:r>
            <a:r>
              <a:rPr sz="1200" spc="-85" dirty="0">
                <a:latin typeface="Lato"/>
                <a:cs typeface="Lato"/>
              </a:rPr>
              <a:t> </a:t>
            </a:r>
            <a:r>
              <a:rPr sz="1200" spc="-5" dirty="0">
                <a:latin typeface="Lato"/>
                <a:cs typeface="Lato"/>
              </a:rPr>
              <a:t>x509,</a:t>
            </a:r>
            <a:r>
              <a:rPr sz="1200" spc="-85" dirty="0">
                <a:latin typeface="Lato"/>
                <a:cs typeface="Lato"/>
              </a:rPr>
              <a:t> </a:t>
            </a:r>
            <a:r>
              <a:rPr sz="1200" spc="-5" dirty="0">
                <a:latin typeface="Lato"/>
                <a:cs typeface="Lato"/>
              </a:rPr>
              <a:t>jwt,  </a:t>
            </a:r>
            <a:r>
              <a:rPr sz="1200" spc="5" dirty="0">
                <a:latin typeface="Lato"/>
                <a:cs typeface="Lato"/>
              </a:rPr>
              <a:t>http</a:t>
            </a:r>
            <a:r>
              <a:rPr sz="1200" spc="-85" dirty="0">
                <a:latin typeface="Lato"/>
                <a:cs typeface="Lato"/>
              </a:rPr>
              <a:t> </a:t>
            </a:r>
            <a:r>
              <a:rPr sz="1200" spc="5" dirty="0">
                <a:latin typeface="Lato"/>
                <a:cs typeface="Lato"/>
              </a:rPr>
              <a:t>auth</a:t>
            </a:r>
            <a:r>
              <a:rPr sz="1200" spc="-80" dirty="0">
                <a:latin typeface="Lato"/>
                <a:cs typeface="Lato"/>
              </a:rPr>
              <a:t> </a:t>
            </a:r>
            <a:r>
              <a:rPr sz="1200" dirty="0">
                <a:latin typeface="Lato"/>
                <a:cs typeface="Lato"/>
              </a:rPr>
              <a:t>proxy,</a:t>
            </a:r>
            <a:r>
              <a:rPr sz="1200" spc="-85" dirty="0">
                <a:latin typeface="Lato"/>
                <a:cs typeface="Lato"/>
              </a:rPr>
              <a:t> </a:t>
            </a:r>
            <a:r>
              <a:rPr sz="1200" spc="5" dirty="0">
                <a:latin typeface="Lato"/>
                <a:cs typeface="Lato"/>
              </a:rPr>
              <a:t>other</a:t>
            </a:r>
            <a:r>
              <a:rPr sz="1200" spc="-80" dirty="0">
                <a:latin typeface="Lato"/>
                <a:cs typeface="Lato"/>
              </a:rPr>
              <a:t> </a:t>
            </a:r>
            <a:r>
              <a:rPr sz="1200" dirty="0">
                <a:latin typeface="Lato"/>
                <a:cs typeface="Lato"/>
              </a:rPr>
              <a:t>plugins,</a:t>
            </a:r>
            <a:r>
              <a:rPr sz="1200" spc="-85" dirty="0">
                <a:latin typeface="Lato"/>
                <a:cs typeface="Lato"/>
              </a:rPr>
              <a:t> </a:t>
            </a:r>
            <a:r>
              <a:rPr sz="1200" spc="15" dirty="0">
                <a:latin typeface="Lato"/>
                <a:cs typeface="Lato"/>
              </a:rPr>
              <a:t>or</a:t>
            </a:r>
            <a:r>
              <a:rPr sz="1200" spc="-80" dirty="0">
                <a:latin typeface="Lato"/>
                <a:cs typeface="Lato"/>
              </a:rPr>
              <a:t> </a:t>
            </a:r>
            <a:r>
              <a:rPr sz="1200" dirty="0">
                <a:latin typeface="Lato"/>
                <a:cs typeface="Lato"/>
              </a:rPr>
              <a:t>http-basic</a:t>
            </a:r>
            <a:r>
              <a:rPr sz="1200" spc="-85" dirty="0">
                <a:latin typeface="Lato"/>
                <a:cs typeface="Lato"/>
              </a:rPr>
              <a:t> </a:t>
            </a:r>
            <a:r>
              <a:rPr sz="1200" spc="-5" dirty="0">
                <a:latin typeface="Lato"/>
                <a:cs typeface="Lato"/>
              </a:rPr>
              <a:t>auth.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Lato"/>
              <a:buAutoNum type="arabicParenR" startAt="3"/>
            </a:pPr>
            <a:endParaRPr sz="1350">
              <a:latin typeface="Lato"/>
              <a:cs typeface="Lato"/>
            </a:endParaRPr>
          </a:p>
          <a:p>
            <a:pPr marL="12700" marR="2523490">
              <a:lnSpc>
                <a:spcPts val="1420"/>
              </a:lnSpc>
              <a:buAutoNum type="arabicParenR" startAt="3"/>
              <a:tabLst>
                <a:tab pos="176530" algn="l"/>
              </a:tabLst>
            </a:pPr>
            <a:r>
              <a:rPr sz="1200" spc="5" dirty="0">
                <a:latin typeface="Lato"/>
                <a:cs typeface="Lato"/>
              </a:rPr>
              <a:t>Authorization</a:t>
            </a:r>
            <a:r>
              <a:rPr sz="1200" spc="-85" dirty="0">
                <a:latin typeface="Lato"/>
                <a:cs typeface="Lato"/>
              </a:rPr>
              <a:t> </a:t>
            </a:r>
            <a:r>
              <a:rPr sz="1200" spc="10" dirty="0">
                <a:latin typeface="Lato"/>
                <a:cs typeface="Lato"/>
              </a:rPr>
              <a:t>iterates</a:t>
            </a:r>
            <a:r>
              <a:rPr sz="1200" spc="-80" dirty="0">
                <a:latin typeface="Lato"/>
                <a:cs typeface="Lato"/>
              </a:rPr>
              <a:t> </a:t>
            </a:r>
            <a:r>
              <a:rPr sz="1200" spc="5" dirty="0">
                <a:latin typeface="Lato"/>
                <a:cs typeface="Lato"/>
              </a:rPr>
              <a:t>over</a:t>
            </a:r>
            <a:r>
              <a:rPr sz="1200" spc="-80" dirty="0">
                <a:latin typeface="Lato"/>
                <a:cs typeface="Lato"/>
              </a:rPr>
              <a:t> </a:t>
            </a:r>
            <a:r>
              <a:rPr sz="1200" spc="10" dirty="0">
                <a:latin typeface="Lato"/>
                <a:cs typeface="Lato"/>
              </a:rPr>
              <a:t>available</a:t>
            </a:r>
            <a:r>
              <a:rPr sz="1200" spc="-80" dirty="0">
                <a:latin typeface="Lato"/>
                <a:cs typeface="Lato"/>
              </a:rPr>
              <a:t> </a:t>
            </a:r>
            <a:r>
              <a:rPr sz="1200" spc="5" dirty="0">
                <a:latin typeface="Lato"/>
                <a:cs typeface="Lato"/>
              </a:rPr>
              <a:t>AuthZ  </a:t>
            </a:r>
            <a:r>
              <a:rPr sz="1200" dirty="0">
                <a:latin typeface="Lato"/>
                <a:cs typeface="Lato"/>
              </a:rPr>
              <a:t>sources:</a:t>
            </a:r>
            <a:r>
              <a:rPr sz="1200" spc="-85" dirty="0">
                <a:latin typeface="Lato"/>
                <a:cs typeface="Lato"/>
              </a:rPr>
              <a:t> </a:t>
            </a:r>
            <a:r>
              <a:rPr sz="1200" spc="-10" dirty="0">
                <a:latin typeface="Lato"/>
                <a:cs typeface="Lato"/>
              </a:rPr>
              <a:t>Node,</a:t>
            </a:r>
            <a:r>
              <a:rPr sz="1200" spc="-85" dirty="0">
                <a:latin typeface="Lato"/>
                <a:cs typeface="Lato"/>
              </a:rPr>
              <a:t> </a:t>
            </a:r>
            <a:r>
              <a:rPr sz="1200" dirty="0">
                <a:latin typeface="Lato"/>
                <a:cs typeface="Lato"/>
              </a:rPr>
              <a:t>ABAC,</a:t>
            </a:r>
            <a:r>
              <a:rPr sz="1200" spc="-80" dirty="0">
                <a:latin typeface="Lato"/>
                <a:cs typeface="Lato"/>
              </a:rPr>
              <a:t> </a:t>
            </a:r>
            <a:r>
              <a:rPr sz="1200" spc="5" dirty="0">
                <a:latin typeface="Lato"/>
                <a:cs typeface="Lato"/>
              </a:rPr>
              <a:t>RBAC,</a:t>
            </a:r>
            <a:r>
              <a:rPr sz="1200" spc="-85" dirty="0">
                <a:latin typeface="Lato"/>
                <a:cs typeface="Lato"/>
              </a:rPr>
              <a:t> </a:t>
            </a:r>
            <a:r>
              <a:rPr sz="1200" spc="15" dirty="0">
                <a:latin typeface="Lato"/>
                <a:cs typeface="Lato"/>
              </a:rPr>
              <a:t>or</a:t>
            </a:r>
            <a:r>
              <a:rPr sz="1200" spc="-85" dirty="0">
                <a:latin typeface="Lato"/>
                <a:cs typeface="Lato"/>
              </a:rPr>
              <a:t> </a:t>
            </a:r>
            <a:r>
              <a:rPr sz="1200" spc="-10" dirty="0">
                <a:latin typeface="Lato"/>
                <a:cs typeface="Lato"/>
              </a:rPr>
              <a:t>webhook.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Lato"/>
              <a:buAutoNum type="arabicParenR" startAt="3"/>
            </a:pPr>
            <a:endParaRPr sz="1400">
              <a:latin typeface="Lato"/>
              <a:cs typeface="Lato"/>
            </a:endParaRPr>
          </a:p>
          <a:p>
            <a:pPr marL="41910" marR="2580005" indent="-29845">
              <a:lnSpc>
                <a:spcPts val="1420"/>
              </a:lnSpc>
              <a:buAutoNum type="arabicParenR" startAt="3"/>
              <a:tabLst>
                <a:tab pos="176530" algn="l"/>
              </a:tabLst>
            </a:pPr>
            <a:r>
              <a:rPr sz="1200" spc="5" dirty="0">
                <a:latin typeface="Lato"/>
                <a:cs typeface="Lato"/>
              </a:rPr>
              <a:t>AdmissionControl</a:t>
            </a:r>
            <a:r>
              <a:rPr sz="1200" spc="-85" dirty="0">
                <a:latin typeface="Lato"/>
                <a:cs typeface="Lato"/>
              </a:rPr>
              <a:t> </a:t>
            </a:r>
            <a:r>
              <a:rPr sz="1200" spc="-5" dirty="0">
                <a:latin typeface="Lato"/>
                <a:cs typeface="Lato"/>
              </a:rPr>
              <a:t>checks</a:t>
            </a:r>
            <a:r>
              <a:rPr sz="1200" spc="-80" dirty="0">
                <a:latin typeface="Lato"/>
                <a:cs typeface="Lato"/>
              </a:rPr>
              <a:t> </a:t>
            </a:r>
            <a:r>
              <a:rPr sz="1200" spc="5" dirty="0">
                <a:latin typeface="Lato"/>
                <a:cs typeface="Lato"/>
              </a:rPr>
              <a:t>resource</a:t>
            </a:r>
            <a:r>
              <a:rPr sz="1200" spc="-85" dirty="0">
                <a:latin typeface="Lato"/>
                <a:cs typeface="Lato"/>
              </a:rPr>
              <a:t> </a:t>
            </a:r>
            <a:r>
              <a:rPr sz="1200" spc="-5" dirty="0">
                <a:latin typeface="Lato"/>
                <a:cs typeface="Lato"/>
              </a:rPr>
              <a:t>quotas,  </a:t>
            </a:r>
            <a:r>
              <a:rPr sz="1200" spc="5" dirty="0">
                <a:latin typeface="Lato"/>
                <a:cs typeface="Lato"/>
              </a:rPr>
              <a:t>other</a:t>
            </a:r>
            <a:r>
              <a:rPr sz="1200" spc="-85" dirty="0">
                <a:latin typeface="Lato"/>
                <a:cs typeface="Lato"/>
              </a:rPr>
              <a:t> </a:t>
            </a:r>
            <a:r>
              <a:rPr sz="1200" spc="5" dirty="0">
                <a:latin typeface="Lato"/>
                <a:cs typeface="Lato"/>
              </a:rPr>
              <a:t>security</a:t>
            </a:r>
            <a:r>
              <a:rPr sz="1200" spc="-80" dirty="0">
                <a:latin typeface="Lato"/>
                <a:cs typeface="Lato"/>
              </a:rPr>
              <a:t> </a:t>
            </a:r>
            <a:r>
              <a:rPr sz="1200" spc="10" dirty="0">
                <a:latin typeface="Lato"/>
                <a:cs typeface="Lato"/>
              </a:rPr>
              <a:t>related</a:t>
            </a:r>
            <a:r>
              <a:rPr sz="1200" spc="-80" dirty="0">
                <a:latin typeface="Lato"/>
                <a:cs typeface="Lato"/>
              </a:rPr>
              <a:t> </a:t>
            </a:r>
            <a:r>
              <a:rPr sz="1200" spc="-5" dirty="0">
                <a:latin typeface="Lato"/>
                <a:cs typeface="Lato"/>
              </a:rPr>
              <a:t>checks</a:t>
            </a:r>
            <a:r>
              <a:rPr sz="1200" spc="-80" dirty="0">
                <a:latin typeface="Lato"/>
                <a:cs typeface="Lato"/>
              </a:rPr>
              <a:t> </a:t>
            </a:r>
            <a:r>
              <a:rPr sz="1200" spc="-10" dirty="0">
                <a:latin typeface="Lato"/>
                <a:cs typeface="Lato"/>
              </a:rPr>
              <a:t>etc.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Lato"/>
              <a:buAutoNum type="arabicParenR" startAt="3"/>
            </a:pPr>
            <a:endParaRPr sz="1300">
              <a:latin typeface="Lato"/>
              <a:cs typeface="Lato"/>
            </a:endParaRPr>
          </a:p>
          <a:p>
            <a:pPr marL="175895" indent="-163830">
              <a:lnSpc>
                <a:spcPct val="100000"/>
              </a:lnSpc>
              <a:buAutoNum type="arabicParenR" startAt="3"/>
              <a:tabLst>
                <a:tab pos="176530" algn="l"/>
              </a:tabLst>
            </a:pPr>
            <a:r>
              <a:rPr sz="1200" dirty="0">
                <a:latin typeface="Lato"/>
                <a:cs typeface="Lato"/>
              </a:rPr>
              <a:t>Request</a:t>
            </a:r>
            <a:r>
              <a:rPr sz="1200" spc="-85" dirty="0">
                <a:latin typeface="Lato"/>
                <a:cs typeface="Lato"/>
              </a:rPr>
              <a:t> </a:t>
            </a:r>
            <a:r>
              <a:rPr sz="1200" spc="10" dirty="0">
                <a:latin typeface="Lato"/>
                <a:cs typeface="Lato"/>
              </a:rPr>
              <a:t>is</a:t>
            </a:r>
            <a:r>
              <a:rPr sz="1200" spc="-80" dirty="0">
                <a:latin typeface="Lato"/>
                <a:cs typeface="Lato"/>
              </a:rPr>
              <a:t> </a:t>
            </a:r>
            <a:r>
              <a:rPr sz="1200" spc="5" dirty="0">
                <a:latin typeface="Lato"/>
                <a:cs typeface="Lato"/>
              </a:rPr>
              <a:t>stored</a:t>
            </a:r>
            <a:r>
              <a:rPr sz="1200" spc="-80" dirty="0">
                <a:latin typeface="Lato"/>
                <a:cs typeface="Lato"/>
              </a:rPr>
              <a:t> </a:t>
            </a:r>
            <a:r>
              <a:rPr sz="1200" spc="5" dirty="0">
                <a:latin typeface="Lato"/>
                <a:cs typeface="Lato"/>
              </a:rPr>
              <a:t>in</a:t>
            </a:r>
            <a:r>
              <a:rPr sz="1200" spc="-80" dirty="0">
                <a:latin typeface="Lato"/>
                <a:cs typeface="Lato"/>
              </a:rPr>
              <a:t> </a:t>
            </a:r>
            <a:r>
              <a:rPr sz="1200" spc="-10" dirty="0">
                <a:latin typeface="Lato"/>
                <a:cs typeface="Lato"/>
              </a:rPr>
              <a:t>etcd.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Lato"/>
              <a:buAutoNum type="arabicParenR" startAt="3"/>
            </a:pPr>
            <a:endParaRPr sz="1350">
              <a:latin typeface="Lato"/>
              <a:cs typeface="Lato"/>
            </a:endParaRPr>
          </a:p>
          <a:p>
            <a:pPr marL="175895" indent="-163830">
              <a:lnSpc>
                <a:spcPct val="100000"/>
              </a:lnSpc>
              <a:buAutoNum type="arabicParenR" startAt="3"/>
              <a:tabLst>
                <a:tab pos="176530" algn="l"/>
              </a:tabLst>
            </a:pPr>
            <a:r>
              <a:rPr sz="1200" spc="15" dirty="0">
                <a:latin typeface="Lato"/>
                <a:cs typeface="Lato"/>
              </a:rPr>
              <a:t>Initializers</a:t>
            </a:r>
            <a:r>
              <a:rPr sz="1200" spc="-75" dirty="0">
                <a:latin typeface="Lato"/>
                <a:cs typeface="Lato"/>
              </a:rPr>
              <a:t> </a:t>
            </a:r>
            <a:r>
              <a:rPr sz="1200" spc="15" dirty="0">
                <a:latin typeface="Lato"/>
                <a:cs typeface="Lato"/>
              </a:rPr>
              <a:t>are</a:t>
            </a:r>
            <a:r>
              <a:rPr sz="1200" spc="-75" dirty="0">
                <a:latin typeface="Lato"/>
                <a:cs typeface="Lato"/>
              </a:rPr>
              <a:t> </a:t>
            </a:r>
            <a:r>
              <a:rPr sz="1200" spc="-5" dirty="0">
                <a:latin typeface="Lato"/>
                <a:cs typeface="Lato"/>
              </a:rPr>
              <a:t>given</a:t>
            </a:r>
            <a:r>
              <a:rPr sz="1200" spc="-70" dirty="0">
                <a:latin typeface="Lato"/>
                <a:cs typeface="Lato"/>
              </a:rPr>
              <a:t> </a:t>
            </a:r>
            <a:r>
              <a:rPr sz="1200" dirty="0">
                <a:latin typeface="Lato"/>
                <a:cs typeface="Lato"/>
              </a:rPr>
              <a:t>opportunity</a:t>
            </a:r>
            <a:r>
              <a:rPr sz="1200" spc="-75" dirty="0">
                <a:latin typeface="Lato"/>
                <a:cs typeface="Lato"/>
              </a:rPr>
              <a:t> </a:t>
            </a:r>
            <a:r>
              <a:rPr sz="1200" dirty="0">
                <a:latin typeface="Lato"/>
                <a:cs typeface="Lato"/>
              </a:rPr>
              <a:t>to</a:t>
            </a:r>
            <a:r>
              <a:rPr sz="1200" spc="-70" dirty="0">
                <a:latin typeface="Lato"/>
                <a:cs typeface="Lato"/>
              </a:rPr>
              <a:t> </a:t>
            </a:r>
            <a:r>
              <a:rPr sz="1200" spc="5" dirty="0">
                <a:latin typeface="Lato"/>
                <a:cs typeface="Lato"/>
              </a:rPr>
              <a:t>mutate</a:t>
            </a:r>
            <a:r>
              <a:rPr sz="1200" spc="-75" dirty="0">
                <a:latin typeface="Lato"/>
                <a:cs typeface="Lato"/>
              </a:rPr>
              <a:t> </a:t>
            </a:r>
            <a:r>
              <a:rPr sz="1200" spc="5" dirty="0">
                <a:latin typeface="Lato"/>
                <a:cs typeface="Lato"/>
              </a:rPr>
              <a:t>request</a:t>
            </a:r>
            <a:r>
              <a:rPr sz="1200" spc="-70" dirty="0">
                <a:latin typeface="Lato"/>
                <a:cs typeface="Lato"/>
              </a:rPr>
              <a:t> </a:t>
            </a:r>
            <a:r>
              <a:rPr sz="1200" dirty="0">
                <a:latin typeface="Lato"/>
                <a:cs typeface="Lato"/>
              </a:rPr>
              <a:t>before</a:t>
            </a:r>
            <a:r>
              <a:rPr sz="1200" spc="-75" dirty="0">
                <a:latin typeface="Lato"/>
                <a:cs typeface="Lato"/>
              </a:rPr>
              <a:t> </a:t>
            </a:r>
            <a:r>
              <a:rPr sz="1200" dirty="0">
                <a:latin typeface="Lato"/>
                <a:cs typeface="Lato"/>
              </a:rPr>
              <a:t>the</a:t>
            </a:r>
            <a:r>
              <a:rPr sz="1200" spc="-70" dirty="0">
                <a:latin typeface="Lato"/>
                <a:cs typeface="Lato"/>
              </a:rPr>
              <a:t> </a:t>
            </a:r>
            <a:r>
              <a:rPr sz="1200" dirty="0">
                <a:latin typeface="Lato"/>
                <a:cs typeface="Lato"/>
              </a:rPr>
              <a:t>object</a:t>
            </a:r>
            <a:r>
              <a:rPr sz="1200" spc="-75" dirty="0">
                <a:latin typeface="Lato"/>
                <a:cs typeface="Lato"/>
              </a:rPr>
              <a:t> </a:t>
            </a:r>
            <a:r>
              <a:rPr sz="1200" spc="10" dirty="0">
                <a:latin typeface="Lato"/>
                <a:cs typeface="Lato"/>
              </a:rPr>
              <a:t>is</a:t>
            </a:r>
            <a:r>
              <a:rPr sz="1200" spc="-70" dirty="0">
                <a:latin typeface="Lato"/>
                <a:cs typeface="Lato"/>
              </a:rPr>
              <a:t> </a:t>
            </a:r>
            <a:r>
              <a:rPr sz="1200" spc="-5" dirty="0">
                <a:latin typeface="Lato"/>
                <a:cs typeface="Lato"/>
              </a:rPr>
              <a:t>published.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Lato"/>
              <a:buAutoNum type="arabicParenR" startAt="3"/>
            </a:pPr>
            <a:endParaRPr sz="1350">
              <a:latin typeface="Lato"/>
              <a:cs typeface="Lato"/>
            </a:endParaRPr>
          </a:p>
          <a:p>
            <a:pPr marL="175895" indent="-163830">
              <a:lnSpc>
                <a:spcPct val="100000"/>
              </a:lnSpc>
              <a:buAutoNum type="arabicParenR" startAt="3"/>
              <a:tabLst>
                <a:tab pos="176530" algn="l"/>
              </a:tabLst>
            </a:pPr>
            <a:r>
              <a:rPr sz="1200" dirty="0">
                <a:latin typeface="Lato"/>
                <a:cs typeface="Lato"/>
              </a:rPr>
              <a:t>Request</a:t>
            </a:r>
            <a:r>
              <a:rPr sz="1200" spc="-85" dirty="0">
                <a:latin typeface="Lato"/>
                <a:cs typeface="Lato"/>
              </a:rPr>
              <a:t> </a:t>
            </a:r>
            <a:r>
              <a:rPr sz="1200" spc="10" dirty="0">
                <a:latin typeface="Lato"/>
                <a:cs typeface="Lato"/>
              </a:rPr>
              <a:t>is</a:t>
            </a:r>
            <a:r>
              <a:rPr sz="1200" spc="-80" dirty="0">
                <a:latin typeface="Lato"/>
                <a:cs typeface="Lato"/>
              </a:rPr>
              <a:t> </a:t>
            </a:r>
            <a:r>
              <a:rPr sz="1200" dirty="0">
                <a:latin typeface="Lato"/>
                <a:cs typeface="Lato"/>
              </a:rPr>
              <a:t>published</a:t>
            </a:r>
            <a:r>
              <a:rPr sz="1200" spc="-80" dirty="0">
                <a:latin typeface="Lato"/>
                <a:cs typeface="Lato"/>
              </a:rPr>
              <a:t> </a:t>
            </a:r>
            <a:r>
              <a:rPr sz="1200" spc="-10" dirty="0">
                <a:latin typeface="Lato"/>
                <a:cs typeface="Lato"/>
              </a:rPr>
              <a:t>on</a:t>
            </a:r>
            <a:r>
              <a:rPr sz="1200" spc="-80" dirty="0">
                <a:latin typeface="Lato"/>
                <a:cs typeface="Lato"/>
              </a:rPr>
              <a:t> </a:t>
            </a:r>
            <a:r>
              <a:rPr sz="1200" spc="5" dirty="0">
                <a:latin typeface="Lato"/>
                <a:cs typeface="Lato"/>
              </a:rPr>
              <a:t>apiserver.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3547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/>
              <a:t>Deployment</a:t>
            </a:r>
            <a:r>
              <a:rPr sz="2400" spc="-290" dirty="0"/>
              <a:t> </a:t>
            </a:r>
            <a:r>
              <a:rPr sz="2400" spc="15" dirty="0"/>
              <a:t>Controller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17" y="1633966"/>
            <a:ext cx="3930650" cy="22237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88950">
              <a:lnSpc>
                <a:spcPct val="101000"/>
              </a:lnSpc>
              <a:spcBef>
                <a:spcPts val="85"/>
              </a:spcBef>
              <a:buAutoNum type="arabicParenR" startAt="9"/>
              <a:tabLst>
                <a:tab pos="222250" algn="l"/>
              </a:tabLst>
            </a:pPr>
            <a:r>
              <a:rPr sz="1300" spc="-5" dirty="0">
                <a:latin typeface="Lato"/>
                <a:cs typeface="Lato"/>
              </a:rPr>
              <a:t>Deployment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Controller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is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notified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5" dirty="0">
                <a:latin typeface="Lato"/>
                <a:cs typeface="Lato"/>
              </a:rPr>
              <a:t>new  </a:t>
            </a:r>
            <a:r>
              <a:rPr sz="1300" spc="-5" dirty="0">
                <a:latin typeface="Lato"/>
                <a:cs typeface="Lato"/>
              </a:rPr>
              <a:t>Deployment </a:t>
            </a:r>
            <a:r>
              <a:rPr sz="1300" spc="5" dirty="0">
                <a:latin typeface="Lato"/>
                <a:cs typeface="Lato"/>
              </a:rPr>
              <a:t>via</a:t>
            </a:r>
            <a:r>
              <a:rPr sz="1300" spc="-17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callback.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Lato"/>
              <a:buAutoNum type="arabicParenR" startAt="9"/>
            </a:pPr>
            <a:endParaRPr sz="1300">
              <a:latin typeface="Lato"/>
              <a:cs typeface="Lato"/>
            </a:endParaRPr>
          </a:p>
          <a:p>
            <a:pPr marL="12700" marR="5080">
              <a:lnSpc>
                <a:spcPct val="101000"/>
              </a:lnSpc>
              <a:buAutoNum type="arabicParenR" startAt="9"/>
              <a:tabLst>
                <a:tab pos="285750" algn="l"/>
              </a:tabLst>
            </a:pPr>
            <a:r>
              <a:rPr sz="1300" spc="-5" dirty="0">
                <a:latin typeface="Lato"/>
                <a:cs typeface="Lato"/>
              </a:rPr>
              <a:t>Deployment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Controller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evaluates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cluster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state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  reconciles the </a:t>
            </a:r>
            <a:r>
              <a:rPr sz="1300" spc="5" dirty="0">
                <a:latin typeface="Lato"/>
                <a:cs typeface="Lato"/>
              </a:rPr>
              <a:t>desired </a:t>
            </a:r>
            <a:r>
              <a:rPr sz="1300" spc="-5" dirty="0">
                <a:latin typeface="Lato"/>
                <a:cs typeface="Lato"/>
              </a:rPr>
              <a:t>vs </a:t>
            </a:r>
            <a:r>
              <a:rPr sz="1300" spc="10" dirty="0">
                <a:latin typeface="Lato"/>
                <a:cs typeface="Lato"/>
              </a:rPr>
              <a:t>current </a:t>
            </a:r>
            <a:r>
              <a:rPr sz="1300" spc="5" dirty="0">
                <a:latin typeface="Lato"/>
                <a:cs typeface="Lato"/>
              </a:rPr>
              <a:t>state </a:t>
            </a:r>
            <a:r>
              <a:rPr sz="1300" dirty="0">
                <a:latin typeface="Lato"/>
                <a:cs typeface="Lato"/>
              </a:rPr>
              <a:t>and forms </a:t>
            </a:r>
            <a:r>
              <a:rPr sz="1300" spc="10" dirty="0">
                <a:latin typeface="Lato"/>
                <a:cs typeface="Lato"/>
              </a:rPr>
              <a:t>a  </a:t>
            </a:r>
            <a:r>
              <a:rPr sz="1300" spc="5" dirty="0">
                <a:latin typeface="Lato"/>
                <a:cs typeface="Lato"/>
              </a:rPr>
              <a:t>request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for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5" dirty="0">
                <a:latin typeface="Lato"/>
                <a:cs typeface="Lato"/>
              </a:rPr>
              <a:t>new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ReplicaSet.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Lato"/>
              <a:buAutoNum type="arabicParenR" startAt="9"/>
            </a:pPr>
            <a:endParaRPr sz="1300">
              <a:latin typeface="Lato"/>
              <a:cs typeface="Lato"/>
            </a:endParaRPr>
          </a:p>
          <a:p>
            <a:pPr marL="12700" marR="367665">
              <a:lnSpc>
                <a:spcPct val="101000"/>
              </a:lnSpc>
              <a:buAutoNum type="arabicParenR" startAt="9"/>
              <a:tabLst>
                <a:tab pos="285750" algn="l"/>
              </a:tabLst>
            </a:pPr>
            <a:r>
              <a:rPr sz="1300" spc="10" dirty="0">
                <a:latin typeface="Lato"/>
                <a:cs typeface="Lato"/>
              </a:rPr>
              <a:t>apiserver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request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loop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evaluates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Deployment  </a:t>
            </a:r>
            <a:r>
              <a:rPr sz="1300" spc="15" dirty="0">
                <a:latin typeface="Lato"/>
                <a:cs typeface="Lato"/>
              </a:rPr>
              <a:t>Controller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request.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Lato"/>
              <a:buAutoNum type="arabicParenR" startAt="9"/>
            </a:pPr>
            <a:endParaRPr sz="1300">
              <a:latin typeface="Lato"/>
              <a:cs typeface="Lato"/>
            </a:endParaRPr>
          </a:p>
          <a:p>
            <a:pPr marL="285115" indent="-273050">
              <a:lnSpc>
                <a:spcPct val="100000"/>
              </a:lnSpc>
              <a:buAutoNum type="arabicParenR" startAt="9"/>
              <a:tabLst>
                <a:tab pos="285750" algn="l"/>
              </a:tabLst>
            </a:pPr>
            <a:r>
              <a:rPr sz="1300" spc="5" dirty="0">
                <a:latin typeface="Lato"/>
                <a:cs typeface="Lato"/>
              </a:rPr>
              <a:t>ReplicaSet </a:t>
            </a:r>
            <a:r>
              <a:rPr sz="1300" spc="10" dirty="0">
                <a:latin typeface="Lato"/>
                <a:cs typeface="Lato"/>
              </a:rPr>
              <a:t>is</a:t>
            </a:r>
            <a:r>
              <a:rPr sz="1300" spc="-1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published.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46938" y="1567546"/>
            <a:ext cx="2689444" cy="2911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325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/>
              <a:t>ReplicaSet</a:t>
            </a:r>
            <a:r>
              <a:rPr sz="2400" spc="-300" dirty="0"/>
              <a:t> </a:t>
            </a:r>
            <a:r>
              <a:rPr sz="2400" spc="15" dirty="0"/>
              <a:t>Controller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17" y="1633966"/>
            <a:ext cx="4216400" cy="22237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3970">
              <a:lnSpc>
                <a:spcPct val="101000"/>
              </a:lnSpc>
              <a:spcBef>
                <a:spcPts val="85"/>
              </a:spcBef>
              <a:buAutoNum type="arabicParenR" startAt="13"/>
              <a:tabLst>
                <a:tab pos="317500" algn="l"/>
              </a:tabLst>
            </a:pPr>
            <a:r>
              <a:rPr sz="1300" spc="5" dirty="0">
                <a:latin typeface="Lato"/>
                <a:cs typeface="Lato"/>
              </a:rPr>
              <a:t>ReplicaSet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Controller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is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notified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15" dirty="0">
                <a:latin typeface="Lato"/>
                <a:cs typeface="Lato"/>
              </a:rPr>
              <a:t>new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ReplicaSet  via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callback.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Lato"/>
              <a:buAutoNum type="arabicParenR" startAt="13"/>
            </a:pPr>
            <a:endParaRPr sz="1300">
              <a:latin typeface="Lato"/>
              <a:cs typeface="Lato"/>
            </a:endParaRPr>
          </a:p>
          <a:p>
            <a:pPr marL="12700" marR="5080">
              <a:lnSpc>
                <a:spcPct val="101000"/>
              </a:lnSpc>
              <a:buAutoNum type="arabicParenR" startAt="13"/>
              <a:tabLst>
                <a:tab pos="285750" algn="l"/>
              </a:tabLst>
            </a:pPr>
            <a:r>
              <a:rPr sz="1300" spc="5" dirty="0">
                <a:latin typeface="Lato"/>
                <a:cs typeface="Lato"/>
              </a:rPr>
              <a:t>ReplicaSet </a:t>
            </a:r>
            <a:r>
              <a:rPr sz="1300" spc="15" dirty="0">
                <a:latin typeface="Lato"/>
                <a:cs typeface="Lato"/>
              </a:rPr>
              <a:t>Controller </a:t>
            </a:r>
            <a:r>
              <a:rPr sz="1300" spc="5" dirty="0">
                <a:latin typeface="Lato"/>
                <a:cs typeface="Lato"/>
              </a:rPr>
              <a:t>evaluates </a:t>
            </a:r>
            <a:r>
              <a:rPr sz="1300" spc="10" dirty="0">
                <a:latin typeface="Lato"/>
                <a:cs typeface="Lato"/>
              </a:rPr>
              <a:t>cluster </a:t>
            </a:r>
            <a:r>
              <a:rPr sz="1300" spc="5" dirty="0">
                <a:latin typeface="Lato"/>
                <a:cs typeface="Lato"/>
              </a:rPr>
              <a:t>state </a:t>
            </a:r>
            <a:r>
              <a:rPr sz="1300" dirty="0">
                <a:latin typeface="Lato"/>
                <a:cs typeface="Lato"/>
              </a:rPr>
              <a:t>and  reconciles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desired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vs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current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state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forms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request  for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desired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amount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5" dirty="0">
                <a:latin typeface="Lato"/>
                <a:cs typeface="Lato"/>
              </a:rPr>
              <a:t>pods.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Lato"/>
              <a:buAutoNum type="arabicParenR" startAt="13"/>
            </a:pPr>
            <a:endParaRPr sz="1300">
              <a:latin typeface="Lato"/>
              <a:cs typeface="Lato"/>
            </a:endParaRPr>
          </a:p>
          <a:p>
            <a:pPr marL="12700" marR="753110">
              <a:lnSpc>
                <a:spcPct val="101000"/>
              </a:lnSpc>
              <a:buAutoNum type="arabicParenR" startAt="13"/>
              <a:tabLst>
                <a:tab pos="317500" algn="l"/>
              </a:tabLst>
            </a:pPr>
            <a:r>
              <a:rPr sz="1300" spc="10" dirty="0">
                <a:latin typeface="Lato"/>
                <a:cs typeface="Lato"/>
              </a:rPr>
              <a:t>apiserver</a:t>
            </a:r>
            <a:r>
              <a:rPr sz="1300" spc="-10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request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loop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evaluates</a:t>
            </a:r>
            <a:r>
              <a:rPr sz="1300" spc="-9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ReplicaSet  </a:t>
            </a:r>
            <a:r>
              <a:rPr sz="1300" spc="15" dirty="0">
                <a:latin typeface="Lato"/>
                <a:cs typeface="Lato"/>
              </a:rPr>
              <a:t>Controller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request.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Lato"/>
              <a:buAutoNum type="arabicParenR" startAt="13"/>
            </a:pPr>
            <a:endParaRPr sz="1300">
              <a:latin typeface="Lato"/>
              <a:cs typeface="Lato"/>
            </a:endParaRPr>
          </a:p>
          <a:p>
            <a:pPr marL="285115" indent="-273050">
              <a:lnSpc>
                <a:spcPct val="100000"/>
              </a:lnSpc>
              <a:buAutoNum type="arabicParenR" startAt="13"/>
              <a:tabLst>
                <a:tab pos="285750" algn="l"/>
              </a:tabLst>
            </a:pPr>
            <a:r>
              <a:rPr sz="1300" spc="-5" dirty="0">
                <a:latin typeface="Lato"/>
                <a:cs typeface="Lato"/>
              </a:rPr>
              <a:t>Pods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published,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enter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‘Pending’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phase.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7763" y="1567546"/>
            <a:ext cx="2668619" cy="2911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663823" y="0"/>
            <a:ext cx="8227695" cy="5143500"/>
            <a:chOff x="663823" y="0"/>
            <a:chExt cx="8227695" cy="5143500"/>
          </a:xfrm>
        </p:grpSpPr>
        <p:sp>
          <p:nvSpPr>
            <p:cNvPr id="7" name="object 7"/>
            <p:cNvSpPr/>
            <p:nvPr/>
          </p:nvSpPr>
          <p:spPr>
            <a:xfrm>
              <a:off x="3748017" y="0"/>
              <a:ext cx="5143489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3823" y="152399"/>
              <a:ext cx="7816334" cy="48386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1575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/>
              <a:t>Scheduler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17" y="1633975"/>
            <a:ext cx="3774440" cy="26238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9410">
              <a:lnSpc>
                <a:spcPct val="101000"/>
              </a:lnSpc>
              <a:spcBef>
                <a:spcPts val="85"/>
              </a:spcBef>
              <a:buAutoNum type="arabicParenR" startAt="17"/>
              <a:tabLst>
                <a:tab pos="317500" algn="l"/>
              </a:tabLst>
            </a:pPr>
            <a:r>
              <a:rPr sz="1300" dirty="0">
                <a:latin typeface="Lato"/>
                <a:cs typeface="Lato"/>
              </a:rPr>
              <a:t>Scheduler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monitors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published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pods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with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no  </a:t>
            </a:r>
            <a:r>
              <a:rPr sz="1300" spc="-5" dirty="0">
                <a:latin typeface="Lato"/>
                <a:cs typeface="Lato"/>
              </a:rPr>
              <a:t>‘NodeName’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assigned.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Lato"/>
              <a:buAutoNum type="arabicParenR" startAt="17"/>
            </a:pPr>
            <a:endParaRPr sz="1300">
              <a:latin typeface="Lato"/>
              <a:cs typeface="Lato"/>
            </a:endParaRPr>
          </a:p>
          <a:p>
            <a:pPr marL="12700" marR="344805">
              <a:lnSpc>
                <a:spcPct val="101000"/>
              </a:lnSpc>
              <a:buAutoNum type="arabicParenR" startAt="17"/>
              <a:tabLst>
                <a:tab pos="285750" algn="l"/>
              </a:tabLst>
            </a:pPr>
            <a:r>
              <a:rPr sz="1300" dirty="0">
                <a:latin typeface="Lato"/>
                <a:cs typeface="Lato"/>
              </a:rPr>
              <a:t>Applies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scheduling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rules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filters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find</a:t>
            </a:r>
            <a:r>
              <a:rPr sz="1300" spc="17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  </a:t>
            </a:r>
            <a:r>
              <a:rPr sz="1300" spc="5" dirty="0">
                <a:latin typeface="Lato"/>
                <a:cs typeface="Lato"/>
              </a:rPr>
              <a:t>suitable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node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host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Pod.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Lato"/>
              <a:buAutoNum type="arabicParenR" startAt="17"/>
            </a:pPr>
            <a:endParaRPr sz="1300">
              <a:latin typeface="Lato"/>
              <a:cs typeface="Lato"/>
            </a:endParaRPr>
          </a:p>
          <a:p>
            <a:pPr marL="12700" marR="100330">
              <a:lnSpc>
                <a:spcPct val="101000"/>
              </a:lnSpc>
              <a:buAutoNum type="arabicParenR" startAt="17"/>
              <a:tabLst>
                <a:tab pos="285750" algn="l"/>
              </a:tabLst>
            </a:pPr>
            <a:r>
              <a:rPr sz="1300" dirty="0">
                <a:latin typeface="Lato"/>
                <a:cs typeface="Lato"/>
              </a:rPr>
              <a:t>Scheduler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creates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binding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Pod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Node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  </a:t>
            </a:r>
            <a:r>
              <a:rPr sz="1300" spc="-5" dirty="0">
                <a:latin typeface="Lato"/>
                <a:cs typeface="Lato"/>
              </a:rPr>
              <a:t>POSTs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17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apiserver.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Lato"/>
              <a:buAutoNum type="arabicParenR" startAt="17"/>
            </a:pPr>
            <a:endParaRPr sz="1300">
              <a:latin typeface="Lato"/>
              <a:cs typeface="Lato"/>
            </a:endParaRPr>
          </a:p>
          <a:p>
            <a:pPr marL="285115" indent="-273050">
              <a:lnSpc>
                <a:spcPct val="100000"/>
              </a:lnSpc>
              <a:buAutoNum type="arabicParenR" startAt="17"/>
              <a:tabLst>
                <a:tab pos="285750" algn="l"/>
              </a:tabLst>
            </a:pPr>
            <a:r>
              <a:rPr sz="1300" spc="10" dirty="0">
                <a:latin typeface="Lato"/>
                <a:cs typeface="Lato"/>
              </a:rPr>
              <a:t>apiserver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request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loop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evaluates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POST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request.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Lato"/>
              <a:buAutoNum type="arabicParenR" startAt="17"/>
            </a:pPr>
            <a:endParaRPr sz="1300">
              <a:latin typeface="Lato"/>
              <a:cs typeface="Lato"/>
            </a:endParaRPr>
          </a:p>
          <a:p>
            <a:pPr marL="12700" marR="5080">
              <a:lnSpc>
                <a:spcPct val="101000"/>
              </a:lnSpc>
              <a:buAutoNum type="arabicParenR" startAt="17"/>
              <a:tabLst>
                <a:tab pos="285750" algn="l"/>
              </a:tabLst>
            </a:pPr>
            <a:r>
              <a:rPr sz="1300" spc="-5" dirty="0">
                <a:latin typeface="Lato"/>
                <a:cs typeface="Lato"/>
              </a:rPr>
              <a:t>Pod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status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is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updated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with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node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binding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sets  </a:t>
            </a:r>
            <a:r>
              <a:rPr sz="1300" spc="5" dirty="0">
                <a:latin typeface="Lato"/>
                <a:cs typeface="Lato"/>
              </a:rPr>
              <a:t>status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1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‘PodScheduled’.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5689" y="1548671"/>
            <a:ext cx="3080693" cy="2948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285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/>
              <a:t>Kubelet </a:t>
            </a:r>
            <a:r>
              <a:rPr sz="2400" spc="-175" dirty="0"/>
              <a:t>-</a:t>
            </a:r>
            <a:r>
              <a:rPr sz="2400" spc="-530" dirty="0"/>
              <a:t> </a:t>
            </a:r>
            <a:r>
              <a:rPr sz="2400" spc="50" dirty="0"/>
              <a:t>PodSync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17" y="1633966"/>
            <a:ext cx="4846320" cy="20237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85"/>
              </a:spcBef>
              <a:buAutoNum type="arabicParenR" startAt="22"/>
              <a:tabLst>
                <a:tab pos="317500" algn="l"/>
              </a:tabLst>
            </a:pPr>
            <a:r>
              <a:rPr sz="1300" spc="-5" dirty="0">
                <a:latin typeface="Lato"/>
                <a:cs typeface="Lato"/>
              </a:rPr>
              <a:t>The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kubelet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daemon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on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every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node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polls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apiserver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filtering  </a:t>
            </a:r>
            <a:r>
              <a:rPr sz="1300" spc="5" dirty="0">
                <a:latin typeface="Lato"/>
                <a:cs typeface="Lato"/>
              </a:rPr>
              <a:t>for </a:t>
            </a:r>
            <a:r>
              <a:rPr sz="1300" spc="-10" dirty="0">
                <a:latin typeface="Lato"/>
                <a:cs typeface="Lato"/>
              </a:rPr>
              <a:t>pods </a:t>
            </a:r>
            <a:r>
              <a:rPr sz="1300" dirty="0">
                <a:latin typeface="Lato"/>
                <a:cs typeface="Lato"/>
              </a:rPr>
              <a:t>matching </a:t>
            </a:r>
            <a:r>
              <a:rPr sz="1300" spc="10" dirty="0">
                <a:latin typeface="Lato"/>
                <a:cs typeface="Lato"/>
              </a:rPr>
              <a:t>its </a:t>
            </a:r>
            <a:r>
              <a:rPr sz="1300" spc="-15" dirty="0">
                <a:latin typeface="Lato"/>
                <a:cs typeface="Lato"/>
              </a:rPr>
              <a:t>own </a:t>
            </a:r>
            <a:r>
              <a:rPr sz="1300" spc="-5" dirty="0">
                <a:latin typeface="Lato"/>
                <a:cs typeface="Lato"/>
              </a:rPr>
              <a:t>‘NodeName’; checking </a:t>
            </a:r>
            <a:r>
              <a:rPr sz="1300" spc="10" dirty="0">
                <a:latin typeface="Lato"/>
                <a:cs typeface="Lato"/>
              </a:rPr>
              <a:t>its current </a:t>
            </a:r>
            <a:r>
              <a:rPr sz="1300" spc="5" dirty="0">
                <a:latin typeface="Lato"/>
                <a:cs typeface="Lato"/>
              </a:rPr>
              <a:t>state  </a:t>
            </a:r>
            <a:r>
              <a:rPr sz="1300" dirty="0">
                <a:latin typeface="Lato"/>
                <a:cs typeface="Lato"/>
              </a:rPr>
              <a:t>with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desired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state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published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through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apiserver.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Lato"/>
              <a:buAutoNum type="arabicParenR" startAt="22"/>
            </a:pPr>
            <a:endParaRPr sz="1300">
              <a:latin typeface="Lato"/>
              <a:cs typeface="Lato"/>
            </a:endParaRPr>
          </a:p>
          <a:p>
            <a:pPr marL="12700" marR="5080">
              <a:lnSpc>
                <a:spcPct val="101000"/>
              </a:lnSpc>
              <a:buAutoNum type="arabicParenR" startAt="22"/>
              <a:tabLst>
                <a:tab pos="285750" algn="l"/>
              </a:tabLst>
            </a:pPr>
            <a:r>
              <a:rPr sz="1300" spc="5" dirty="0">
                <a:latin typeface="Lato"/>
                <a:cs typeface="Lato"/>
              </a:rPr>
              <a:t>Kubelet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will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then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move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through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series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20" dirty="0">
                <a:latin typeface="Lato"/>
                <a:cs typeface="Lato"/>
              </a:rPr>
              <a:t>of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internal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processes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  </a:t>
            </a:r>
            <a:r>
              <a:rPr sz="1300" spc="10" dirty="0">
                <a:latin typeface="Lato"/>
                <a:cs typeface="Lato"/>
              </a:rPr>
              <a:t>prepare </a:t>
            </a:r>
            <a:r>
              <a:rPr sz="1300" dirty="0">
                <a:latin typeface="Lato"/>
                <a:cs typeface="Lato"/>
              </a:rPr>
              <a:t>the </a:t>
            </a:r>
            <a:r>
              <a:rPr sz="1300" spc="-10" dirty="0">
                <a:latin typeface="Lato"/>
                <a:cs typeface="Lato"/>
              </a:rPr>
              <a:t>pod </a:t>
            </a:r>
            <a:r>
              <a:rPr sz="1300" dirty="0">
                <a:latin typeface="Lato"/>
                <a:cs typeface="Lato"/>
              </a:rPr>
              <a:t>environment. This includes </a:t>
            </a:r>
            <a:r>
              <a:rPr sz="1300" spc="5" dirty="0">
                <a:latin typeface="Lato"/>
                <a:cs typeface="Lato"/>
              </a:rPr>
              <a:t>pulling </a:t>
            </a:r>
            <a:r>
              <a:rPr sz="1300" dirty="0">
                <a:latin typeface="Lato"/>
                <a:cs typeface="Lato"/>
              </a:rPr>
              <a:t>secrets,  provisioning</a:t>
            </a:r>
            <a:r>
              <a:rPr sz="1300" spc="-7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storage,</a:t>
            </a:r>
            <a:r>
              <a:rPr sz="1300" spc="-7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applying</a:t>
            </a:r>
            <a:r>
              <a:rPr sz="1300" spc="-7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AppArmor</a:t>
            </a:r>
            <a:r>
              <a:rPr sz="1300" spc="-7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profiles</a:t>
            </a:r>
            <a:r>
              <a:rPr sz="1300" spc="-7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7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other</a:t>
            </a:r>
            <a:r>
              <a:rPr sz="1300" spc="-7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various  </a:t>
            </a:r>
            <a:r>
              <a:rPr sz="1300" spc="-5" dirty="0">
                <a:latin typeface="Lato"/>
                <a:cs typeface="Lato"/>
              </a:rPr>
              <a:t>scaffolding. </a:t>
            </a:r>
            <a:r>
              <a:rPr sz="1300" spc="5" dirty="0">
                <a:latin typeface="Lato"/>
                <a:cs typeface="Lato"/>
              </a:rPr>
              <a:t>During this </a:t>
            </a:r>
            <a:r>
              <a:rPr sz="1300" dirty="0">
                <a:latin typeface="Lato"/>
                <a:cs typeface="Lato"/>
              </a:rPr>
              <a:t>period, </a:t>
            </a:r>
            <a:r>
              <a:rPr sz="1300" spc="15" dirty="0">
                <a:latin typeface="Lato"/>
                <a:cs typeface="Lato"/>
              </a:rPr>
              <a:t>it </a:t>
            </a:r>
            <a:r>
              <a:rPr sz="1300" spc="10" dirty="0">
                <a:latin typeface="Lato"/>
                <a:cs typeface="Lato"/>
              </a:rPr>
              <a:t>will </a:t>
            </a:r>
            <a:r>
              <a:rPr sz="1300" dirty="0">
                <a:latin typeface="Lato"/>
                <a:cs typeface="Lato"/>
              </a:rPr>
              <a:t>asynchronously </a:t>
            </a:r>
            <a:r>
              <a:rPr sz="1300" spc="-5" dirty="0">
                <a:latin typeface="Lato"/>
                <a:cs typeface="Lato"/>
              </a:rPr>
              <a:t>be POST’ing  </a:t>
            </a:r>
            <a:r>
              <a:rPr sz="1300" dirty="0">
                <a:latin typeface="Lato"/>
                <a:cs typeface="Lato"/>
              </a:rPr>
              <a:t>the ‘PodStatus’ to the </a:t>
            </a:r>
            <a:r>
              <a:rPr sz="1300" spc="10" dirty="0">
                <a:latin typeface="Lato"/>
                <a:cs typeface="Lato"/>
              </a:rPr>
              <a:t>apiserver </a:t>
            </a:r>
            <a:r>
              <a:rPr sz="1300" spc="5" dirty="0">
                <a:latin typeface="Lato"/>
                <a:cs typeface="Lato"/>
              </a:rPr>
              <a:t>through </a:t>
            </a:r>
            <a:r>
              <a:rPr sz="1300" dirty="0">
                <a:latin typeface="Lato"/>
                <a:cs typeface="Lato"/>
              </a:rPr>
              <a:t>the </a:t>
            </a:r>
            <a:r>
              <a:rPr sz="1300" spc="10" dirty="0">
                <a:latin typeface="Lato"/>
                <a:cs typeface="Lato"/>
              </a:rPr>
              <a:t>standard apiserver  </a:t>
            </a:r>
            <a:r>
              <a:rPr sz="1300" spc="5" dirty="0">
                <a:latin typeface="Lato"/>
                <a:cs typeface="Lato"/>
              </a:rPr>
              <a:t>request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loop.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5162" y="1567546"/>
            <a:ext cx="1951220" cy="2911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448F11-BD77-41D6-946A-F721B8B0AEC4}"/>
              </a:ext>
            </a:extLst>
          </p:cNvPr>
          <p:cNvSpPr/>
          <p:nvPr/>
        </p:nvSpPr>
        <p:spPr>
          <a:xfrm>
            <a:off x="609600" y="285750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What does Kubernetes do?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98F17A-AEB3-47E4-B3B6-BE0BF88C074E}"/>
              </a:ext>
            </a:extLst>
          </p:cNvPr>
          <p:cNvSpPr/>
          <p:nvPr/>
        </p:nvSpPr>
        <p:spPr>
          <a:xfrm>
            <a:off x="685800" y="112395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● Known as the </a:t>
            </a:r>
            <a:r>
              <a:rPr lang="en-IN" dirty="0" err="1"/>
              <a:t>linux</a:t>
            </a:r>
            <a:r>
              <a:rPr lang="en-IN" dirty="0"/>
              <a:t> kernel of distributed systems. </a:t>
            </a:r>
          </a:p>
          <a:p>
            <a:endParaRPr lang="en-IN" dirty="0"/>
          </a:p>
          <a:p>
            <a:r>
              <a:rPr lang="en-IN" dirty="0"/>
              <a:t>● Abstracts away the underlying hardware of the nodes and provides a uniform interface for workloads to be both deployed and consume the shared pool of resources. </a:t>
            </a:r>
          </a:p>
          <a:p>
            <a:endParaRPr lang="en-IN" dirty="0"/>
          </a:p>
          <a:p>
            <a:r>
              <a:rPr lang="en-IN" dirty="0"/>
              <a:t>● Works as an engine for resolving state by converging the actual and the desired state of the system.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3248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/>
              <a:t>Pause </a:t>
            </a:r>
            <a:r>
              <a:rPr sz="2400" spc="70" dirty="0"/>
              <a:t>and</a:t>
            </a:r>
            <a:r>
              <a:rPr sz="2400" spc="-540" dirty="0"/>
              <a:t> </a:t>
            </a:r>
            <a:r>
              <a:rPr sz="2400" spc="114" dirty="0"/>
              <a:t>Plumbing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17" y="1633966"/>
            <a:ext cx="4019550" cy="22237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  <a:buAutoNum type="arabicParenR" startAt="24"/>
              <a:tabLst>
                <a:tab pos="317500" algn="l"/>
              </a:tabLst>
            </a:pPr>
            <a:r>
              <a:rPr sz="1300" spc="5" dirty="0">
                <a:latin typeface="Lato"/>
                <a:cs typeface="Lato"/>
              </a:rPr>
              <a:t>Kubelet </a:t>
            </a:r>
            <a:r>
              <a:rPr sz="1300" dirty="0">
                <a:latin typeface="Lato"/>
                <a:cs typeface="Lato"/>
              </a:rPr>
              <a:t>then provisions </a:t>
            </a:r>
            <a:r>
              <a:rPr sz="1300" spc="10" dirty="0">
                <a:latin typeface="Lato"/>
                <a:cs typeface="Lato"/>
              </a:rPr>
              <a:t>a </a:t>
            </a:r>
            <a:r>
              <a:rPr sz="1300" spc="-5" dirty="0">
                <a:latin typeface="Lato"/>
                <a:cs typeface="Lato"/>
              </a:rPr>
              <a:t>‘pause’ </a:t>
            </a:r>
            <a:r>
              <a:rPr sz="1300" spc="5" dirty="0">
                <a:latin typeface="Lato"/>
                <a:cs typeface="Lato"/>
              </a:rPr>
              <a:t>container via </a:t>
            </a:r>
            <a:r>
              <a:rPr sz="1300" dirty="0">
                <a:latin typeface="Lato"/>
                <a:cs typeface="Lato"/>
              </a:rPr>
              <a:t>the  </a:t>
            </a:r>
            <a:r>
              <a:rPr sz="1300" spc="25" dirty="0">
                <a:latin typeface="Lato"/>
                <a:cs typeface="Lato"/>
              </a:rPr>
              <a:t>CRI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(Container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Runtime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Interface).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The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pause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container  </a:t>
            </a:r>
            <a:r>
              <a:rPr sz="1300" dirty="0">
                <a:latin typeface="Lato"/>
                <a:cs typeface="Lato"/>
              </a:rPr>
              <a:t>acts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parent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container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for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Pod.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Lato"/>
              <a:buAutoNum type="arabicParenR" startAt="24"/>
            </a:pPr>
            <a:endParaRPr sz="1300">
              <a:latin typeface="Lato"/>
              <a:cs typeface="Lato"/>
            </a:endParaRPr>
          </a:p>
          <a:p>
            <a:pPr marL="12700" marR="354330" algn="just">
              <a:lnSpc>
                <a:spcPct val="101000"/>
              </a:lnSpc>
              <a:buAutoNum type="arabicParenR" startAt="24"/>
              <a:tabLst>
                <a:tab pos="285750" algn="l"/>
              </a:tabLst>
            </a:pPr>
            <a:r>
              <a:rPr sz="1300" spc="-5" dirty="0">
                <a:latin typeface="Lato"/>
                <a:cs typeface="Lato"/>
              </a:rPr>
              <a:t>The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network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is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plumbed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Pod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via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CNI  </a:t>
            </a:r>
            <a:r>
              <a:rPr sz="1300" spc="10" dirty="0">
                <a:latin typeface="Lato"/>
                <a:cs typeface="Lato"/>
              </a:rPr>
              <a:t>(Container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Network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Interface),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creating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veth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pair  </a:t>
            </a:r>
            <a:r>
              <a:rPr sz="1300" spc="5" dirty="0">
                <a:latin typeface="Lato"/>
                <a:cs typeface="Lato"/>
              </a:rPr>
              <a:t>attached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pause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container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a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container  bridge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(cbr0).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Lato"/>
              <a:buAutoNum type="arabicParenR" startAt="24"/>
            </a:pPr>
            <a:endParaRPr sz="1300">
              <a:latin typeface="Lato"/>
              <a:cs typeface="Lato"/>
            </a:endParaRPr>
          </a:p>
          <a:p>
            <a:pPr marL="12700" marR="24130">
              <a:lnSpc>
                <a:spcPct val="101000"/>
              </a:lnSpc>
              <a:buAutoNum type="arabicParenR" startAt="24"/>
              <a:tabLst>
                <a:tab pos="285750" algn="l"/>
              </a:tabLst>
            </a:pPr>
            <a:r>
              <a:rPr sz="1300" spc="10" dirty="0">
                <a:latin typeface="Lato"/>
                <a:cs typeface="Lato"/>
              </a:rPr>
              <a:t>IPAM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handled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by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CNI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plugin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assigns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an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20" dirty="0">
                <a:latin typeface="Lato"/>
                <a:cs typeface="Lato"/>
              </a:rPr>
              <a:t>IP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  </a:t>
            </a:r>
            <a:r>
              <a:rPr sz="1300" spc="-5" dirty="0">
                <a:latin typeface="Lato"/>
                <a:cs typeface="Lato"/>
              </a:rPr>
              <a:t>pause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container.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5339" y="1567546"/>
            <a:ext cx="2811044" cy="2911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407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/>
              <a:t>Kublet </a:t>
            </a:r>
            <a:r>
              <a:rPr sz="2400" spc="-175" dirty="0"/>
              <a:t>- </a:t>
            </a:r>
            <a:r>
              <a:rPr sz="2400" spc="5" dirty="0"/>
              <a:t>Create</a:t>
            </a:r>
            <a:r>
              <a:rPr sz="2400" spc="-575" dirty="0"/>
              <a:t> </a:t>
            </a:r>
            <a:r>
              <a:rPr sz="2400" spc="15" dirty="0"/>
              <a:t>Containers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17" y="1633966"/>
            <a:ext cx="3908425" cy="122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100"/>
              </a:spcBef>
              <a:buAutoNum type="arabicParenR" startAt="24"/>
              <a:tabLst>
                <a:tab pos="317500" algn="l"/>
              </a:tabLst>
            </a:pPr>
            <a:r>
              <a:rPr sz="1300" spc="5" dirty="0">
                <a:latin typeface="Lato"/>
                <a:cs typeface="Lato"/>
              </a:rPr>
              <a:t>Kubelet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pulls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container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Images.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Lato"/>
              <a:buAutoNum type="arabicParenR" startAt="24"/>
            </a:pPr>
            <a:endParaRPr sz="1300">
              <a:latin typeface="Lato"/>
              <a:cs typeface="Lato"/>
            </a:endParaRPr>
          </a:p>
          <a:p>
            <a:pPr marL="285115" indent="-273050">
              <a:lnSpc>
                <a:spcPct val="100000"/>
              </a:lnSpc>
              <a:buAutoNum type="arabicParenR" startAt="24"/>
              <a:tabLst>
                <a:tab pos="285750" algn="l"/>
              </a:tabLst>
            </a:pPr>
            <a:r>
              <a:rPr sz="1300" spc="5" dirty="0">
                <a:latin typeface="Lato"/>
                <a:cs typeface="Lato"/>
              </a:rPr>
              <a:t>Kubelet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first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creates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starts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any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init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containers.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Lato"/>
              <a:buAutoNum type="arabicParenR" startAt="24"/>
            </a:pPr>
            <a:endParaRPr sz="1300">
              <a:latin typeface="Lato"/>
              <a:cs typeface="Lato"/>
            </a:endParaRPr>
          </a:p>
          <a:p>
            <a:pPr marL="12700" marR="218440">
              <a:lnSpc>
                <a:spcPct val="101000"/>
              </a:lnSpc>
              <a:spcBef>
                <a:spcPts val="5"/>
              </a:spcBef>
              <a:buAutoNum type="arabicParenR" startAt="24"/>
              <a:tabLst>
                <a:tab pos="317500" algn="l"/>
              </a:tabLst>
            </a:pPr>
            <a:r>
              <a:rPr sz="1300" spc="-10" dirty="0">
                <a:latin typeface="Lato"/>
                <a:cs typeface="Lato"/>
              </a:rPr>
              <a:t>Once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optional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init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containers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complete,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  </a:t>
            </a:r>
            <a:r>
              <a:rPr sz="1300" spc="15" dirty="0">
                <a:latin typeface="Lato"/>
                <a:cs typeface="Lato"/>
              </a:rPr>
              <a:t>primary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pod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containers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are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started.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56088" y="1567546"/>
            <a:ext cx="2780294" cy="2911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44932"/>
            <a:ext cx="1691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/>
              <a:t>Pod</a:t>
            </a:r>
            <a:r>
              <a:rPr sz="2400" spc="-290" dirty="0"/>
              <a:t> </a:t>
            </a:r>
            <a:r>
              <a:rPr sz="2400" spc="-20" dirty="0"/>
              <a:t>Status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17" y="1633966"/>
            <a:ext cx="5449570" cy="10236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  <a:buAutoNum type="arabicParenR" startAt="27"/>
              <a:tabLst>
                <a:tab pos="285750" algn="l"/>
              </a:tabLst>
            </a:pPr>
            <a:r>
              <a:rPr sz="1300" spc="5" dirty="0">
                <a:latin typeface="Lato"/>
                <a:cs typeface="Lato"/>
              </a:rPr>
              <a:t>If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there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are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any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liveless/readiness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probes,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these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5" dirty="0">
                <a:latin typeface="Lato"/>
                <a:cs typeface="Lato"/>
              </a:rPr>
              <a:t>are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executed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before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  PodStatus </a:t>
            </a:r>
            <a:r>
              <a:rPr sz="1300" spc="10" dirty="0">
                <a:latin typeface="Lato"/>
                <a:cs typeface="Lato"/>
              </a:rPr>
              <a:t>is</a:t>
            </a:r>
            <a:r>
              <a:rPr sz="1300" spc="-17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updated.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Lato"/>
              <a:buAutoNum type="arabicParenR" startAt="27"/>
            </a:pPr>
            <a:endParaRPr sz="1300">
              <a:latin typeface="Lato"/>
              <a:cs typeface="Lato"/>
            </a:endParaRPr>
          </a:p>
          <a:p>
            <a:pPr marL="12700" marR="115570">
              <a:lnSpc>
                <a:spcPct val="101000"/>
              </a:lnSpc>
              <a:buAutoNum type="arabicParenR" startAt="27"/>
              <a:tabLst>
                <a:tab pos="285750" algn="l"/>
              </a:tabLst>
            </a:pPr>
            <a:r>
              <a:rPr sz="1300" spc="5" dirty="0">
                <a:latin typeface="Lato"/>
                <a:cs typeface="Lato"/>
              </a:rPr>
              <a:t>If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20" dirty="0">
                <a:latin typeface="Lato"/>
                <a:cs typeface="Lato"/>
              </a:rPr>
              <a:t>all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complete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successfully,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PodStatus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is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set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75" dirty="0">
                <a:latin typeface="Lato"/>
                <a:cs typeface="Lato"/>
              </a:rPr>
              <a:t> </a:t>
            </a:r>
            <a:r>
              <a:rPr sz="1300" spc="10" dirty="0">
                <a:latin typeface="Lato"/>
                <a:cs typeface="Lato"/>
              </a:rPr>
              <a:t>ready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the</a:t>
            </a:r>
            <a:r>
              <a:rPr sz="1300" spc="-80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container  </a:t>
            </a:r>
            <a:r>
              <a:rPr sz="1300" dirty="0">
                <a:latin typeface="Lato"/>
                <a:cs typeface="Lato"/>
              </a:rPr>
              <a:t>has </a:t>
            </a:r>
            <a:r>
              <a:rPr sz="1300" spc="10" dirty="0">
                <a:latin typeface="Lato"/>
                <a:cs typeface="Lato"/>
              </a:rPr>
              <a:t>started</a:t>
            </a:r>
            <a:r>
              <a:rPr sz="1300" spc="-175" dirty="0">
                <a:latin typeface="Lato"/>
                <a:cs typeface="Lato"/>
              </a:rPr>
              <a:t> </a:t>
            </a:r>
            <a:r>
              <a:rPr sz="1300" spc="-5" dirty="0">
                <a:latin typeface="Lato"/>
                <a:cs typeface="Lato"/>
              </a:rPr>
              <a:t>successfully.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0368" y="3222478"/>
            <a:ext cx="4251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Lato"/>
                <a:cs typeface="Lato"/>
              </a:rPr>
              <a:t>The</a:t>
            </a:r>
            <a:r>
              <a:rPr sz="3600" spc="-254" dirty="0">
                <a:latin typeface="Lato"/>
                <a:cs typeface="Lato"/>
              </a:rPr>
              <a:t> </a:t>
            </a:r>
            <a:r>
              <a:rPr sz="3600" spc="-5" dirty="0">
                <a:latin typeface="Lato"/>
                <a:cs typeface="Lato"/>
              </a:rPr>
              <a:t>Pod</a:t>
            </a:r>
            <a:r>
              <a:rPr sz="3600" spc="-250" dirty="0">
                <a:latin typeface="Lato"/>
                <a:cs typeface="Lato"/>
              </a:rPr>
              <a:t> </a:t>
            </a:r>
            <a:r>
              <a:rPr sz="3600" spc="30" dirty="0">
                <a:latin typeface="Lato"/>
                <a:cs typeface="Lato"/>
              </a:rPr>
              <a:t>is</a:t>
            </a:r>
            <a:r>
              <a:rPr sz="3600" spc="-250" dirty="0">
                <a:latin typeface="Lato"/>
                <a:cs typeface="Lato"/>
              </a:rPr>
              <a:t> </a:t>
            </a:r>
            <a:r>
              <a:rPr sz="3600" spc="20" dirty="0">
                <a:latin typeface="Lato"/>
                <a:cs typeface="Lato"/>
              </a:rPr>
              <a:t>Deployed!</a:t>
            </a:r>
            <a:endParaRPr sz="3600">
              <a:latin typeface="Lato"/>
              <a:cs typeface="La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74861" y="1567546"/>
            <a:ext cx="1361522" cy="2911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92" y="2386108"/>
            <a:ext cx="20313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5" dirty="0">
                <a:latin typeface="Verdana"/>
                <a:cs typeface="Verdana"/>
              </a:rPr>
              <a:t>Questions?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448F11-BD77-41D6-946A-F721B8B0AEC4}"/>
              </a:ext>
            </a:extLst>
          </p:cNvPr>
          <p:cNvSpPr/>
          <p:nvPr/>
        </p:nvSpPr>
        <p:spPr>
          <a:xfrm>
            <a:off x="609600" y="285750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Kubernetes is self-healing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D3CE7-3DAF-490B-84AB-961B2EFC3C07}"/>
              </a:ext>
            </a:extLst>
          </p:cNvPr>
          <p:cNvSpPr/>
          <p:nvPr/>
        </p:nvSpPr>
        <p:spPr>
          <a:xfrm>
            <a:off x="609600" y="1123950"/>
            <a:ext cx="7924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Kubernetes will </a:t>
            </a:r>
            <a:r>
              <a:rPr lang="en-IN" b="1" dirty="0"/>
              <a:t>ALWAYS</a:t>
            </a:r>
            <a:r>
              <a:rPr lang="en-IN" dirty="0"/>
              <a:t> try and steer the cluster to its desired state. </a:t>
            </a:r>
          </a:p>
          <a:p>
            <a:endParaRPr lang="en-IN" dirty="0"/>
          </a:p>
          <a:p>
            <a:r>
              <a:rPr lang="en-IN" dirty="0"/>
              <a:t>● User: “I want 3 healthy instances of Redis to always be running.” </a:t>
            </a:r>
          </a:p>
          <a:p>
            <a:endParaRPr lang="en-IN" dirty="0"/>
          </a:p>
          <a:p>
            <a:r>
              <a:rPr lang="en-IN" dirty="0"/>
              <a:t>● Kubernetes: “Okay, I’ll ensure there are always 3 instances up and running.” </a:t>
            </a:r>
          </a:p>
          <a:p>
            <a:endParaRPr lang="en-IN" dirty="0"/>
          </a:p>
          <a:p>
            <a:r>
              <a:rPr lang="en-IN" dirty="0"/>
              <a:t>● Kubernetes: “Oh look, one has died. I’m going to attempt to spin up a new one.”</a:t>
            </a:r>
          </a:p>
        </p:txBody>
      </p:sp>
    </p:spTree>
    <p:extLst>
      <p:ext uri="{BB962C8B-B14F-4D97-AF65-F5344CB8AC3E}">
        <p14:creationId xmlns:p14="http://schemas.microsoft.com/office/powerpoint/2010/main" val="267959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448F11-BD77-41D6-946A-F721B8B0AEC4}"/>
              </a:ext>
            </a:extLst>
          </p:cNvPr>
          <p:cNvSpPr/>
          <p:nvPr/>
        </p:nvSpPr>
        <p:spPr>
          <a:xfrm>
            <a:off x="609600" y="285750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What can Kubernetes really do?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1F092C-D126-4964-B4B6-A7173BA82C1C}"/>
              </a:ext>
            </a:extLst>
          </p:cNvPr>
          <p:cNvSpPr/>
          <p:nvPr/>
        </p:nvSpPr>
        <p:spPr>
          <a:xfrm>
            <a:off x="609600" y="1047750"/>
            <a:ext cx="7543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● </a:t>
            </a:r>
            <a:r>
              <a:rPr lang="en-IN" dirty="0" err="1"/>
              <a:t>Autoscale</a:t>
            </a:r>
            <a:r>
              <a:rPr lang="en-IN" dirty="0"/>
              <a:t> Workloads </a:t>
            </a:r>
          </a:p>
          <a:p>
            <a:endParaRPr lang="en-IN" dirty="0"/>
          </a:p>
          <a:p>
            <a:r>
              <a:rPr lang="en-IN" dirty="0"/>
              <a:t>● Blue/Green Deployments </a:t>
            </a:r>
          </a:p>
          <a:p>
            <a:endParaRPr lang="en-IN" dirty="0"/>
          </a:p>
          <a:p>
            <a:r>
              <a:rPr lang="en-IN" dirty="0"/>
              <a:t>● Fire off Jobs and scheduled </a:t>
            </a:r>
            <a:r>
              <a:rPr lang="en-IN" dirty="0" err="1"/>
              <a:t>CronJobs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● Manage Stateless and Stateful Applications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● Built-in Service Discovery </a:t>
            </a:r>
          </a:p>
          <a:p>
            <a:endParaRPr lang="en-IN" dirty="0"/>
          </a:p>
          <a:p>
            <a:r>
              <a:rPr lang="en-IN" dirty="0"/>
              <a:t>● ~Easily integrate and support 3rd party apps~</a:t>
            </a:r>
          </a:p>
        </p:txBody>
      </p:sp>
    </p:spTree>
    <p:extLst>
      <p:ext uri="{BB962C8B-B14F-4D97-AF65-F5344CB8AC3E}">
        <p14:creationId xmlns:p14="http://schemas.microsoft.com/office/powerpoint/2010/main" val="64808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</TotalTime>
  <Words>2913</Words>
  <Application>Microsoft Office PowerPoint</Application>
  <PresentationFormat>On-screen Show (16:9)</PresentationFormat>
  <Paragraphs>378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Arial</vt:lpstr>
      <vt:lpstr>Avenir</vt:lpstr>
      <vt:lpstr>Calibri</vt:lpstr>
      <vt:lpstr>Calibri Light</vt:lpstr>
      <vt:lpstr>Consolas</vt:lpstr>
      <vt:lpstr>Lato</vt:lpstr>
      <vt:lpstr>torque</vt:lpstr>
      <vt:lpstr>ttnorms</vt:lpstr>
      <vt:lpstr>Verdana</vt:lpstr>
      <vt:lpstr>Office Theme</vt:lpstr>
      <vt:lpstr>Kubernetes</vt:lpstr>
      <vt:lpstr>Cloud Native Computing Foundation</vt:lpstr>
      <vt:lpstr>PowerPoint Presentation</vt:lpstr>
      <vt:lpstr>PowerPoint Presentation</vt:lpstr>
      <vt:lpstr>PowerPoint Presentation</vt:lpstr>
      <vt:lpstr>A Container Orchestration System.  ● A project that was spun out of Google as an open source container orchestration platform (~2 billion containers/week).   ● Built from the lessons learned in the experiences of developing and running Google’s Borg and Omega.   ● Designed from the ground-up as a loosely coupled collection of components centred around deploying, maintaining and scaling workloads.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kube-controller-manager</vt:lpstr>
      <vt:lpstr>kube-scheduler</vt:lpstr>
      <vt:lpstr>PowerPoint Presentation</vt:lpstr>
      <vt:lpstr>kubelet</vt:lpstr>
      <vt:lpstr>kube-proxy</vt:lpstr>
      <vt:lpstr>Container Runtime – the executor</vt:lpstr>
      <vt:lpstr>Additional Services</vt:lpstr>
      <vt:lpstr>Additional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Networking - Fundamental Rules</vt:lpstr>
      <vt:lpstr>Networking – Fundamentals  Applied</vt:lpstr>
      <vt:lpstr>Networking - CNI</vt:lpstr>
      <vt:lpstr>Kubernetes Concepts</vt:lpstr>
      <vt:lpstr>Kubernetes Concepts - Core</vt:lpstr>
      <vt:lpstr>Concepts - Core (cont.)</vt:lpstr>
      <vt:lpstr>Labels, and Annotations,  and Selectors</vt:lpstr>
      <vt:lpstr>Set-based selectors</vt:lpstr>
      <vt:lpstr>Concepts - Workloads</vt:lpstr>
      <vt:lpstr>Deployment</vt:lpstr>
      <vt:lpstr>Concepts - Workloads (cont.)</vt:lpstr>
      <vt:lpstr>StatefulSet</vt:lpstr>
      <vt:lpstr>DaemonSet</vt:lpstr>
      <vt:lpstr>Concepts - Workloads (cont.)</vt:lpstr>
      <vt:lpstr>Jobs</vt:lpstr>
      <vt:lpstr>CronJob</vt:lpstr>
      <vt:lpstr>Concepts - Network</vt:lpstr>
      <vt:lpstr>Service</vt:lpstr>
      <vt:lpstr>Ingress Controller</vt:lpstr>
      <vt:lpstr>Concepts - Storage</vt:lpstr>
      <vt:lpstr>Volumes</vt:lpstr>
      <vt:lpstr>Persistent Volumes</vt:lpstr>
      <vt:lpstr>Persistent Volume Claims</vt:lpstr>
      <vt:lpstr>Storage Classes</vt:lpstr>
      <vt:lpstr>Concepts - Configuration</vt:lpstr>
      <vt:lpstr>ConfigMaps and Secrets</vt:lpstr>
      <vt:lpstr>Concepts - Auth and Identity (RBAC)</vt:lpstr>
      <vt:lpstr>[Cluster]Role</vt:lpstr>
      <vt:lpstr>[Cluster]RoleBinding</vt:lpstr>
      <vt:lpstr>Behind The Scenes</vt:lpstr>
      <vt:lpstr>PowerPoint Presentation</vt:lpstr>
      <vt:lpstr>PowerPoint Presentation</vt:lpstr>
      <vt:lpstr>Kubectl</vt:lpstr>
      <vt:lpstr>APIserver Request Loop</vt:lpstr>
      <vt:lpstr>Deployment Controller</vt:lpstr>
      <vt:lpstr>ReplicaSet Controller</vt:lpstr>
      <vt:lpstr>PowerPoint Presentation</vt:lpstr>
      <vt:lpstr>Scheduler</vt:lpstr>
      <vt:lpstr>Kubelet - PodSync</vt:lpstr>
      <vt:lpstr>Pause and Plumbing</vt:lpstr>
      <vt:lpstr>Kublet - Create Containers</vt:lpstr>
      <vt:lpstr>Pod Status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Puneet Kumar Bhatia</dc:creator>
  <cp:lastModifiedBy>Puneet Kumar Bhatia</cp:lastModifiedBy>
  <cp:revision>61</cp:revision>
  <dcterms:created xsi:type="dcterms:W3CDTF">2020-02-12T02:42:45Z</dcterms:created>
  <dcterms:modified xsi:type="dcterms:W3CDTF">2020-02-14T08:11:10Z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2020-02-12T00:00:00Z</vt:filetime>
  </property>
  <property fmtid="{D5CDD505-2E9C-101B-9397-08002B2CF9AE}" pid="4" name="MSIP_Label_455b24b8-e69b-4583-bfd0-d64b5cee0119_Enabled">
    <vt:lpwstr>True</vt:lpwstr>
  </property>
  <property fmtid="{D5CDD505-2E9C-101B-9397-08002B2CF9AE}" pid="5" name="MSIP_Label_455b24b8-e69b-4583-bfd0-d64b5cee0119_SiteId">
    <vt:lpwstr>05d75c05-fa1a-42e7-9cf1-eb416c396f2d</vt:lpwstr>
  </property>
  <property fmtid="{D5CDD505-2E9C-101B-9397-08002B2CF9AE}" pid="6" name="MSIP_Label_455b24b8-e69b-4583-bfd0-d64b5cee0119_Owner">
    <vt:lpwstr>puneetkumar.bhatia@maersk.com</vt:lpwstr>
  </property>
  <property fmtid="{D5CDD505-2E9C-101B-9397-08002B2CF9AE}" pid="7" name="MSIP_Label_455b24b8-e69b-4583-bfd0-d64b5cee0119_SetDate">
    <vt:lpwstr>2020-02-12T02:44:22.9743497Z</vt:lpwstr>
  </property>
  <property fmtid="{D5CDD505-2E9C-101B-9397-08002B2CF9AE}" pid="8" name="MSIP_Label_455b24b8-e69b-4583-bfd0-d64b5cee0119_Name">
    <vt:lpwstr>Public</vt:lpwstr>
  </property>
  <property fmtid="{D5CDD505-2E9C-101B-9397-08002B2CF9AE}" pid="9" name="MSIP_Label_455b24b8-e69b-4583-bfd0-d64b5cee0119_Application">
    <vt:lpwstr>Microsoft Azure Information Protection</vt:lpwstr>
  </property>
  <property fmtid="{D5CDD505-2E9C-101B-9397-08002B2CF9AE}" pid="10" name="MSIP_Label_455b24b8-e69b-4583-bfd0-d64b5cee0119_ActionId">
    <vt:lpwstr>f1bd4fd4-fe9c-4ef5-8986-29f41f297179</vt:lpwstr>
  </property>
  <property fmtid="{D5CDD505-2E9C-101B-9397-08002B2CF9AE}" pid="11" name="MSIP_Label_455b24b8-e69b-4583-bfd0-d64b5cee0119_Extended_MSFT_Method">
    <vt:lpwstr>Manual</vt:lpwstr>
  </property>
  <property fmtid="{D5CDD505-2E9C-101B-9397-08002B2CF9AE}" pid="12" name="Sensitivity">
    <vt:lpwstr>Public</vt:lpwstr>
  </property>
</Properties>
</file>