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1" r:id="rId3"/>
    <p:sldId id="258" r:id="rId4"/>
    <p:sldId id="259" r:id="rId5"/>
    <p:sldId id="262" r:id="rId6"/>
    <p:sldId id="263" r:id="rId7"/>
    <p:sldId id="260" r:id="rId8"/>
    <p:sldId id="256" r:id="rId9"/>
    <p:sldId id="267" r:id="rId10"/>
    <p:sldId id="265" r:id="rId11"/>
    <p:sldId id="268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BFA4A-D25B-4123-99A5-66E89773A3E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849B-8506-4D28-ADC1-8E8B70A6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this is part of a transformation of technologies along a number of fronts, and is the basis for modern agile application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0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7" y="1981200"/>
            <a:ext cx="8347065" cy="39624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26/03/15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Oracle Confidential – Internal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1373742"/>
            <a:ext cx="8346073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696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75DD-E5C3-42E8-9BA0-3F1E9975AF0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F80D-5EC9-470F-ACB4-7F8B9258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Module1 - Introduction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DevOps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279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Continuous Integration, Delivery and Deployment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436864" cy="33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" y="1047750"/>
            <a:ext cx="73993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57154"/>
            <a:ext cx="194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85754"/>
            <a:ext cx="2000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362325"/>
            <a:ext cx="2000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514725"/>
            <a:ext cx="2000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895600"/>
            <a:ext cx="13144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0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99" y="411004"/>
            <a:ext cx="8321063" cy="889000"/>
          </a:xfrm>
        </p:spPr>
        <p:txBody>
          <a:bodyPr>
            <a:noAutofit/>
          </a:bodyPr>
          <a:lstStyle/>
          <a:p>
            <a:r>
              <a:rPr lang="en-US" sz="2800" b="1" dirty="0"/>
              <a:t>History and Multi-Dimensional Evolution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6759" y="7259352"/>
            <a:ext cx="286320" cy="182880"/>
          </a:xfrm>
        </p:spPr>
        <p:txBody>
          <a:bodyPr/>
          <a:lstStyle/>
          <a:p>
            <a:fld id="{C51EAA63-D034-42AE-91FA-B13B9518C7B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51675"/>
              </p:ext>
            </p:extLst>
          </p:nvPr>
        </p:nvGraphicFramePr>
        <p:xfrm>
          <a:off x="457200" y="1925867"/>
          <a:ext cx="8532479" cy="48060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3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97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26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4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Process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Architecture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Deployment and Packaging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r>
                        <a:rPr lang="en-US" baseline="0" dirty="0"/>
                        <a:t> Infrastructure</a:t>
                      </a:r>
                      <a:endParaRPr lang="en-US" dirty="0"/>
                    </a:p>
                  </a:txBody>
                  <a:tcPr marL="68598" marR="6859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2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Waterfall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Monolithic</a:t>
                      </a: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Physical Server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Datacenter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marL="68598" marR="6859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89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  <a:p>
                      <a:endParaRPr lang="en-US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N-Tier</a:t>
                      </a:r>
                    </a:p>
                    <a:p>
                      <a:endParaRPr lang="en-US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 Servers</a:t>
                      </a:r>
                    </a:p>
                    <a:p>
                      <a:endParaRPr lang="en-US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Hosted</a:t>
                      </a:r>
                    </a:p>
                    <a:p>
                      <a:endParaRPr lang="en-US" dirty="0"/>
                    </a:p>
                  </a:txBody>
                  <a:tcPr marL="68598" marR="6859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33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Microservices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Containers</a:t>
                      </a:r>
                    </a:p>
                    <a:p>
                      <a:endParaRPr lang="en-US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</a:p>
                  </a:txBody>
                  <a:tcPr marL="68598" marR="6859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269087" y="3159916"/>
            <a:ext cx="549439" cy="557731"/>
            <a:chOff x="1300038" y="2093976"/>
            <a:chExt cx="732395" cy="557731"/>
          </a:xfrm>
        </p:grpSpPr>
        <p:sp>
          <p:nvSpPr>
            <p:cNvPr id="8" name="Rectangle 7"/>
            <p:cNvSpPr/>
            <p:nvPr/>
          </p:nvSpPr>
          <p:spPr>
            <a:xfrm>
              <a:off x="1300038" y="2093976"/>
              <a:ext cx="318450" cy="128016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1395884" y="2197972"/>
              <a:ext cx="328192" cy="128016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08096" y="2302036"/>
              <a:ext cx="318450" cy="128016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602344" y="2402059"/>
              <a:ext cx="328192" cy="128016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13983" y="2523691"/>
              <a:ext cx="318450" cy="128016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  <p:cxnSp>
        <p:nvCxnSpPr>
          <p:cNvPr id="15" name="Curved Connector 14"/>
          <p:cNvCxnSpPr/>
          <p:nvPr/>
        </p:nvCxnSpPr>
        <p:spPr>
          <a:xfrm>
            <a:off x="1483453" y="3028857"/>
            <a:ext cx="347812" cy="326534"/>
          </a:xfrm>
          <a:prstGeom prst="curvedConnector3">
            <a:avLst/>
          </a:prstGeom>
          <a:ln w="19050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9272" y="4194783"/>
            <a:ext cx="342989" cy="457200"/>
          </a:xfrm>
          <a:prstGeom prst="ellips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17970" y="4194783"/>
            <a:ext cx="342989" cy="457200"/>
          </a:xfrm>
          <a:prstGeom prst="ellips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86668" y="4194783"/>
            <a:ext cx="342989" cy="457200"/>
          </a:xfrm>
          <a:prstGeom prst="ellips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55366" y="4194783"/>
            <a:ext cx="342989" cy="457200"/>
          </a:xfrm>
          <a:prstGeom prst="ellips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8" y="5404294"/>
            <a:ext cx="1129882" cy="150611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89823" y="2946726"/>
            <a:ext cx="901123" cy="585280"/>
          </a:xfrm>
          <a:prstGeom prst="rect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61639" y="2983932"/>
            <a:ext cx="143161" cy="182486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35617" y="2985255"/>
            <a:ext cx="143161" cy="182486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94283" y="4234771"/>
            <a:ext cx="798134" cy="177509"/>
          </a:xfrm>
          <a:prstGeom prst="roundRect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94283" y="4437044"/>
            <a:ext cx="798134" cy="172474"/>
          </a:xfrm>
          <a:prstGeom prst="roundRect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294283" y="4636948"/>
            <a:ext cx="798134" cy="164733"/>
          </a:xfrm>
          <a:prstGeom prst="roundRect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145395" y="5490231"/>
            <a:ext cx="236689" cy="274320"/>
          </a:xfrm>
          <a:prstGeom prst="hexagon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3703126" y="5490231"/>
            <a:ext cx="236689" cy="274320"/>
          </a:xfrm>
          <a:prstGeom prst="hexagon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3109108" y="5987026"/>
            <a:ext cx="236689" cy="274320"/>
          </a:xfrm>
          <a:prstGeom prst="hexagon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3436446" y="6318492"/>
            <a:ext cx="236689" cy="274320"/>
          </a:xfrm>
          <a:prstGeom prst="hexagon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4" name="Hexagon 33"/>
          <p:cNvSpPr/>
          <p:nvPr/>
        </p:nvSpPr>
        <p:spPr>
          <a:xfrm>
            <a:off x="3508027" y="5817690"/>
            <a:ext cx="236689" cy="274320"/>
          </a:xfrm>
          <a:prstGeom prst="hexagon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5" name="Hexagon 34"/>
          <p:cNvSpPr/>
          <p:nvPr/>
        </p:nvSpPr>
        <p:spPr>
          <a:xfrm>
            <a:off x="3813478" y="6318492"/>
            <a:ext cx="236689" cy="274320"/>
          </a:xfrm>
          <a:prstGeom prst="hexagon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6" name="Hexagon 35"/>
          <p:cNvSpPr/>
          <p:nvPr/>
        </p:nvSpPr>
        <p:spPr>
          <a:xfrm>
            <a:off x="4028219" y="5824584"/>
            <a:ext cx="236689" cy="274320"/>
          </a:xfrm>
          <a:prstGeom prst="hexagon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cxnSp>
        <p:nvCxnSpPr>
          <p:cNvPr id="37" name="Straight Connector 36"/>
          <p:cNvCxnSpPr>
            <a:endCxn id="31" idx="3"/>
          </p:cNvCxnSpPr>
          <p:nvPr/>
        </p:nvCxnSpPr>
        <p:spPr>
          <a:xfrm>
            <a:off x="3360136" y="5627391"/>
            <a:ext cx="34298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2"/>
            <a:endCxn id="32" idx="4"/>
          </p:cNvCxnSpPr>
          <p:nvPr/>
        </p:nvCxnSpPr>
        <p:spPr>
          <a:xfrm flipH="1">
            <a:off x="3160557" y="5764552"/>
            <a:ext cx="36287" cy="22247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0"/>
            <a:endCxn id="33" idx="4"/>
          </p:cNvCxnSpPr>
          <p:nvPr/>
        </p:nvCxnSpPr>
        <p:spPr>
          <a:xfrm>
            <a:off x="3345797" y="6124186"/>
            <a:ext cx="142098" cy="194306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2" idx="5"/>
          </p:cNvCxnSpPr>
          <p:nvPr/>
        </p:nvCxnSpPr>
        <p:spPr>
          <a:xfrm flipV="1">
            <a:off x="3294349" y="5961744"/>
            <a:ext cx="210533" cy="25282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1"/>
            <a:endCxn id="35" idx="4"/>
          </p:cNvCxnSpPr>
          <p:nvPr/>
        </p:nvCxnSpPr>
        <p:spPr>
          <a:xfrm flipH="1">
            <a:off x="3864927" y="5764552"/>
            <a:ext cx="23440" cy="553941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4" idx="5"/>
            <a:endCxn id="31" idx="2"/>
          </p:cNvCxnSpPr>
          <p:nvPr/>
        </p:nvCxnSpPr>
        <p:spPr>
          <a:xfrm flipV="1">
            <a:off x="3693268" y="5764552"/>
            <a:ext cx="61307" cy="53139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stCxn id="31" idx="0"/>
            <a:endCxn id="36" idx="4"/>
          </p:cNvCxnSpPr>
          <p:nvPr/>
        </p:nvCxnSpPr>
        <p:spPr>
          <a:xfrm>
            <a:off x="3939814" y="5627392"/>
            <a:ext cx="139853" cy="197193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Curved Left Arrow 1034"/>
          <p:cNvSpPr/>
          <p:nvPr/>
        </p:nvSpPr>
        <p:spPr>
          <a:xfrm>
            <a:off x="4092417" y="4328900"/>
            <a:ext cx="34298" cy="280619"/>
          </a:xfrm>
          <a:prstGeom prst="curvedLeftArrow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36" name="Curved Right Arrow 1035"/>
          <p:cNvSpPr/>
          <p:nvPr/>
        </p:nvSpPr>
        <p:spPr>
          <a:xfrm>
            <a:off x="3259985" y="4519730"/>
            <a:ext cx="34298" cy="281950"/>
          </a:xfrm>
          <a:prstGeom prst="curvedRightArrow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419680" y="3181547"/>
            <a:ext cx="798134" cy="347689"/>
          </a:xfrm>
          <a:prstGeom prst="roundRect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422917" y="3293405"/>
            <a:ext cx="34299" cy="45720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338" y="3293405"/>
            <a:ext cx="34299" cy="45720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37" name="Rectangle 1036"/>
          <p:cNvSpPr/>
          <p:nvPr/>
        </p:nvSpPr>
        <p:spPr>
          <a:xfrm flipH="1">
            <a:off x="6061728" y="3288364"/>
            <a:ext cx="20579" cy="22172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 flipH="1">
            <a:off x="6012734" y="3288364"/>
            <a:ext cx="20579" cy="22172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2" name="Rectangle 81"/>
          <p:cNvSpPr/>
          <p:nvPr/>
        </p:nvSpPr>
        <p:spPr>
          <a:xfrm flipH="1">
            <a:off x="6110731" y="3288364"/>
            <a:ext cx="20579" cy="22172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382351" y="4461080"/>
            <a:ext cx="798134" cy="347689"/>
          </a:xfrm>
          <a:prstGeom prst="roundRect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397821" y="4532053"/>
            <a:ext cx="34299" cy="45720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61243" y="4532053"/>
            <a:ext cx="34299" cy="45720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 flipH="1">
            <a:off x="6036632" y="4527012"/>
            <a:ext cx="20579" cy="22172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7" name="Rectangle 86"/>
          <p:cNvSpPr/>
          <p:nvPr/>
        </p:nvSpPr>
        <p:spPr>
          <a:xfrm flipH="1">
            <a:off x="5987639" y="4527012"/>
            <a:ext cx="20579" cy="22172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88" name="Rectangle 87"/>
          <p:cNvSpPr/>
          <p:nvPr/>
        </p:nvSpPr>
        <p:spPr>
          <a:xfrm flipH="1">
            <a:off x="6085635" y="4527012"/>
            <a:ext cx="20579" cy="22172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pic>
        <p:nvPicPr>
          <p:cNvPr id="1038" name="Picture 103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248088" y="4185385"/>
            <a:ext cx="398904" cy="15857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376654" y="4185385"/>
            <a:ext cx="398904" cy="158572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508889" y="4185385"/>
            <a:ext cx="398904" cy="15857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644792" y="4185385"/>
            <a:ext cx="398904" cy="1585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780695" y="4185385"/>
            <a:ext cx="398904" cy="15857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912930" y="4185385"/>
            <a:ext cx="398904" cy="158572"/>
          </a:xfrm>
          <a:prstGeom prst="rect">
            <a:avLst/>
          </a:prstGeom>
        </p:spPr>
      </p:pic>
      <p:sp>
        <p:nvSpPr>
          <p:cNvPr id="95" name="Rounded Rectangle 94"/>
          <p:cNvSpPr/>
          <p:nvPr/>
        </p:nvSpPr>
        <p:spPr>
          <a:xfrm>
            <a:off x="5404789" y="6118036"/>
            <a:ext cx="798134" cy="347689"/>
          </a:xfrm>
          <a:prstGeom prst="round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420259" y="6189009"/>
            <a:ext cx="34299" cy="45720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483681" y="6189009"/>
            <a:ext cx="34299" cy="45720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8" name="Rectangle 97"/>
          <p:cNvSpPr/>
          <p:nvPr/>
        </p:nvSpPr>
        <p:spPr>
          <a:xfrm flipH="1">
            <a:off x="6059070" y="6183968"/>
            <a:ext cx="20579" cy="22172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010076" y="6183968"/>
            <a:ext cx="20579" cy="22172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0" name="Rectangle 99"/>
          <p:cNvSpPr/>
          <p:nvPr/>
        </p:nvSpPr>
        <p:spPr>
          <a:xfrm flipH="1">
            <a:off x="6108073" y="6183968"/>
            <a:ext cx="20579" cy="22172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39" name="Rectangle 1038"/>
          <p:cNvSpPr/>
          <p:nvPr/>
        </p:nvSpPr>
        <p:spPr>
          <a:xfrm>
            <a:off x="5435527" y="5959456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49857" y="5959456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664186" y="5959456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778516" y="5959456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892846" y="5959456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007176" y="5959456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121506" y="5959456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35527" y="5822118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549857" y="5822118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664186" y="5822118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778516" y="5822118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892846" y="5822118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007176" y="5822118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121506" y="5822118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35527" y="5684780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549857" y="5684780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664186" y="5684780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778516" y="5684780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892846" y="5684780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007176" y="5684780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121506" y="5684780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435527" y="5547442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549857" y="5547442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664186" y="5547442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778516" y="5547442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892846" y="5547442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007176" y="5547442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121506" y="5547442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435527" y="5410104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549857" y="5410104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664186" y="5410104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778516" y="5410104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892846" y="5410104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007176" y="5410104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121506" y="5410104"/>
            <a:ext cx="68598" cy="9144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grpSp>
        <p:nvGrpSpPr>
          <p:cNvPr id="1043" name="Group 1042"/>
          <p:cNvGrpSpPr/>
          <p:nvPr/>
        </p:nvGrpSpPr>
        <p:grpSpPr>
          <a:xfrm>
            <a:off x="7192879" y="3213470"/>
            <a:ext cx="188396" cy="399421"/>
            <a:chOff x="9675343" y="2510365"/>
            <a:chExt cx="251129" cy="399421"/>
          </a:xfrm>
        </p:grpSpPr>
        <p:sp>
          <p:nvSpPr>
            <p:cNvPr id="138" name="Rounded Rectangle 137"/>
            <p:cNvSpPr/>
            <p:nvPr/>
          </p:nvSpPr>
          <p:spPr>
            <a:xfrm rot="5400000">
              <a:off x="9601197" y="2584512"/>
              <a:ext cx="399421" cy="251128"/>
            </a:xfrm>
            <a:prstGeom prst="round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cxnSp>
          <p:nvCxnSpPr>
            <p:cNvPr id="1042" name="Straight Connector 1041"/>
            <p:cNvCxnSpPr/>
            <p:nvPr/>
          </p:nvCxnSpPr>
          <p:spPr>
            <a:xfrm>
              <a:off x="9675343" y="2585260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9675343" y="2641583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675343" y="2697906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9675343" y="2754229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9675343" y="2810552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9675343" y="2866875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7411550" y="3211344"/>
            <a:ext cx="188396" cy="399421"/>
            <a:chOff x="9675343" y="2510365"/>
            <a:chExt cx="251129" cy="399421"/>
          </a:xfrm>
        </p:grpSpPr>
        <p:sp>
          <p:nvSpPr>
            <p:cNvPr id="151" name="Rounded Rectangle 150"/>
            <p:cNvSpPr/>
            <p:nvPr/>
          </p:nvSpPr>
          <p:spPr>
            <a:xfrm rot="5400000">
              <a:off x="9601197" y="2584512"/>
              <a:ext cx="399421" cy="251128"/>
            </a:xfrm>
            <a:prstGeom prst="round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9675343" y="2585260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9675343" y="2641583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9675343" y="2697906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9675343" y="2754229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9675343" y="2810552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9675343" y="2866875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7630221" y="3209218"/>
            <a:ext cx="188396" cy="399421"/>
            <a:chOff x="9675343" y="2510365"/>
            <a:chExt cx="251129" cy="399421"/>
          </a:xfrm>
        </p:grpSpPr>
        <p:sp>
          <p:nvSpPr>
            <p:cNvPr id="159" name="Rounded Rectangle 158"/>
            <p:cNvSpPr/>
            <p:nvPr/>
          </p:nvSpPr>
          <p:spPr>
            <a:xfrm rot="5400000">
              <a:off x="9601197" y="2584512"/>
              <a:ext cx="399421" cy="251128"/>
            </a:xfrm>
            <a:prstGeom prst="round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9675343" y="2585260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9675343" y="2641583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9675343" y="2697906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9675343" y="2754229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9675343" y="2810552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9675343" y="2866875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7848892" y="3207092"/>
            <a:ext cx="188396" cy="399421"/>
            <a:chOff x="9675343" y="2510365"/>
            <a:chExt cx="251129" cy="399421"/>
          </a:xfrm>
        </p:grpSpPr>
        <p:sp>
          <p:nvSpPr>
            <p:cNvPr id="167" name="Rounded Rectangle 166"/>
            <p:cNvSpPr/>
            <p:nvPr/>
          </p:nvSpPr>
          <p:spPr>
            <a:xfrm rot="5400000">
              <a:off x="9601197" y="2584512"/>
              <a:ext cx="399421" cy="251128"/>
            </a:xfrm>
            <a:prstGeom prst="round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9675343" y="2585260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9675343" y="2641583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675343" y="2697906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675343" y="2754229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9675343" y="2810552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9675343" y="2866875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067562" y="3204966"/>
            <a:ext cx="188396" cy="399421"/>
            <a:chOff x="9675343" y="2510365"/>
            <a:chExt cx="251129" cy="399421"/>
          </a:xfrm>
        </p:grpSpPr>
        <p:sp>
          <p:nvSpPr>
            <p:cNvPr id="175" name="Rounded Rectangle 174"/>
            <p:cNvSpPr/>
            <p:nvPr/>
          </p:nvSpPr>
          <p:spPr>
            <a:xfrm rot="5400000">
              <a:off x="9601197" y="2584512"/>
              <a:ext cx="399421" cy="251128"/>
            </a:xfrm>
            <a:prstGeom prst="round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675343" y="2585260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675343" y="2641583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9675343" y="2697906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9675343" y="2754229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9675343" y="2810552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9675343" y="2866875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8286233" y="3202840"/>
            <a:ext cx="188396" cy="399421"/>
            <a:chOff x="9675343" y="2510365"/>
            <a:chExt cx="251129" cy="399421"/>
          </a:xfrm>
        </p:grpSpPr>
        <p:sp>
          <p:nvSpPr>
            <p:cNvPr id="183" name="Rounded Rectangle 182"/>
            <p:cNvSpPr/>
            <p:nvPr/>
          </p:nvSpPr>
          <p:spPr>
            <a:xfrm rot="5400000">
              <a:off x="9601197" y="2584512"/>
              <a:ext cx="399421" cy="251128"/>
            </a:xfrm>
            <a:prstGeom prst="round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9675343" y="2585260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9675343" y="2641583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9675343" y="2697906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9675343" y="2754229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9675343" y="2810552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9675343" y="2866875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8504904" y="3200714"/>
            <a:ext cx="188396" cy="399421"/>
            <a:chOff x="9675343" y="2510365"/>
            <a:chExt cx="251129" cy="399421"/>
          </a:xfrm>
        </p:grpSpPr>
        <p:sp>
          <p:nvSpPr>
            <p:cNvPr id="191" name="Rounded Rectangle 190"/>
            <p:cNvSpPr/>
            <p:nvPr/>
          </p:nvSpPr>
          <p:spPr>
            <a:xfrm rot="5400000">
              <a:off x="9601197" y="2584512"/>
              <a:ext cx="399421" cy="251128"/>
            </a:xfrm>
            <a:prstGeom prst="round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9675343" y="2585260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9675343" y="2641583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9675343" y="2697906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9675343" y="2754229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675343" y="2810552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9675343" y="2866875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7864801" y="4192261"/>
            <a:ext cx="188396" cy="399421"/>
            <a:chOff x="9675343" y="2510365"/>
            <a:chExt cx="251129" cy="399421"/>
          </a:xfrm>
        </p:grpSpPr>
        <p:sp>
          <p:nvSpPr>
            <p:cNvPr id="207" name="Rounded Rectangle 206"/>
            <p:cNvSpPr/>
            <p:nvPr/>
          </p:nvSpPr>
          <p:spPr>
            <a:xfrm rot="5400000">
              <a:off x="9601197" y="2584512"/>
              <a:ext cx="399421" cy="251128"/>
            </a:xfrm>
            <a:prstGeom prst="round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cxnSp>
          <p:nvCxnSpPr>
            <p:cNvPr id="208" name="Straight Connector 207"/>
            <p:cNvCxnSpPr/>
            <p:nvPr/>
          </p:nvCxnSpPr>
          <p:spPr>
            <a:xfrm>
              <a:off x="9675343" y="2585260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675343" y="2641583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9675343" y="2697906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675343" y="2754229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675343" y="2810552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675343" y="2866875"/>
              <a:ext cx="251129" cy="0"/>
            </a:xfrm>
            <a:prstGeom prst="line">
              <a:avLst/>
            </a:prstGeom>
            <a:ln w="190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7" name="Rectangle 1046"/>
          <p:cNvSpPr/>
          <p:nvPr/>
        </p:nvSpPr>
        <p:spPr>
          <a:xfrm>
            <a:off x="7745247" y="4612498"/>
            <a:ext cx="437341" cy="111785"/>
          </a:xfrm>
          <a:prstGeom prst="rect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48" name="Curved Down Arrow 1047"/>
          <p:cNvSpPr/>
          <p:nvPr/>
        </p:nvSpPr>
        <p:spPr>
          <a:xfrm>
            <a:off x="978866" y="4065220"/>
            <a:ext cx="414964" cy="127041"/>
          </a:xfrm>
          <a:prstGeom prst="curvedDownArrow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Curved Down Arrow 219"/>
          <p:cNvSpPr/>
          <p:nvPr/>
        </p:nvSpPr>
        <p:spPr>
          <a:xfrm>
            <a:off x="1379742" y="4072937"/>
            <a:ext cx="414964" cy="127041"/>
          </a:xfrm>
          <a:prstGeom prst="curvedDownArrow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Curved Down Arrow 220"/>
          <p:cNvSpPr/>
          <p:nvPr/>
        </p:nvSpPr>
        <p:spPr>
          <a:xfrm>
            <a:off x="1780619" y="4080656"/>
            <a:ext cx="414964" cy="127041"/>
          </a:xfrm>
          <a:prstGeom prst="curvedDownArrow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utoShape 2" descr="https://mm.stengpoc.ucfc2z3b.usdv1.oraclecloud.com/api/v3/files/d4oihy73rjbe7f1ft9jmxxrbmr/get_preview"/>
          <p:cNvSpPr>
            <a:spLocks noChangeAspect="1" noChangeArrowheads="1"/>
          </p:cNvSpPr>
          <p:nvPr/>
        </p:nvSpPr>
        <p:spPr bwMode="auto">
          <a:xfrm>
            <a:off x="77547" y="703104"/>
            <a:ext cx="2286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6" t="24621" r="12980" b="22109"/>
          <a:stretch/>
        </p:blipFill>
        <p:spPr>
          <a:xfrm>
            <a:off x="7308820" y="5231666"/>
            <a:ext cx="1488753" cy="14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DevOps in real life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219200"/>
            <a:ext cx="7772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Apple</a:t>
            </a:r>
            <a:r>
              <a:rPr lang="en-US" sz="2400" dirty="0" smtClean="0"/>
              <a:t> was </a:t>
            </a:r>
            <a:r>
              <a:rPr lang="en-US" sz="2400" dirty="0"/>
              <a:t>the among the first company to develop the DevOps </a:t>
            </a:r>
            <a:r>
              <a:rPr lang="en-US" sz="2400" dirty="0" smtClean="0"/>
              <a:t>team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Ecommerce </a:t>
            </a:r>
            <a:r>
              <a:rPr lang="en-US" sz="2400" dirty="0"/>
              <a:t>companies like </a:t>
            </a:r>
            <a:r>
              <a:rPr lang="en-US" sz="2400" b="1" dirty="0"/>
              <a:t>Amazon, EBay </a:t>
            </a:r>
            <a:r>
              <a:rPr lang="en-US" sz="2400" dirty="0"/>
              <a:t>followed the suite &amp; now almost every product based company is trying to use DevOps team to reduce the time to </a:t>
            </a:r>
            <a:r>
              <a:rPr lang="en-US" sz="2400" dirty="0" smtClean="0"/>
              <a:t>market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are companies which have achieved biweekly release cycle targets after introducing DevOps which used to be a month before the introduction of DevOps in their organization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DevOps Skills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9" y="987552"/>
            <a:ext cx="8500637" cy="548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6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381000"/>
            <a:ext cx="8809103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3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" y="1620982"/>
            <a:ext cx="8375020" cy="47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Tradition Development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6" y="1600200"/>
            <a:ext cx="831437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4876800" cy="952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 Need 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and Operations Problem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554017" cy="30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14478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Developers always want to deliver changes as soon as possible.</a:t>
            </a:r>
          </a:p>
          <a:p>
            <a:r>
              <a:rPr lang="en-US" sz="2000" dirty="0"/>
              <a:t>Operations want reliability and stability.</a:t>
            </a:r>
          </a:p>
        </p:txBody>
      </p:sp>
    </p:spTree>
    <p:extLst>
      <p:ext uri="{BB962C8B-B14F-4D97-AF65-F5344CB8AC3E}">
        <p14:creationId xmlns:p14="http://schemas.microsoft.com/office/powerpoint/2010/main" val="26943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DevOps as a Solution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477000" cy="473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2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95300"/>
            <a:ext cx="4876800" cy="952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DevOps Advantages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32" y="1371600"/>
            <a:ext cx="5141934" cy="4724400"/>
          </a:xfrm>
        </p:spPr>
        <p:txBody>
          <a:bodyPr>
            <a:normAutofit/>
          </a:bodyPr>
          <a:lstStyle/>
          <a:p>
            <a:r>
              <a:rPr lang="en-US" sz="2000" dirty="0"/>
              <a:t>Technological </a:t>
            </a:r>
            <a:r>
              <a:rPr lang="en-US" sz="2000" dirty="0" smtClean="0"/>
              <a:t>Innovation</a:t>
            </a:r>
            <a:endParaRPr lang="en-US" sz="2000" dirty="0"/>
          </a:p>
          <a:p>
            <a:pPr lvl="1"/>
            <a:r>
              <a:rPr lang="en-US" sz="1800" dirty="0" smtClean="0"/>
              <a:t>Virtualization/Cloud</a:t>
            </a:r>
          </a:p>
          <a:p>
            <a:pPr lvl="1"/>
            <a:r>
              <a:rPr lang="en-US" sz="1800" dirty="0" smtClean="0"/>
              <a:t>Automation</a:t>
            </a:r>
          </a:p>
          <a:p>
            <a:r>
              <a:rPr lang="en-US" sz="2000" dirty="0" smtClean="0"/>
              <a:t>Business Agility</a:t>
            </a:r>
          </a:p>
          <a:p>
            <a:pPr lvl="1"/>
            <a:r>
              <a:rPr lang="en-US" sz="1800" dirty="0" smtClean="0"/>
              <a:t>Time-to-Market Acceleration</a:t>
            </a:r>
          </a:p>
          <a:p>
            <a:pPr lvl="1"/>
            <a:r>
              <a:rPr lang="en-US" sz="1800" dirty="0" smtClean="0"/>
              <a:t>Experimentation</a:t>
            </a:r>
          </a:p>
          <a:p>
            <a:pPr lvl="1"/>
            <a:r>
              <a:rPr lang="en-US" sz="1800" dirty="0" smtClean="0"/>
              <a:t>Rapid Prototyping</a:t>
            </a:r>
            <a:endParaRPr lang="en-US" sz="1800" dirty="0"/>
          </a:p>
          <a:p>
            <a:r>
              <a:rPr lang="en-US" sz="2400" dirty="0" smtClean="0"/>
              <a:t>Infrastructure Choice</a:t>
            </a:r>
          </a:p>
          <a:p>
            <a:pPr lvl="1"/>
            <a:r>
              <a:rPr lang="en-US" sz="1800" dirty="0" smtClean="0"/>
              <a:t>Commoditization </a:t>
            </a:r>
            <a:r>
              <a:rPr lang="en-US" sz="1800" dirty="0"/>
              <a:t>of </a:t>
            </a:r>
            <a:r>
              <a:rPr lang="en-US" sz="1800" dirty="0" smtClean="0"/>
              <a:t>Infrastructure</a:t>
            </a:r>
          </a:p>
          <a:p>
            <a:pPr lvl="1"/>
            <a:r>
              <a:rPr lang="en-US" sz="1800" dirty="0" smtClean="0"/>
              <a:t>Language and Stack Neutral</a:t>
            </a:r>
          </a:p>
          <a:p>
            <a:pPr lvl="1"/>
            <a:r>
              <a:rPr lang="en-US" sz="1800" dirty="0" smtClean="0"/>
              <a:t>Common Application Design and Operations</a:t>
            </a:r>
            <a:endParaRPr lang="en-US" sz="1800" dirty="0"/>
          </a:p>
          <a:p>
            <a:pPr lvl="1"/>
            <a:r>
              <a:rPr lang="en-US" sz="1800" dirty="0" smtClean="0"/>
              <a:t>Flexibility</a:t>
            </a: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381000"/>
            <a:ext cx="3770243" cy="289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1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3897" y="929496"/>
            <a:ext cx="8401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DevOps is a journey, not  a destination….</a:t>
            </a:r>
            <a:endParaRPr lang="en-US" sz="1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DevOps?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3" y="1312683"/>
            <a:ext cx="8362393" cy="524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5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457200"/>
            <a:ext cx="8436864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Application Lifecycle</a:t>
            </a:r>
            <a:endParaRPr lang="en-US" b="1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487" y="6590620"/>
            <a:ext cx="345282" cy="185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5907779" cy="52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218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Module1 - Introduction</vt:lpstr>
      <vt:lpstr>PowerPoint Presentation</vt:lpstr>
      <vt:lpstr>Tradition Development Approach</vt:lpstr>
      <vt:lpstr>Why We Need DevOps</vt:lpstr>
      <vt:lpstr>Development and Operations Problem</vt:lpstr>
      <vt:lpstr>DevOps as a Solution</vt:lpstr>
      <vt:lpstr>DevOps Advantages</vt:lpstr>
      <vt:lpstr>PowerPoint Presentation</vt:lpstr>
      <vt:lpstr>PowerPoint Presentation</vt:lpstr>
      <vt:lpstr>PowerPoint Presentation</vt:lpstr>
      <vt:lpstr>History and Multi-Dimensional Evolution of Computing</vt:lpstr>
      <vt:lpstr>PowerPoint Presentation</vt:lpstr>
      <vt:lpstr>PowerPoint Presentation</vt:lpstr>
    </vt:vector>
  </TitlesOfParts>
  <Company>UST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PuneetKumar Bhatia (UST, IND)</dc:creator>
  <cp:lastModifiedBy>my com</cp:lastModifiedBy>
  <cp:revision>35</cp:revision>
  <dcterms:created xsi:type="dcterms:W3CDTF">2015-10-20T12:37:27Z</dcterms:created>
  <dcterms:modified xsi:type="dcterms:W3CDTF">2020-02-20T16:34:25Z</dcterms:modified>
</cp:coreProperties>
</file>