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6056" y="186944"/>
            <a:ext cx="80318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339826"/>
            <a:ext cx="9144000" cy="80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056" y="186944"/>
            <a:ext cx="803188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954785"/>
            <a:ext cx="8072119" cy="145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92" y="4828668"/>
            <a:ext cx="62801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tomcat.apache.org/tomcat-8.0-doc/setup.html#Window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kg.jenkins-ci.org/debia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2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061" y="3151377"/>
            <a:ext cx="3578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252525"/>
                </a:solidFill>
                <a:latin typeface="Constantia"/>
                <a:cs typeface="Constantia"/>
              </a:rPr>
              <a:t>Jenkins</a:t>
            </a:r>
            <a:endParaRPr sz="21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</a:pPr>
            <a:r>
              <a:rPr sz="2100" b="1" spc="-10" dirty="0">
                <a:solidFill>
                  <a:srgbClr val="252525"/>
                </a:solidFill>
                <a:latin typeface="Constantia"/>
                <a:cs typeface="Constantia"/>
              </a:rPr>
              <a:t>Getting Started </a:t>
            </a:r>
            <a:r>
              <a:rPr sz="2100" b="1" spc="-5" dirty="0">
                <a:solidFill>
                  <a:srgbClr val="252525"/>
                </a:solidFill>
                <a:latin typeface="Constantia"/>
                <a:cs typeface="Constantia"/>
              </a:rPr>
              <a:t>with</a:t>
            </a:r>
            <a:r>
              <a:rPr sz="2100" b="1" spc="-155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2100" b="1" spc="-5" dirty="0">
                <a:solidFill>
                  <a:srgbClr val="252525"/>
                </a:solidFill>
                <a:latin typeface="Constantia"/>
                <a:cs typeface="Constantia"/>
              </a:rPr>
              <a:t>Jenkins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4967" y="1107947"/>
            <a:ext cx="1267968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93008" y="647700"/>
            <a:ext cx="1761743" cy="2354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7010400" y="13335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6055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Native </a:t>
            </a:r>
            <a:r>
              <a:rPr spc="-20" dirty="0"/>
              <a:t>Package </a:t>
            </a:r>
            <a:r>
              <a:rPr spc="-1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4785"/>
            <a:ext cx="5316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Navigate to http://&lt;localhost&gt;:8080. 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page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displayed.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" y="1385316"/>
            <a:ext cx="7200900" cy="341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43476" y="101895"/>
            <a:ext cx="1900524" cy="475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6156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Native </a:t>
            </a:r>
            <a:r>
              <a:rPr spc="-15" dirty="0"/>
              <a:t>package</a:t>
            </a:r>
            <a:r>
              <a:rPr spc="-5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593407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default context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/ (no need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specify</a:t>
            </a:r>
            <a:r>
              <a:rPr sz="1200" spc="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/Jenkins).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will automatically install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Windows</a:t>
            </a:r>
            <a:r>
              <a:rPr sz="1200" spc="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Service.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service will run by default with “Local System</a:t>
            </a:r>
            <a:r>
              <a:rPr sz="1200" spc="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Account”.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service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marked as Automatic which means that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start</a:t>
            </a:r>
            <a:r>
              <a:rPr sz="1200" spc="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automatically.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668" y="2311907"/>
            <a:ext cx="8057388" cy="222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44303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Native </a:t>
            </a:r>
            <a:r>
              <a:rPr spc="-20" dirty="0"/>
              <a:t>Package </a:t>
            </a:r>
            <a:r>
              <a:rPr dirty="0"/>
              <a:t>- </a:t>
            </a:r>
            <a:r>
              <a:rPr spc="-15" dirty="0"/>
              <a:t>Remove</a:t>
            </a:r>
            <a:r>
              <a:rPr spc="-45" dirty="0"/>
              <a:t> </a:t>
            </a:r>
            <a:r>
              <a:rPr dirty="0"/>
              <a:t>Jenkins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496697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Click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Control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Panel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-&gt;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Program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Features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-&gt; Uninstall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Double click 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confirm</a:t>
            </a:r>
            <a:r>
              <a:rPr sz="1200" spc="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removal.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1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Restart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008632"/>
            <a:ext cx="7400544" cy="1647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9873" y="3679697"/>
            <a:ext cx="2252980" cy="1336675"/>
          </a:xfrm>
          <a:custGeom>
            <a:avLst/>
            <a:gdLst/>
            <a:ahLst/>
            <a:cxnLst/>
            <a:rect l="l" t="t" r="r" b="b"/>
            <a:pathLst>
              <a:path w="2252979" h="1336675">
                <a:moveTo>
                  <a:pt x="2252472" y="0"/>
                </a:moveTo>
                <a:lnTo>
                  <a:pt x="0" y="0"/>
                </a:lnTo>
                <a:lnTo>
                  <a:pt x="0" y="1336548"/>
                </a:lnTo>
                <a:lnTo>
                  <a:pt x="2029714" y="1336548"/>
                </a:lnTo>
                <a:lnTo>
                  <a:pt x="2252472" y="1113789"/>
                </a:lnTo>
                <a:lnTo>
                  <a:pt x="225247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9588" y="4793488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222757" y="0"/>
                </a:moveTo>
                <a:lnTo>
                  <a:pt x="44576" y="44551"/>
                </a:lnTo>
                <a:lnTo>
                  <a:pt x="0" y="222758"/>
                </a:lnTo>
                <a:lnTo>
                  <a:pt x="222757" y="0"/>
                </a:lnTo>
                <a:close/>
              </a:path>
            </a:pathLst>
          </a:custGeom>
          <a:solidFill>
            <a:srgbClr val="CDC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9873" y="3679697"/>
            <a:ext cx="2252980" cy="1336675"/>
          </a:xfrm>
          <a:custGeom>
            <a:avLst/>
            <a:gdLst/>
            <a:ahLst/>
            <a:cxnLst/>
            <a:rect l="l" t="t" r="r" b="b"/>
            <a:pathLst>
              <a:path w="2252979" h="1336675">
                <a:moveTo>
                  <a:pt x="2029714" y="1336548"/>
                </a:moveTo>
                <a:lnTo>
                  <a:pt x="2074291" y="1158341"/>
                </a:lnTo>
                <a:lnTo>
                  <a:pt x="2252472" y="1113789"/>
                </a:lnTo>
                <a:lnTo>
                  <a:pt x="2029714" y="1336548"/>
                </a:lnTo>
                <a:lnTo>
                  <a:pt x="0" y="1336548"/>
                </a:lnTo>
                <a:lnTo>
                  <a:pt x="0" y="0"/>
                </a:lnTo>
                <a:lnTo>
                  <a:pt x="2252472" y="0"/>
                </a:lnTo>
                <a:lnTo>
                  <a:pt x="2252472" y="1113789"/>
                </a:lnTo>
              </a:path>
            </a:pathLst>
          </a:custGeom>
          <a:ln w="2590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295" y="3982618"/>
            <a:ext cx="210820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need to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restart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to  complete the uninstall  operation.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6183" y="3436620"/>
            <a:ext cx="638555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53111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Native </a:t>
            </a:r>
            <a:r>
              <a:rPr spc="-20" dirty="0"/>
              <a:t>Package </a:t>
            </a:r>
            <a:r>
              <a:rPr spc="-5" dirty="0"/>
              <a:t>–Can </a:t>
            </a:r>
            <a:r>
              <a:rPr dirty="0"/>
              <a:t>I run as a </a:t>
            </a:r>
            <a:r>
              <a:rPr spc="-10" dirty="0"/>
              <a:t>war</a:t>
            </a:r>
            <a:r>
              <a:rPr spc="-35" dirty="0"/>
              <a:t> </a:t>
            </a:r>
            <a:r>
              <a:rPr spc="-5" dirty="0"/>
              <a:t>file?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773049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Yes.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All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Jenkins.exe does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invoke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Jenkins.war.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Create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batch file that contains</a:t>
            </a:r>
            <a:r>
              <a:rPr sz="1200" spc="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this:</a:t>
            </a:r>
            <a:endParaRPr sz="1200">
              <a:latin typeface="Tahoma"/>
              <a:cs typeface="Tahoma"/>
            </a:endParaRPr>
          </a:p>
          <a:p>
            <a:pPr marL="599440" marR="5080" indent="-129539">
              <a:lnSpc>
                <a:spcPct val="150000"/>
              </a:lnSpc>
              <a:spcBef>
                <a:spcPts val="28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-Xrs -Xmx1024m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-Dhudson.lifecycle=hudson.lifecycle.WindowsServiceLifecycle -jar jenkins.war"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-- </a:t>
            </a:r>
            <a:r>
              <a:rPr sz="1200" spc="3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httpPort=8080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That will work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too!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However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lose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benefits of running 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service with auto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start/stop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from service control</a:t>
            </a:r>
            <a:r>
              <a:rPr sz="1200" spc="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panel.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Ugly – one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closable terminal will continue to be displayed (which can be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hidden</a:t>
            </a:r>
            <a:r>
              <a:rPr sz="1200" spc="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though)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7470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Installing </a:t>
            </a:r>
            <a:r>
              <a:rPr dirty="0"/>
              <a:t>as</a:t>
            </a:r>
            <a:r>
              <a:rPr spc="-100" dirty="0"/>
              <a:t> </a:t>
            </a:r>
            <a:r>
              <a:rPr spc="-20" dirty="0"/>
              <a:t>Package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2033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following: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4689" y="1910333"/>
            <a:ext cx="29794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Apache </a:t>
            </a:r>
            <a:r>
              <a:rPr sz="1350" b="1" spc="-25" dirty="0">
                <a:solidFill>
                  <a:srgbClr val="252525"/>
                </a:solidFill>
                <a:latin typeface="Calibri"/>
                <a:cs typeface="Calibri"/>
              </a:rPr>
              <a:t>Tomcat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6+ </a:t>
            </a:r>
            <a:r>
              <a:rPr sz="1350" b="1" spc="-15" dirty="0">
                <a:solidFill>
                  <a:srgbClr val="252525"/>
                </a:solidFill>
                <a:latin typeface="Calibri"/>
                <a:cs typeface="Calibri"/>
              </a:rPr>
              <a:t>(We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recommend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7 or</a:t>
            </a:r>
            <a:r>
              <a:rPr sz="1350" b="1" spc="-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6692" y="2939795"/>
            <a:ext cx="110490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2505" y="3364229"/>
            <a:ext cx="10655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Oracle JDK</a:t>
            </a:r>
            <a:r>
              <a:rPr sz="1350" b="1" spc="-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7/8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7379" y="1700783"/>
            <a:ext cx="762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1459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</a:t>
            </a:r>
            <a:r>
              <a:rPr spc="-75" dirty="0"/>
              <a:t> </a:t>
            </a:r>
            <a:r>
              <a:rPr spc="-25" dirty="0"/>
              <a:t>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4579620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Download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200" spc="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java.com.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Double click on installer to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start.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1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Verify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correctness of install by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typing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below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from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command</a:t>
            </a:r>
            <a:r>
              <a:rPr sz="1200" spc="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line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-version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1190" y="1203197"/>
            <a:ext cx="2252980" cy="2159635"/>
          </a:xfrm>
          <a:custGeom>
            <a:avLst/>
            <a:gdLst/>
            <a:ahLst/>
            <a:cxnLst/>
            <a:rect l="l" t="t" r="r" b="b"/>
            <a:pathLst>
              <a:path w="2252979" h="2159635">
                <a:moveTo>
                  <a:pt x="2252471" y="0"/>
                </a:moveTo>
                <a:lnTo>
                  <a:pt x="0" y="0"/>
                </a:lnTo>
                <a:lnTo>
                  <a:pt x="0" y="2159508"/>
                </a:lnTo>
                <a:lnTo>
                  <a:pt x="1892554" y="2159508"/>
                </a:lnTo>
                <a:lnTo>
                  <a:pt x="2252471" y="1799589"/>
                </a:lnTo>
                <a:lnTo>
                  <a:pt x="225247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3743" y="300278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59917" y="0"/>
                </a:moveTo>
                <a:lnTo>
                  <a:pt x="72008" y="72009"/>
                </a:lnTo>
                <a:lnTo>
                  <a:pt x="0" y="359918"/>
                </a:lnTo>
                <a:lnTo>
                  <a:pt x="359917" y="0"/>
                </a:lnTo>
                <a:close/>
              </a:path>
            </a:pathLst>
          </a:custGeom>
          <a:solidFill>
            <a:srgbClr val="CDC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1190" y="1203197"/>
            <a:ext cx="2252980" cy="2159635"/>
          </a:xfrm>
          <a:custGeom>
            <a:avLst/>
            <a:gdLst/>
            <a:ahLst/>
            <a:cxnLst/>
            <a:rect l="l" t="t" r="r" b="b"/>
            <a:pathLst>
              <a:path w="2252979" h="2159635">
                <a:moveTo>
                  <a:pt x="1892554" y="2159508"/>
                </a:moveTo>
                <a:lnTo>
                  <a:pt x="1964563" y="1871599"/>
                </a:lnTo>
                <a:lnTo>
                  <a:pt x="2252471" y="1799589"/>
                </a:lnTo>
                <a:lnTo>
                  <a:pt x="1892554" y="2159508"/>
                </a:lnTo>
                <a:lnTo>
                  <a:pt x="0" y="2159508"/>
                </a:lnTo>
                <a:lnTo>
                  <a:pt x="0" y="0"/>
                </a:lnTo>
                <a:lnTo>
                  <a:pt x="2252471" y="0"/>
                </a:lnTo>
                <a:lnTo>
                  <a:pt x="2252471" y="1799589"/>
                </a:lnTo>
              </a:path>
            </a:pathLst>
          </a:custGeom>
          <a:ln w="25908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8246" y="1504569"/>
            <a:ext cx="2110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  <a:tab pos="730250" algn="l"/>
                <a:tab pos="1669414" algn="l"/>
                <a:tab pos="197548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	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	it	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4758" y="1717929"/>
            <a:ext cx="18211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0245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always	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recommended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8246" y="1930984"/>
            <a:ext cx="211010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install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to a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directory  that has no spaces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 its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name.</a:t>
            </a:r>
            <a:endParaRPr sz="1400">
              <a:latin typeface="Tahoma"/>
              <a:cs typeface="Tahoma"/>
            </a:endParaRPr>
          </a:p>
          <a:p>
            <a:pPr marL="299085" marR="5080" indent="-28638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JAVA_HOME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must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 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set and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 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PATH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7500" y="958596"/>
            <a:ext cx="638555" cy="63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056" y="2376804"/>
            <a:ext cx="4762500" cy="1972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056" y="186944"/>
            <a:ext cx="1864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Installing</a:t>
            </a:r>
            <a:r>
              <a:rPr sz="2600" spc="-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52525"/>
                </a:solidFill>
                <a:latin typeface="Calibri"/>
                <a:cs typeface="Calibri"/>
              </a:rPr>
              <a:t>Java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54785"/>
            <a:ext cx="697674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Choose Correct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installer.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(JDK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JRE)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If choosing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JDK, ensure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Public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JRE 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also installed and that 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JDK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 installed</a:t>
            </a:r>
            <a:r>
              <a:rPr sz="1200" spc="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separately.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JDK 8: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1.8.0_66+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preferred.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088" y="2343911"/>
            <a:ext cx="5695188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4447" y="148590"/>
            <a:ext cx="1981200" cy="42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187261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</a:t>
            </a:r>
            <a:r>
              <a:rPr spc="-70" dirty="0"/>
              <a:t> </a:t>
            </a:r>
            <a:r>
              <a:rPr spc="-50" dirty="0"/>
              <a:t>Tomcat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3333" y="2198319"/>
            <a:ext cx="21697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498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for   setup </a:t>
            </a:r>
            <a:r>
              <a:rPr sz="1200" spc="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2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Tomcat	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8</a:t>
            </a:r>
            <a:r>
              <a:rPr sz="1200" spc="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54785"/>
            <a:ext cx="5462270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There are multiple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ways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install</a:t>
            </a:r>
            <a:r>
              <a:rPr sz="1200" spc="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Tomcat.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Binary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installers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Zip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installers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Tomcat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Refer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here:</a:t>
            </a:r>
            <a:r>
              <a:rPr sz="1200" spc="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ahoma"/>
                <a:cs typeface="Tahoma"/>
                <a:hlinkClick r:id="rId2"/>
              </a:rPr>
              <a:t>https://tomcat.apache.org/tomcat-8.0-doc/setup.html#Windows</a:t>
            </a:r>
            <a:endParaRPr sz="120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Windows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84094"/>
            <a:ext cx="745807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install 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tomcat, the following system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variables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point to correct</a:t>
            </a:r>
            <a:r>
              <a:rPr sz="1200" spc="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location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JAVA_HOME: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location where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installed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CATALINA_HOME: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location where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TOMCAT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4691" y="3749040"/>
            <a:ext cx="63428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056" y="186944"/>
            <a:ext cx="27901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Install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as a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web</a:t>
            </a:r>
            <a:r>
              <a:rPr sz="2600" spc="-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252525"/>
                </a:solidFill>
                <a:latin typeface="Calibri"/>
                <a:cs typeface="Calibri"/>
              </a:rPr>
              <a:t>WAR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54785"/>
            <a:ext cx="6836409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Download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 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%CATALINA_HOME%\webapps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directory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folder.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(if using</a:t>
            </a:r>
            <a:r>
              <a:rPr sz="1200" spc="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Tomcat)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2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Tomcat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automatically expand Jenkins.war 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folder and auto-deploy the</a:t>
            </a:r>
            <a:r>
              <a:rPr sz="1200" spc="1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application.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Navigate to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ahoma"/>
                <a:cs typeface="Tahoma"/>
              </a:rPr>
              <a:t>http://localhost:8080/jenkins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4667" y="1915667"/>
            <a:ext cx="4838700" cy="272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148590"/>
            <a:ext cx="1828800" cy="42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7901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 </a:t>
            </a:r>
            <a:r>
              <a:rPr dirty="0"/>
              <a:t>as a </a:t>
            </a:r>
            <a:r>
              <a:rPr spc="-10" dirty="0"/>
              <a:t>web</a:t>
            </a:r>
            <a:r>
              <a:rPr spc="-80" dirty="0"/>
              <a:t> </a:t>
            </a:r>
            <a:r>
              <a:rPr spc="-40" dirty="0"/>
              <a:t>WAR</a:t>
            </a:r>
          </a:p>
        </p:txBody>
      </p:sp>
      <p:sp>
        <p:nvSpPr>
          <p:cNvPr id="4" name="object 4"/>
          <p:cNvSpPr/>
          <p:nvPr/>
        </p:nvSpPr>
        <p:spPr>
          <a:xfrm>
            <a:off x="944117" y="1832610"/>
            <a:ext cx="6588759" cy="1335405"/>
          </a:xfrm>
          <a:custGeom>
            <a:avLst/>
            <a:gdLst/>
            <a:ahLst/>
            <a:cxnLst/>
            <a:rect l="l" t="t" r="r" b="b"/>
            <a:pathLst>
              <a:path w="6588759" h="1335405">
                <a:moveTo>
                  <a:pt x="6588252" y="0"/>
                </a:moveTo>
                <a:lnTo>
                  <a:pt x="0" y="0"/>
                </a:lnTo>
                <a:lnTo>
                  <a:pt x="0" y="1335023"/>
                </a:lnTo>
                <a:lnTo>
                  <a:pt x="6365748" y="1335023"/>
                </a:lnTo>
                <a:lnTo>
                  <a:pt x="6588252" y="1112520"/>
                </a:lnTo>
                <a:lnTo>
                  <a:pt x="65882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9866" y="2945129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222503" y="0"/>
                </a:moveTo>
                <a:lnTo>
                  <a:pt x="44450" y="44450"/>
                </a:lnTo>
                <a:lnTo>
                  <a:pt x="0" y="222503"/>
                </a:lnTo>
                <a:lnTo>
                  <a:pt x="222503" y="0"/>
                </a:lnTo>
                <a:close/>
              </a:path>
            </a:pathLst>
          </a:custGeom>
          <a:solidFill>
            <a:srgbClr val="CDC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4117" y="1832610"/>
            <a:ext cx="6588759" cy="1335405"/>
          </a:xfrm>
          <a:custGeom>
            <a:avLst/>
            <a:gdLst/>
            <a:ahLst/>
            <a:cxnLst/>
            <a:rect l="l" t="t" r="r" b="b"/>
            <a:pathLst>
              <a:path w="6588759" h="1335405">
                <a:moveTo>
                  <a:pt x="6365748" y="1335023"/>
                </a:moveTo>
                <a:lnTo>
                  <a:pt x="6410198" y="1156970"/>
                </a:lnTo>
                <a:lnTo>
                  <a:pt x="6588252" y="1112520"/>
                </a:lnTo>
                <a:lnTo>
                  <a:pt x="6365748" y="1335023"/>
                </a:lnTo>
                <a:lnTo>
                  <a:pt x="0" y="1335023"/>
                </a:lnTo>
                <a:lnTo>
                  <a:pt x="0" y="0"/>
                </a:lnTo>
                <a:lnTo>
                  <a:pt x="6588252" y="0"/>
                </a:lnTo>
                <a:lnTo>
                  <a:pt x="6588252" y="1112520"/>
                </a:lnTo>
              </a:path>
            </a:pathLst>
          </a:custGeom>
          <a:ln w="25908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9703" y="2120264"/>
            <a:ext cx="60559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not using 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Tomcat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 other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container,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application can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800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run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command:</a:t>
            </a:r>
            <a:endParaRPr sz="1800">
              <a:latin typeface="Calibri"/>
              <a:cs typeface="Calibri"/>
            </a:endParaRPr>
          </a:p>
          <a:p>
            <a:pPr marL="5080" algn="ctr">
              <a:lnSpc>
                <a:spcPct val="100000"/>
              </a:lnSpc>
            </a:pP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java </a:t>
            </a:r>
            <a:r>
              <a:rPr sz="1800" spc="-5" dirty="0">
                <a:solidFill>
                  <a:srgbClr val="252525"/>
                </a:solidFill>
                <a:latin typeface="Calibri"/>
                <a:cs typeface="Calibri"/>
              </a:rPr>
              <a:t>–jar </a:t>
            </a:r>
            <a:r>
              <a:rPr sz="1800" spc="-15" dirty="0">
                <a:solidFill>
                  <a:srgbClr val="252525"/>
                </a:solidFill>
                <a:latin typeface="Calibri"/>
                <a:cs typeface="Calibri"/>
              </a:rPr>
              <a:t>jenkins.war</a:t>
            </a: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--httpPort=8080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9832" y="1591055"/>
            <a:ext cx="640079" cy="64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4904" y="917447"/>
            <a:ext cx="781812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9985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Continuous </a:t>
            </a:r>
            <a:r>
              <a:rPr spc="-10" dirty="0"/>
              <a:t>Integration</a:t>
            </a:r>
            <a:r>
              <a:rPr spc="-85" dirty="0"/>
              <a:t> </a:t>
            </a:r>
            <a:r>
              <a:rPr dirty="0"/>
              <a:t>Basics</a:t>
            </a:r>
          </a:p>
        </p:txBody>
      </p:sp>
      <p:sp>
        <p:nvSpPr>
          <p:cNvPr id="5" name="object 5"/>
          <p:cNvSpPr/>
          <p:nvPr/>
        </p:nvSpPr>
        <p:spPr>
          <a:xfrm>
            <a:off x="2891027" y="2017776"/>
            <a:ext cx="894588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1391" y="2017776"/>
            <a:ext cx="579120" cy="890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1547" y="868680"/>
            <a:ext cx="579120" cy="890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1547" y="1950720"/>
            <a:ext cx="579120" cy="890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1547" y="2974848"/>
            <a:ext cx="579120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1547" y="3904488"/>
            <a:ext cx="579120" cy="891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904" y="2066544"/>
            <a:ext cx="781812" cy="792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904" y="3421379"/>
            <a:ext cx="781812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28490" y="2929585"/>
            <a:ext cx="1640839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252525"/>
                </a:solidFill>
                <a:latin typeface="Calibri"/>
                <a:cs typeface="Calibri"/>
              </a:rPr>
              <a:t>Dedicated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Build</a:t>
            </a:r>
            <a:r>
              <a:rPr sz="1350" b="1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44" y="4490720"/>
            <a:ext cx="17411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Developer</a:t>
            </a:r>
            <a:r>
              <a:rPr sz="1350" b="1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252525"/>
                </a:solidFill>
                <a:latin typeface="Calibri"/>
                <a:cs typeface="Calibri"/>
              </a:rPr>
              <a:t>Workstations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6703" y="2401189"/>
            <a:ext cx="1733550" cy="127000"/>
          </a:xfrm>
          <a:custGeom>
            <a:avLst/>
            <a:gdLst/>
            <a:ahLst/>
            <a:cxnLst/>
            <a:rect l="l" t="t" r="r" b="b"/>
            <a:pathLst>
              <a:path w="1733550" h="127000">
                <a:moveTo>
                  <a:pt x="1606492" y="69835"/>
                </a:moveTo>
                <a:lnTo>
                  <a:pt x="1606435" y="127000"/>
                </a:lnTo>
                <a:lnTo>
                  <a:pt x="1720964" y="69850"/>
                </a:lnTo>
                <a:lnTo>
                  <a:pt x="1619135" y="69850"/>
                </a:lnTo>
                <a:lnTo>
                  <a:pt x="1606492" y="69835"/>
                </a:lnTo>
                <a:close/>
              </a:path>
              <a:path w="1733550" h="127000">
                <a:moveTo>
                  <a:pt x="1606505" y="57134"/>
                </a:moveTo>
                <a:lnTo>
                  <a:pt x="1606492" y="69835"/>
                </a:lnTo>
                <a:lnTo>
                  <a:pt x="1619135" y="69850"/>
                </a:lnTo>
                <a:lnTo>
                  <a:pt x="1619262" y="57150"/>
                </a:lnTo>
                <a:lnTo>
                  <a:pt x="1606505" y="57134"/>
                </a:lnTo>
                <a:close/>
              </a:path>
              <a:path w="1733550" h="127000">
                <a:moveTo>
                  <a:pt x="1606562" y="0"/>
                </a:moveTo>
                <a:lnTo>
                  <a:pt x="1606505" y="57134"/>
                </a:lnTo>
                <a:lnTo>
                  <a:pt x="1619262" y="57150"/>
                </a:lnTo>
                <a:lnTo>
                  <a:pt x="1619135" y="69850"/>
                </a:lnTo>
                <a:lnTo>
                  <a:pt x="1720964" y="69850"/>
                </a:lnTo>
                <a:lnTo>
                  <a:pt x="1733435" y="63627"/>
                </a:lnTo>
                <a:lnTo>
                  <a:pt x="1606562" y="0"/>
                </a:lnTo>
                <a:close/>
              </a:path>
              <a:path w="1733550" h="127000">
                <a:moveTo>
                  <a:pt x="25" y="55244"/>
                </a:moveTo>
                <a:lnTo>
                  <a:pt x="0" y="67944"/>
                </a:lnTo>
                <a:lnTo>
                  <a:pt x="1606492" y="69835"/>
                </a:lnTo>
                <a:lnTo>
                  <a:pt x="1606505" y="57134"/>
                </a:lnTo>
                <a:lnTo>
                  <a:pt x="25" y="5524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21383" y="2591561"/>
            <a:ext cx="102044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Code</a:t>
            </a:r>
            <a:r>
              <a:rPr sz="1350" b="1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Changes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0601" y="2929585"/>
            <a:ext cx="161671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252525"/>
                </a:solidFill>
                <a:latin typeface="Calibri"/>
                <a:cs typeface="Calibri"/>
              </a:rPr>
              <a:t>Version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Control</a:t>
            </a:r>
            <a:r>
              <a:rPr sz="1350" b="1" spc="-1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28597" y="2152650"/>
            <a:ext cx="290830" cy="311150"/>
          </a:xfrm>
          <a:custGeom>
            <a:avLst/>
            <a:gdLst/>
            <a:ahLst/>
            <a:cxnLst/>
            <a:rect l="l" t="t" r="r" b="b"/>
            <a:pathLst>
              <a:path w="290830" h="311150">
                <a:moveTo>
                  <a:pt x="290321" y="233172"/>
                </a:moveTo>
                <a:lnTo>
                  <a:pt x="134873" y="233172"/>
                </a:lnTo>
                <a:lnTo>
                  <a:pt x="218312" y="310895"/>
                </a:lnTo>
                <a:lnTo>
                  <a:pt x="290321" y="233172"/>
                </a:lnTo>
                <a:close/>
              </a:path>
              <a:path w="290830" h="311150">
                <a:moveTo>
                  <a:pt x="77723" y="0"/>
                </a:moveTo>
                <a:lnTo>
                  <a:pt x="0" y="0"/>
                </a:lnTo>
                <a:lnTo>
                  <a:pt x="34303" y="5711"/>
                </a:lnTo>
                <a:lnTo>
                  <a:pt x="66633" y="22211"/>
                </a:lnTo>
                <a:lnTo>
                  <a:pt x="96278" y="48545"/>
                </a:lnTo>
                <a:lnTo>
                  <a:pt x="122524" y="83762"/>
                </a:lnTo>
                <a:lnTo>
                  <a:pt x="144657" y="126907"/>
                </a:lnTo>
                <a:lnTo>
                  <a:pt x="161966" y="177028"/>
                </a:lnTo>
                <a:lnTo>
                  <a:pt x="173735" y="233172"/>
                </a:lnTo>
                <a:lnTo>
                  <a:pt x="251459" y="233172"/>
                </a:lnTo>
                <a:lnTo>
                  <a:pt x="239690" y="177028"/>
                </a:lnTo>
                <a:lnTo>
                  <a:pt x="222381" y="126907"/>
                </a:lnTo>
                <a:lnTo>
                  <a:pt x="200248" y="83762"/>
                </a:lnTo>
                <a:lnTo>
                  <a:pt x="174002" y="48545"/>
                </a:lnTo>
                <a:lnTo>
                  <a:pt x="144357" y="22211"/>
                </a:lnTo>
                <a:lnTo>
                  <a:pt x="112027" y="5711"/>
                </a:lnTo>
                <a:lnTo>
                  <a:pt x="77723" y="0"/>
                </a:lnTo>
                <a:close/>
              </a:path>
            </a:pathLst>
          </a:custGeom>
          <a:solidFill>
            <a:srgbClr val="7ACF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9146" y="2152650"/>
            <a:ext cx="218440" cy="311150"/>
          </a:xfrm>
          <a:custGeom>
            <a:avLst/>
            <a:gdLst/>
            <a:ahLst/>
            <a:cxnLst/>
            <a:rect l="l" t="t" r="r" b="b"/>
            <a:pathLst>
              <a:path w="218439" h="311150">
                <a:moveTo>
                  <a:pt x="179451" y="0"/>
                </a:moveTo>
                <a:lnTo>
                  <a:pt x="109620" y="24431"/>
                </a:lnTo>
                <a:lnTo>
                  <a:pt x="79139" y="53095"/>
                </a:lnTo>
                <a:lnTo>
                  <a:pt x="52578" y="91058"/>
                </a:lnTo>
                <a:lnTo>
                  <a:pt x="30660" y="137070"/>
                </a:lnTo>
                <a:lnTo>
                  <a:pt x="14108" y="189880"/>
                </a:lnTo>
                <a:lnTo>
                  <a:pt x="3647" y="248239"/>
                </a:lnTo>
                <a:lnTo>
                  <a:pt x="0" y="310895"/>
                </a:lnTo>
                <a:lnTo>
                  <a:pt x="77723" y="310895"/>
                </a:lnTo>
                <a:lnTo>
                  <a:pt x="81199" y="249835"/>
                </a:lnTo>
                <a:lnTo>
                  <a:pt x="91222" y="192493"/>
                </a:lnTo>
                <a:lnTo>
                  <a:pt x="107185" y="140179"/>
                </a:lnTo>
                <a:lnTo>
                  <a:pt x="128482" y="94200"/>
                </a:lnTo>
                <a:lnTo>
                  <a:pt x="154507" y="55866"/>
                </a:lnTo>
                <a:lnTo>
                  <a:pt x="184652" y="26485"/>
                </a:lnTo>
                <a:lnTo>
                  <a:pt x="218312" y="7366"/>
                </a:lnTo>
                <a:lnTo>
                  <a:pt x="208722" y="4125"/>
                </a:lnTo>
                <a:lnTo>
                  <a:pt x="199024" y="1825"/>
                </a:lnTo>
                <a:lnTo>
                  <a:pt x="189255" y="454"/>
                </a:lnTo>
                <a:lnTo>
                  <a:pt x="179451" y="0"/>
                </a:lnTo>
                <a:close/>
              </a:path>
            </a:pathLst>
          </a:custGeom>
          <a:solidFill>
            <a:srgbClr val="62A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9146" y="2152650"/>
            <a:ext cx="469900" cy="311150"/>
          </a:xfrm>
          <a:custGeom>
            <a:avLst/>
            <a:gdLst/>
            <a:ahLst/>
            <a:cxnLst/>
            <a:rect l="l" t="t" r="r" b="b"/>
            <a:pathLst>
              <a:path w="469900" h="311150">
                <a:moveTo>
                  <a:pt x="218312" y="7366"/>
                </a:moveTo>
                <a:lnTo>
                  <a:pt x="184652" y="26485"/>
                </a:lnTo>
                <a:lnTo>
                  <a:pt x="154507" y="55866"/>
                </a:lnTo>
                <a:lnTo>
                  <a:pt x="128482" y="94200"/>
                </a:lnTo>
                <a:lnTo>
                  <a:pt x="107185" y="140179"/>
                </a:lnTo>
                <a:lnTo>
                  <a:pt x="91222" y="192493"/>
                </a:lnTo>
                <a:lnTo>
                  <a:pt x="81199" y="249835"/>
                </a:lnTo>
                <a:lnTo>
                  <a:pt x="77723" y="310895"/>
                </a:lnTo>
                <a:lnTo>
                  <a:pt x="0" y="310895"/>
                </a:lnTo>
                <a:lnTo>
                  <a:pt x="3647" y="248239"/>
                </a:lnTo>
                <a:lnTo>
                  <a:pt x="14108" y="189880"/>
                </a:lnTo>
                <a:lnTo>
                  <a:pt x="30660" y="137070"/>
                </a:lnTo>
                <a:lnTo>
                  <a:pt x="52578" y="91058"/>
                </a:lnTo>
                <a:lnTo>
                  <a:pt x="79139" y="53095"/>
                </a:lnTo>
                <a:lnTo>
                  <a:pt x="109620" y="24431"/>
                </a:lnTo>
                <a:lnTo>
                  <a:pt x="143299" y="6316"/>
                </a:lnTo>
                <a:lnTo>
                  <a:pt x="179451" y="0"/>
                </a:lnTo>
                <a:lnTo>
                  <a:pt x="257174" y="0"/>
                </a:lnTo>
                <a:lnTo>
                  <a:pt x="323808" y="22211"/>
                </a:lnTo>
                <a:lnTo>
                  <a:pt x="353453" y="48545"/>
                </a:lnTo>
                <a:lnTo>
                  <a:pt x="379699" y="83762"/>
                </a:lnTo>
                <a:lnTo>
                  <a:pt x="401832" y="126907"/>
                </a:lnTo>
                <a:lnTo>
                  <a:pt x="419141" y="177028"/>
                </a:lnTo>
                <a:lnTo>
                  <a:pt x="430910" y="233172"/>
                </a:lnTo>
                <a:lnTo>
                  <a:pt x="469772" y="233172"/>
                </a:lnTo>
                <a:lnTo>
                  <a:pt x="397764" y="310895"/>
                </a:lnTo>
                <a:lnTo>
                  <a:pt x="314324" y="233172"/>
                </a:lnTo>
                <a:lnTo>
                  <a:pt x="353186" y="233172"/>
                </a:lnTo>
                <a:lnTo>
                  <a:pt x="341417" y="177028"/>
                </a:lnTo>
                <a:lnTo>
                  <a:pt x="324108" y="126907"/>
                </a:lnTo>
                <a:lnTo>
                  <a:pt x="301975" y="83762"/>
                </a:lnTo>
                <a:lnTo>
                  <a:pt x="275729" y="48545"/>
                </a:lnTo>
                <a:lnTo>
                  <a:pt x="246084" y="22211"/>
                </a:lnTo>
                <a:lnTo>
                  <a:pt x="213754" y="5711"/>
                </a:lnTo>
                <a:lnTo>
                  <a:pt x="179451" y="0"/>
                </a:lnTo>
              </a:path>
            </a:pathLst>
          </a:custGeom>
          <a:ln w="25908">
            <a:solidFill>
              <a:srgbClr val="5897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220" y="2417698"/>
            <a:ext cx="1376680" cy="127000"/>
          </a:xfrm>
          <a:custGeom>
            <a:avLst/>
            <a:gdLst/>
            <a:ahLst/>
            <a:cxnLst/>
            <a:rect l="l" t="t" r="r" b="b"/>
            <a:pathLst>
              <a:path w="1376679" h="127000">
                <a:moveTo>
                  <a:pt x="125983" y="0"/>
                </a:moveTo>
                <a:lnTo>
                  <a:pt x="0" y="65405"/>
                </a:lnTo>
                <a:lnTo>
                  <a:pt x="127888" y="127000"/>
                </a:lnTo>
                <a:lnTo>
                  <a:pt x="127035" y="70103"/>
                </a:lnTo>
                <a:lnTo>
                  <a:pt x="114426" y="70103"/>
                </a:lnTo>
                <a:lnTo>
                  <a:pt x="114172" y="57403"/>
                </a:lnTo>
                <a:lnTo>
                  <a:pt x="126842" y="57216"/>
                </a:lnTo>
                <a:lnTo>
                  <a:pt x="125983" y="0"/>
                </a:lnTo>
                <a:close/>
              </a:path>
              <a:path w="1376679" h="127000">
                <a:moveTo>
                  <a:pt x="126842" y="57216"/>
                </a:moveTo>
                <a:lnTo>
                  <a:pt x="114172" y="57403"/>
                </a:lnTo>
                <a:lnTo>
                  <a:pt x="114426" y="70103"/>
                </a:lnTo>
                <a:lnTo>
                  <a:pt x="127032" y="69917"/>
                </a:lnTo>
                <a:lnTo>
                  <a:pt x="126842" y="57216"/>
                </a:lnTo>
                <a:close/>
              </a:path>
              <a:path w="1376679" h="127000">
                <a:moveTo>
                  <a:pt x="127032" y="69917"/>
                </a:moveTo>
                <a:lnTo>
                  <a:pt x="114426" y="70103"/>
                </a:lnTo>
                <a:lnTo>
                  <a:pt x="127035" y="70103"/>
                </a:lnTo>
                <a:lnTo>
                  <a:pt x="127032" y="69917"/>
                </a:lnTo>
                <a:close/>
              </a:path>
              <a:path w="1376679" h="127000">
                <a:moveTo>
                  <a:pt x="1376299" y="38734"/>
                </a:moveTo>
                <a:lnTo>
                  <a:pt x="126842" y="57216"/>
                </a:lnTo>
                <a:lnTo>
                  <a:pt x="127032" y="69917"/>
                </a:lnTo>
                <a:lnTo>
                  <a:pt x="1376552" y="51434"/>
                </a:lnTo>
                <a:lnTo>
                  <a:pt x="1376299" y="3873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11567" y="1135507"/>
            <a:ext cx="13055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252525"/>
                </a:solidFill>
                <a:latin typeface="Calibri"/>
                <a:cs typeface="Calibri"/>
              </a:rPr>
              <a:t>Integration</a:t>
            </a:r>
            <a:r>
              <a:rPr sz="1350" b="1" spc="-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64551" y="2111120"/>
            <a:ext cx="8013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35" dirty="0">
                <a:solidFill>
                  <a:srgbClr val="252525"/>
                </a:solidFill>
                <a:latin typeface="Calibri"/>
                <a:cs typeface="Calibri"/>
              </a:rPr>
              <a:t>Test</a:t>
            </a:r>
            <a:r>
              <a:rPr sz="1350" b="1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6333" y="3193542"/>
            <a:ext cx="802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252525"/>
                </a:solidFill>
                <a:latin typeface="Calibri"/>
                <a:cs typeface="Calibri"/>
              </a:rPr>
              <a:t>UAT</a:t>
            </a:r>
            <a:r>
              <a:rPr sz="1350" b="1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13091" y="4222191"/>
            <a:ext cx="13023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Production</a:t>
            </a:r>
            <a:r>
              <a:rPr sz="1350" b="1" spc="-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16575" y="1313688"/>
            <a:ext cx="1435735" cy="1154430"/>
          </a:xfrm>
          <a:custGeom>
            <a:avLst/>
            <a:gdLst/>
            <a:ahLst/>
            <a:cxnLst/>
            <a:rect l="l" t="t" r="r" b="b"/>
            <a:pathLst>
              <a:path w="1435734" h="1154430">
                <a:moveTo>
                  <a:pt x="1332689" y="74536"/>
                </a:moveTo>
                <a:lnTo>
                  <a:pt x="0" y="1144016"/>
                </a:lnTo>
                <a:lnTo>
                  <a:pt x="7874" y="1153922"/>
                </a:lnTo>
                <a:lnTo>
                  <a:pt x="1340610" y="84405"/>
                </a:lnTo>
                <a:lnTo>
                  <a:pt x="1332689" y="74536"/>
                </a:lnTo>
                <a:close/>
              </a:path>
              <a:path w="1435734" h="1154430">
                <a:moveTo>
                  <a:pt x="1405146" y="66548"/>
                </a:moveTo>
                <a:lnTo>
                  <a:pt x="1342644" y="66548"/>
                </a:lnTo>
                <a:lnTo>
                  <a:pt x="1350518" y="76453"/>
                </a:lnTo>
                <a:lnTo>
                  <a:pt x="1340610" y="84405"/>
                </a:lnTo>
                <a:lnTo>
                  <a:pt x="1376426" y="129032"/>
                </a:lnTo>
                <a:lnTo>
                  <a:pt x="1405146" y="66548"/>
                </a:lnTo>
                <a:close/>
              </a:path>
              <a:path w="1435734" h="1154430">
                <a:moveTo>
                  <a:pt x="1342644" y="66548"/>
                </a:moveTo>
                <a:lnTo>
                  <a:pt x="1332689" y="74536"/>
                </a:lnTo>
                <a:lnTo>
                  <a:pt x="1340610" y="84405"/>
                </a:lnTo>
                <a:lnTo>
                  <a:pt x="1350518" y="76453"/>
                </a:lnTo>
                <a:lnTo>
                  <a:pt x="1342644" y="66548"/>
                </a:lnTo>
                <a:close/>
              </a:path>
              <a:path w="1435734" h="1154430">
                <a:moveTo>
                  <a:pt x="1435734" y="0"/>
                </a:moveTo>
                <a:lnTo>
                  <a:pt x="1296924" y="29972"/>
                </a:lnTo>
                <a:lnTo>
                  <a:pt x="1332689" y="74536"/>
                </a:lnTo>
                <a:lnTo>
                  <a:pt x="1342644" y="66548"/>
                </a:lnTo>
                <a:lnTo>
                  <a:pt x="1405146" y="66548"/>
                </a:lnTo>
                <a:lnTo>
                  <a:pt x="143573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0258" y="2338197"/>
            <a:ext cx="1432560" cy="130810"/>
          </a:xfrm>
          <a:custGeom>
            <a:avLst/>
            <a:gdLst/>
            <a:ahLst/>
            <a:cxnLst/>
            <a:rect l="l" t="t" r="r" b="b"/>
            <a:pathLst>
              <a:path w="1432559" h="130810">
                <a:moveTo>
                  <a:pt x="1304887" y="57109"/>
                </a:moveTo>
                <a:lnTo>
                  <a:pt x="0" y="117982"/>
                </a:lnTo>
                <a:lnTo>
                  <a:pt x="507" y="130682"/>
                </a:lnTo>
                <a:lnTo>
                  <a:pt x="1305472" y="69805"/>
                </a:lnTo>
                <a:lnTo>
                  <a:pt x="1304887" y="57109"/>
                </a:lnTo>
                <a:close/>
              </a:path>
              <a:path w="1432559" h="130810">
                <a:moveTo>
                  <a:pt x="1429759" y="56514"/>
                </a:moveTo>
                <a:lnTo>
                  <a:pt x="1317624" y="56514"/>
                </a:lnTo>
                <a:lnTo>
                  <a:pt x="1318133" y="69214"/>
                </a:lnTo>
                <a:lnTo>
                  <a:pt x="1305472" y="69805"/>
                </a:lnTo>
                <a:lnTo>
                  <a:pt x="1308099" y="126872"/>
                </a:lnTo>
                <a:lnTo>
                  <a:pt x="1432051" y="57530"/>
                </a:lnTo>
                <a:lnTo>
                  <a:pt x="1429759" y="56514"/>
                </a:lnTo>
                <a:close/>
              </a:path>
              <a:path w="1432559" h="130810">
                <a:moveTo>
                  <a:pt x="1317624" y="56514"/>
                </a:moveTo>
                <a:lnTo>
                  <a:pt x="1304887" y="57109"/>
                </a:lnTo>
                <a:lnTo>
                  <a:pt x="1305472" y="69805"/>
                </a:lnTo>
                <a:lnTo>
                  <a:pt x="1318133" y="69214"/>
                </a:lnTo>
                <a:lnTo>
                  <a:pt x="1317624" y="56514"/>
                </a:lnTo>
                <a:close/>
              </a:path>
              <a:path w="1432559" h="130810">
                <a:moveTo>
                  <a:pt x="1302258" y="0"/>
                </a:moveTo>
                <a:lnTo>
                  <a:pt x="1304887" y="57109"/>
                </a:lnTo>
                <a:lnTo>
                  <a:pt x="1317624" y="56514"/>
                </a:lnTo>
                <a:lnTo>
                  <a:pt x="1429759" y="56514"/>
                </a:lnTo>
                <a:lnTo>
                  <a:pt x="13022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6955" y="2457450"/>
            <a:ext cx="1435735" cy="963930"/>
          </a:xfrm>
          <a:custGeom>
            <a:avLst/>
            <a:gdLst/>
            <a:ahLst/>
            <a:cxnLst/>
            <a:rect l="l" t="t" r="r" b="b"/>
            <a:pathLst>
              <a:path w="1435734" h="963929">
                <a:moveTo>
                  <a:pt x="1326286" y="898093"/>
                </a:moveTo>
                <a:lnTo>
                  <a:pt x="1294511" y="945642"/>
                </a:lnTo>
                <a:lnTo>
                  <a:pt x="1435353" y="963422"/>
                </a:lnTo>
                <a:lnTo>
                  <a:pt x="1402189" y="905129"/>
                </a:lnTo>
                <a:lnTo>
                  <a:pt x="1336802" y="905129"/>
                </a:lnTo>
                <a:lnTo>
                  <a:pt x="1326286" y="898093"/>
                </a:lnTo>
                <a:close/>
              </a:path>
              <a:path w="1435734" h="963929">
                <a:moveTo>
                  <a:pt x="1333352" y="887520"/>
                </a:moveTo>
                <a:lnTo>
                  <a:pt x="1326286" y="898093"/>
                </a:lnTo>
                <a:lnTo>
                  <a:pt x="1336802" y="905129"/>
                </a:lnTo>
                <a:lnTo>
                  <a:pt x="1343914" y="894588"/>
                </a:lnTo>
                <a:lnTo>
                  <a:pt x="1333352" y="887520"/>
                </a:lnTo>
                <a:close/>
              </a:path>
              <a:path w="1435734" h="963929">
                <a:moveTo>
                  <a:pt x="1365123" y="839977"/>
                </a:moveTo>
                <a:lnTo>
                  <a:pt x="1333352" y="887520"/>
                </a:lnTo>
                <a:lnTo>
                  <a:pt x="1343914" y="894588"/>
                </a:lnTo>
                <a:lnTo>
                  <a:pt x="1336802" y="905129"/>
                </a:lnTo>
                <a:lnTo>
                  <a:pt x="1402189" y="905129"/>
                </a:lnTo>
                <a:lnTo>
                  <a:pt x="1365123" y="839977"/>
                </a:lnTo>
                <a:close/>
              </a:path>
              <a:path w="1435734" h="963929">
                <a:moveTo>
                  <a:pt x="7112" y="0"/>
                </a:moveTo>
                <a:lnTo>
                  <a:pt x="0" y="10668"/>
                </a:lnTo>
                <a:lnTo>
                  <a:pt x="1326286" y="898093"/>
                </a:lnTo>
                <a:lnTo>
                  <a:pt x="1333352" y="887520"/>
                </a:lnTo>
                <a:lnTo>
                  <a:pt x="711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15432" y="2458973"/>
            <a:ext cx="1437005" cy="1891664"/>
          </a:xfrm>
          <a:custGeom>
            <a:avLst/>
            <a:gdLst/>
            <a:ahLst/>
            <a:cxnLst/>
            <a:rect l="l" t="t" r="r" b="b"/>
            <a:pathLst>
              <a:path w="1437004" h="1891664">
                <a:moveTo>
                  <a:pt x="1355038" y="1794060"/>
                </a:moveTo>
                <a:lnTo>
                  <a:pt x="1309496" y="1828596"/>
                </a:lnTo>
                <a:lnTo>
                  <a:pt x="1436877" y="1891398"/>
                </a:lnTo>
                <a:lnTo>
                  <a:pt x="1420527" y="1804174"/>
                </a:lnTo>
                <a:lnTo>
                  <a:pt x="1362710" y="1804174"/>
                </a:lnTo>
                <a:lnTo>
                  <a:pt x="1355038" y="1794060"/>
                </a:lnTo>
                <a:close/>
              </a:path>
              <a:path w="1437004" h="1891664">
                <a:moveTo>
                  <a:pt x="1365181" y="1786368"/>
                </a:moveTo>
                <a:lnTo>
                  <a:pt x="1355038" y="1794060"/>
                </a:lnTo>
                <a:lnTo>
                  <a:pt x="1362710" y="1804174"/>
                </a:lnTo>
                <a:lnTo>
                  <a:pt x="1372869" y="1796503"/>
                </a:lnTo>
                <a:lnTo>
                  <a:pt x="1365181" y="1786368"/>
                </a:lnTo>
                <a:close/>
              </a:path>
              <a:path w="1437004" h="1891664">
                <a:moveTo>
                  <a:pt x="1410715" y="1751838"/>
                </a:moveTo>
                <a:lnTo>
                  <a:pt x="1365181" y="1786368"/>
                </a:lnTo>
                <a:lnTo>
                  <a:pt x="1372869" y="1796503"/>
                </a:lnTo>
                <a:lnTo>
                  <a:pt x="1362710" y="1804174"/>
                </a:lnTo>
                <a:lnTo>
                  <a:pt x="1420527" y="1804174"/>
                </a:lnTo>
                <a:lnTo>
                  <a:pt x="1410715" y="1751838"/>
                </a:lnTo>
                <a:close/>
              </a:path>
              <a:path w="1437004" h="1891664">
                <a:moveTo>
                  <a:pt x="10159" y="0"/>
                </a:moveTo>
                <a:lnTo>
                  <a:pt x="0" y="7619"/>
                </a:lnTo>
                <a:lnTo>
                  <a:pt x="1355038" y="1794060"/>
                </a:lnTo>
                <a:lnTo>
                  <a:pt x="1365181" y="1786368"/>
                </a:lnTo>
                <a:lnTo>
                  <a:pt x="101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88408" y="3566159"/>
            <a:ext cx="2086610" cy="300355"/>
          </a:xfrm>
          <a:prstGeom prst="rect">
            <a:avLst/>
          </a:prstGeom>
          <a:solidFill>
            <a:srgbClr val="92E1FF"/>
          </a:solidFill>
          <a:ln w="9144">
            <a:solidFill>
              <a:srgbClr val="25252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280"/>
              </a:spcBef>
            </a:pP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Auto Deployment</a:t>
            </a:r>
            <a:r>
              <a:rPr sz="1350" b="1" spc="-1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Process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113792" y="4828668"/>
            <a:ext cx="5435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FC0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0396" y="769619"/>
            <a:ext cx="2222500" cy="1201420"/>
          </a:xfrm>
          <a:prstGeom prst="rect">
            <a:avLst/>
          </a:prstGeom>
          <a:ln w="9144">
            <a:solidFill>
              <a:srgbClr val="25252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78460" indent="-286385">
              <a:lnSpc>
                <a:spcPct val="100000"/>
              </a:lnSpc>
              <a:spcBef>
                <a:spcPts val="295"/>
              </a:spcBef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Compilation</a:t>
            </a:r>
            <a:endParaRPr sz="12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1200" spc="-30" dirty="0">
                <a:solidFill>
                  <a:srgbClr val="252525"/>
                </a:solidFill>
                <a:latin typeface="Calibri"/>
                <a:cs typeface="Calibri"/>
              </a:rPr>
              <a:t>Test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Execution</a:t>
            </a:r>
            <a:endParaRPr sz="12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Database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integration</a:t>
            </a:r>
            <a:endParaRPr sz="12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Code</a:t>
            </a:r>
            <a:r>
              <a:rPr sz="1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52525"/>
                </a:solidFill>
                <a:latin typeface="Calibri"/>
                <a:cs typeface="Calibri"/>
              </a:rPr>
              <a:t>inspection</a:t>
            </a:r>
            <a:endParaRPr sz="12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Automated</a:t>
            </a:r>
            <a:r>
              <a:rPr sz="12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Deployment</a:t>
            </a:r>
            <a:endParaRPr sz="1200">
              <a:latin typeface="Calibri"/>
              <a:cs typeface="Calibri"/>
            </a:endParaRPr>
          </a:p>
          <a:p>
            <a:pPr marL="378460" indent="-286385">
              <a:lnSpc>
                <a:spcPct val="100000"/>
              </a:lnSpc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Document</a:t>
            </a:r>
            <a:r>
              <a:rPr sz="12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Calibri"/>
                <a:cs typeface="Calibri"/>
              </a:rPr>
              <a:t>Generation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3393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</a:t>
            </a:r>
            <a:r>
              <a:rPr spc="-40" dirty="0"/>
              <a:t> </a:t>
            </a:r>
            <a:r>
              <a:rPr spc="-10" dirty="0"/>
              <a:t>notes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863091"/>
            <a:ext cx="7729220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6985" indent="-129539">
              <a:lnSpc>
                <a:spcPct val="1501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Installing 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Win installer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creates context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under root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i.e. </a:t>
            </a:r>
            <a:r>
              <a:rPr sz="12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ahoma"/>
                <a:cs typeface="Tahoma"/>
              </a:rPr>
              <a:t>http://localhost:8080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, while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installing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creates 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context as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ahoma"/>
                <a:cs typeface="Tahoma"/>
              </a:rPr>
              <a:t>http://localhost:8080/jenkins</a:t>
            </a:r>
            <a:endParaRPr sz="1200">
              <a:latin typeface="Tahoma"/>
              <a:cs typeface="Tahoma"/>
            </a:endParaRPr>
          </a:p>
          <a:p>
            <a:pPr marL="141605" marR="5080" indent="-129539">
              <a:lnSpc>
                <a:spcPct val="150000"/>
              </a:lnSpc>
              <a:spcBef>
                <a:spcPts val="28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Configuration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under installer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 be found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under Jenkins.xml while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file, it 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standard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server.xml/web.xml 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1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Typically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production,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build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servers are usually 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UNIX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UNIX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variants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mainly because</a:t>
            </a:r>
            <a:r>
              <a:rPr sz="1200" spc="1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Better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SSH/SSL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Support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Better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support for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upgrade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latest versions 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required.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 all cases, default port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8080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which can be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changed.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52304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Change Default </a:t>
            </a:r>
            <a:r>
              <a:rPr spc="-5" dirty="0"/>
              <a:t>binding </a:t>
            </a:r>
            <a:r>
              <a:rPr spc="-25" dirty="0"/>
              <a:t>for </a:t>
            </a:r>
            <a:r>
              <a:rPr dirty="0"/>
              <a:t>Jenkins</a:t>
            </a:r>
            <a:r>
              <a:rPr spc="-65" dirty="0"/>
              <a:t> </a:t>
            </a:r>
            <a:r>
              <a:rPr spc="-10" dirty="0"/>
              <a:t>war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560959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recommended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practice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200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tomcat, there are multiple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ways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do</a:t>
            </a:r>
            <a:r>
              <a:rPr sz="1200" spc="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1: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Unzip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 for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directly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under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ROOT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folder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2: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Change the context for default servlet and change context for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1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18199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</a:t>
            </a:r>
            <a:r>
              <a:rPr spc="-80" dirty="0"/>
              <a:t> </a:t>
            </a:r>
            <a:r>
              <a:rPr spc="-15" dirty="0"/>
              <a:t>Maven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594169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Maven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a build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tool.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4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install,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Download the ZIP/GZ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Unzip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same</a:t>
            </a:r>
            <a:endParaRPr sz="12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unzip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apache-maven-3.3.3-bin.zip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(Windows)</a:t>
            </a:r>
            <a:endParaRPr sz="12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tar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xzvf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apache-maven-3.3.3-bin.tar.gz</a:t>
            </a:r>
            <a:r>
              <a:rPr sz="1200" spc="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(Linux)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Set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MAVEN_HOME environmental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variable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where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Maven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been</a:t>
            </a:r>
            <a:r>
              <a:rPr sz="1200" spc="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extracted.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Add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$M2_HOME/bin (%M2_HOME%\bin) to the 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PATH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variable.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0047" y="868680"/>
            <a:ext cx="2286000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14655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</a:t>
            </a:r>
            <a:r>
              <a:rPr spc="-85" dirty="0"/>
              <a:t> </a:t>
            </a:r>
            <a:r>
              <a:rPr dirty="0"/>
              <a:t>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553148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ANT is a build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tool.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4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install,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Download the ZIP/GZ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Unzip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same</a:t>
            </a:r>
            <a:endParaRPr sz="12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unzip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apache-ant-1.9.6-bin.zip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(Windows)</a:t>
            </a:r>
            <a:endParaRPr sz="12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tar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xzvf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apache-ant-1.9.6-bin.tar.gz</a:t>
            </a:r>
            <a:r>
              <a:rPr sz="1200" spc="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(Linux)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Set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ANT_HOME environmental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variable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where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Ant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been</a:t>
            </a:r>
            <a:r>
              <a:rPr sz="1200" spc="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extracted.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Add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$ANT_HOME/bin (%ANT_HOME%\bin) to the 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PATH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variable.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4783" y="868680"/>
            <a:ext cx="19050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15576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V</a:t>
            </a:r>
            <a:r>
              <a:rPr dirty="0"/>
              <a:t>erifi</a:t>
            </a:r>
            <a:r>
              <a:rPr spc="-20" dirty="0"/>
              <a:t>c</a:t>
            </a:r>
            <a:r>
              <a:rPr spc="-2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4785"/>
            <a:ext cx="5865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If all went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fine,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you can verify the correct installation path (Custom script) as</a:t>
            </a:r>
            <a:r>
              <a:rPr sz="1200" spc="1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below: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012" y="1370075"/>
            <a:ext cx="8173211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95496"/>
            <a:ext cx="2133600" cy="475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0727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 </a:t>
            </a:r>
            <a:r>
              <a:rPr spc="-5" dirty="0"/>
              <a:t>On</a:t>
            </a:r>
            <a:r>
              <a:rPr spc="-25" dirty="0"/>
              <a:t> </a:t>
            </a:r>
            <a:r>
              <a:rPr spc="-5" dirty="0"/>
              <a:t>Ubuntu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3591560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OpenJDK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Tomcat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Download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 to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$CATALINA_HOME/webapps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1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Restart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tomcat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5311" y="2403348"/>
            <a:ext cx="5381625" cy="300355"/>
          </a:xfrm>
          <a:prstGeom prst="rect">
            <a:avLst/>
          </a:prstGeom>
          <a:solidFill>
            <a:srgbClr val="F8B878"/>
          </a:solidFill>
          <a:ln w="9144">
            <a:solidFill>
              <a:srgbClr val="001F5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26210">
              <a:lnSpc>
                <a:spcPct val="100000"/>
              </a:lnSpc>
              <a:spcBef>
                <a:spcPts val="270"/>
              </a:spcBef>
            </a:pP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OR </a:t>
            </a:r>
            <a:r>
              <a:rPr sz="1350" b="1" spc="-20" dirty="0">
                <a:solidFill>
                  <a:srgbClr val="252525"/>
                </a:solidFill>
                <a:latin typeface="Calibri"/>
                <a:cs typeface="Calibri"/>
              </a:rPr>
              <a:t>SIMPLY INSTALL NATIVE</a:t>
            </a:r>
            <a:r>
              <a:rPr sz="135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026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 </a:t>
            </a:r>
            <a:r>
              <a:rPr spc="-5" dirty="0"/>
              <a:t>on</a:t>
            </a:r>
            <a:r>
              <a:rPr spc="-40" dirty="0"/>
              <a:t> </a:t>
            </a:r>
            <a:r>
              <a:rPr spc="-5" dirty="0"/>
              <a:t>Ubuntu</a:t>
            </a:r>
          </a:p>
        </p:txBody>
      </p:sp>
      <p:sp>
        <p:nvSpPr>
          <p:cNvPr id="4" name="object 4"/>
          <p:cNvSpPr/>
          <p:nvPr/>
        </p:nvSpPr>
        <p:spPr>
          <a:xfrm>
            <a:off x="1289303" y="1132332"/>
            <a:ext cx="2886456" cy="1581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989533"/>
            <a:ext cx="1272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252525"/>
                </a:solidFill>
                <a:latin typeface="Tahoma"/>
                <a:cs typeface="Tahoma"/>
              </a:rPr>
              <a:t>Require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5283" y="1794510"/>
            <a:ext cx="18497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Open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JDK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7 or Open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JRE</a:t>
            </a:r>
            <a:r>
              <a:rPr sz="1350" b="1" spc="-1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7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7107" y="3054095"/>
            <a:ext cx="1450847" cy="1048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0404" y="3493008"/>
            <a:ext cx="524256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15283" y="3376040"/>
            <a:ext cx="28473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252525"/>
                </a:solidFill>
                <a:latin typeface="Calibri"/>
                <a:cs typeface="Calibri"/>
              </a:rPr>
              <a:t>Prefer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not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use </a:t>
            </a:r>
            <a:r>
              <a:rPr sz="1350" b="1" spc="-5" dirty="0">
                <a:solidFill>
                  <a:srgbClr val="252525"/>
                </a:solidFill>
                <a:latin typeface="Calibri"/>
                <a:cs typeface="Calibri"/>
              </a:rPr>
              <a:t>GNU </a:t>
            </a:r>
            <a:r>
              <a:rPr sz="1350" b="1" dirty="0">
                <a:solidFill>
                  <a:srgbClr val="252525"/>
                </a:solidFill>
                <a:latin typeface="Calibri"/>
                <a:cs typeface="Calibri"/>
              </a:rPr>
              <a:t>Compiler </a:t>
            </a:r>
            <a:r>
              <a:rPr sz="1350" b="1" spc="-10" dirty="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sz="1350" b="1" spc="-2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50" b="1" spc="-15" dirty="0">
                <a:solidFill>
                  <a:srgbClr val="252525"/>
                </a:solidFill>
                <a:latin typeface="Calibri"/>
                <a:cs typeface="Calibri"/>
              </a:rPr>
              <a:t>Java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954785"/>
            <a:ext cx="519049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install, you first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install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list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package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source</a:t>
            </a:r>
            <a:r>
              <a:rPr sz="1200" spc="1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list.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done by first adding the key ring 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source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package</a:t>
            </a:r>
            <a:r>
              <a:rPr sz="1200" spc="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09773"/>
            <a:ext cx="396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Next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update apt to refresh with the</a:t>
            </a:r>
            <a:r>
              <a:rPr sz="1200" spc="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changes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42842"/>
            <a:ext cx="1855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Finally,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we install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026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 </a:t>
            </a:r>
            <a:r>
              <a:rPr spc="-5" dirty="0"/>
              <a:t>on</a:t>
            </a:r>
            <a:r>
              <a:rPr spc="-40" dirty="0"/>
              <a:t> </a:t>
            </a:r>
            <a:r>
              <a:rPr spc="-5" dirty="0"/>
              <a:t>Ubuntu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0663" y="1732788"/>
            <a:ext cx="7167880" cy="462280"/>
          </a:xfrm>
          <a:prstGeom prst="rect">
            <a:avLst/>
          </a:prstGeom>
          <a:ln w="9144">
            <a:solidFill>
              <a:srgbClr val="001F5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64160" indent="-172720">
              <a:lnSpc>
                <a:spcPct val="100000"/>
              </a:lnSpc>
              <a:spcBef>
                <a:spcPts val="345"/>
              </a:spcBef>
              <a:buFont typeface="Wingdings"/>
              <a:buChar char=""/>
              <a:tabLst>
                <a:tab pos="26479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wget -q -O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https://jenkins-ci.org/debian/jenkins-ci.org.key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| sudo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apt-key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add</a:t>
            </a:r>
            <a:r>
              <a:rPr sz="1200" spc="1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264160" indent="-172720">
              <a:lnSpc>
                <a:spcPct val="100000"/>
              </a:lnSpc>
              <a:buFont typeface="Wingdings"/>
              <a:buChar char=""/>
              <a:tabLst>
                <a:tab pos="26479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sudo sh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-c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'echo deb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  <a:hlinkClick r:id="rId2"/>
              </a:rPr>
              <a:t>http://pkg.jenkins-ci.org/debian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binary/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&gt;</a:t>
            </a:r>
            <a:r>
              <a:rPr sz="1200" spc="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/etc/apt/sources.list.d/jenkins.list'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63" y="2831592"/>
            <a:ext cx="7167880" cy="277495"/>
          </a:xfrm>
          <a:prstGeom prst="rect">
            <a:avLst/>
          </a:prstGeom>
          <a:ln w="9144">
            <a:solidFill>
              <a:srgbClr val="001F5F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64160" indent="-172720">
              <a:lnSpc>
                <a:spcPct val="100000"/>
              </a:lnSpc>
              <a:spcBef>
                <a:spcPts val="355"/>
              </a:spcBef>
              <a:buFont typeface="Wingdings"/>
              <a:buChar char=""/>
              <a:tabLst>
                <a:tab pos="26479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sudo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apt-get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update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663" y="3814571"/>
            <a:ext cx="7167880" cy="276225"/>
          </a:xfrm>
          <a:prstGeom prst="rect">
            <a:avLst/>
          </a:prstGeom>
          <a:ln w="9144">
            <a:solidFill>
              <a:srgbClr val="001F5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64160" indent="-172720">
              <a:lnSpc>
                <a:spcPct val="100000"/>
              </a:lnSpc>
              <a:spcBef>
                <a:spcPts val="350"/>
              </a:spcBef>
              <a:buFont typeface="Wingdings"/>
              <a:buChar char=""/>
              <a:tabLst>
                <a:tab pos="264795" algn="l"/>
              </a:tabLst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sudo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apt-get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jenkins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954785"/>
            <a:ext cx="3786504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Updation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Just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 an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apt-get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update and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installation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Removal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Just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 an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apt-remove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026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 </a:t>
            </a:r>
            <a:r>
              <a:rPr spc="-5" dirty="0"/>
              <a:t>on</a:t>
            </a:r>
            <a:r>
              <a:rPr spc="-40" dirty="0"/>
              <a:t> </a:t>
            </a:r>
            <a:r>
              <a:rPr spc="-5" dirty="0"/>
              <a:t>Ubuntu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026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 </a:t>
            </a:r>
            <a:r>
              <a:rPr spc="-5" dirty="0"/>
              <a:t>on</a:t>
            </a:r>
            <a:r>
              <a:rPr spc="-40" dirty="0"/>
              <a:t> </a:t>
            </a:r>
            <a:r>
              <a:rPr spc="-5" dirty="0"/>
              <a:t>Ubuntu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772731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start on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auto-startup.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See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/etc/init.d/Jenkins for additional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details.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created to run this</a:t>
            </a:r>
            <a:r>
              <a:rPr sz="1200" spc="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Log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 can be found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here:</a:t>
            </a:r>
            <a:r>
              <a:rPr sz="1200" spc="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/var/log/jenkins/jenkins.log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Configuration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 found</a:t>
            </a:r>
            <a:r>
              <a:rPr sz="1200" spc="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here: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/etc/default/jenkins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Default port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listening is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always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8080.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Edit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above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(line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than contains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HTTP_PORT)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change the</a:t>
            </a:r>
            <a:r>
              <a:rPr sz="1200" spc="2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number</a:t>
            </a:r>
            <a:endParaRPr sz="1200">
              <a:latin typeface="Tahoma"/>
              <a:cs typeface="Tahoma"/>
            </a:endParaRPr>
          </a:p>
          <a:p>
            <a:pPr marL="141605" marR="5080" indent="-129539">
              <a:lnSpc>
                <a:spcPct val="150200"/>
              </a:lnSpc>
              <a:spcBef>
                <a:spcPts val="285"/>
              </a:spcBef>
            </a:pPr>
            <a:r>
              <a:rPr sz="1200" spc="-2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could install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either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Apache, NGINX 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simply edit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iptables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redirect traffic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port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80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8080 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Apache/NGINX 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proxy.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8403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CI </a:t>
            </a:r>
            <a:r>
              <a:rPr spc="-10" dirty="0"/>
              <a:t>Starter </a:t>
            </a:r>
            <a:r>
              <a:rPr dirty="0"/>
              <a:t>Kit -</a:t>
            </a:r>
            <a:r>
              <a:rPr spc="-40" dirty="0"/>
              <a:t> </a:t>
            </a:r>
            <a:r>
              <a:rPr spc="-10" dirty="0"/>
              <a:t>RECAP</a:t>
            </a:r>
          </a:p>
        </p:txBody>
      </p:sp>
      <p:sp>
        <p:nvSpPr>
          <p:cNvPr id="3" name="object 3"/>
          <p:cNvSpPr/>
          <p:nvPr/>
        </p:nvSpPr>
        <p:spPr>
          <a:xfrm>
            <a:off x="1239011" y="826008"/>
            <a:ext cx="1414272" cy="1414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1770" y="1234186"/>
            <a:ext cx="2668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Automated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Build</a:t>
            </a:r>
            <a:r>
              <a:rPr sz="2000" b="1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411" y="2157983"/>
            <a:ext cx="2404872" cy="1787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31770" y="2648204"/>
            <a:ext cx="2282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252525"/>
                </a:solidFill>
                <a:latin typeface="Calibri"/>
                <a:cs typeface="Calibri"/>
              </a:rPr>
              <a:t>Automated </a:t>
            </a:r>
            <a:r>
              <a:rPr sz="2000" b="1" spc="-50" dirty="0">
                <a:solidFill>
                  <a:srgbClr val="252525"/>
                </a:solidFill>
                <a:latin typeface="Calibri"/>
                <a:cs typeface="Calibri"/>
              </a:rPr>
              <a:t>Test</a:t>
            </a:r>
            <a:r>
              <a:rPr sz="2000" b="1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2056" y="1209294"/>
            <a:ext cx="2533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Source Code</a:t>
            </a:r>
            <a:r>
              <a:rPr sz="20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Repository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376" y="993647"/>
            <a:ext cx="894587" cy="894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52056" y="2525395"/>
            <a:ext cx="25571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Continuous </a:t>
            </a:r>
            <a:r>
              <a:rPr sz="2000" b="1" dirty="0">
                <a:solidFill>
                  <a:srgbClr val="252525"/>
                </a:solidFill>
                <a:latin typeface="Calibri"/>
                <a:cs typeface="Calibri"/>
              </a:rPr>
              <a:t>Build</a:t>
            </a:r>
            <a:r>
              <a:rPr sz="2000" b="1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3955" y="2395727"/>
            <a:ext cx="577596" cy="891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113792" y="4828668"/>
            <a:ext cx="5435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FC0"/>
                </a:solidFill>
                <a:latin typeface="Tahoma"/>
                <a:cs typeface="Tahoma"/>
              </a:rPr>
              <a:t>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4201" y="143331"/>
            <a:ext cx="1905000" cy="42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846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Your </a:t>
            </a:r>
            <a:r>
              <a:rPr spc="-15" dirty="0"/>
              <a:t>First </a:t>
            </a:r>
            <a:r>
              <a:rPr dirty="0"/>
              <a:t>Jenkins</a:t>
            </a:r>
            <a:r>
              <a:rPr spc="-50" dirty="0"/>
              <a:t> </a:t>
            </a:r>
            <a:r>
              <a:rPr dirty="0"/>
              <a:t>Job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289623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We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start with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free style</a:t>
            </a:r>
            <a:r>
              <a:rPr sz="1200" spc="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build 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just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execute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1 shell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script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job will be named</a:t>
            </a:r>
            <a:r>
              <a:rPr sz="1200" spc="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“HelloWorld”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Click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Item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Enter the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Select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Free Style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Click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4011" y="1836422"/>
            <a:ext cx="5875891" cy="2239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056" y="186944"/>
            <a:ext cx="2846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solidFill>
                  <a:srgbClr val="252525"/>
                </a:solidFill>
                <a:latin typeface="Calibri"/>
                <a:cs typeface="Calibri"/>
              </a:rPr>
              <a:t>Your 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First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Jenkins</a:t>
            </a:r>
            <a:r>
              <a:rPr sz="26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Job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54785"/>
            <a:ext cx="685038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Leave all empty (default) for</a:t>
            </a:r>
            <a:r>
              <a:rPr sz="1200" spc="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now.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build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section, choose “Execute Windows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Batch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Command” from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Add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Build Steps 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Click</a:t>
            </a:r>
            <a:r>
              <a:rPr sz="1200" spc="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Apply.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3164" y="1915667"/>
            <a:ext cx="4629912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6390" y="11076"/>
            <a:ext cx="1771409" cy="538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846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Your </a:t>
            </a:r>
            <a:r>
              <a:rPr spc="-15" dirty="0"/>
              <a:t>First </a:t>
            </a:r>
            <a:r>
              <a:rPr dirty="0"/>
              <a:t>Jenkins</a:t>
            </a:r>
            <a:r>
              <a:rPr spc="-50" dirty="0"/>
              <a:t> </a:t>
            </a:r>
            <a:r>
              <a:rPr dirty="0"/>
              <a:t>Job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443547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 the Command area,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echo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Hello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World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Click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Save.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open the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HelloWorld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project as</a:t>
            </a:r>
            <a:r>
              <a:rPr sz="1200" spc="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shown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Build history will be blank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–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this has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not been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run at</a:t>
            </a:r>
            <a:r>
              <a:rPr sz="1200" spc="1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all.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4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run the project, click on Build</a:t>
            </a:r>
            <a:r>
              <a:rPr sz="1200" spc="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now.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4084" y="792480"/>
            <a:ext cx="3249167" cy="3791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056" y="186944"/>
            <a:ext cx="2846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solidFill>
                  <a:srgbClr val="252525"/>
                </a:solidFill>
                <a:latin typeface="Calibri"/>
                <a:cs typeface="Calibri"/>
              </a:rPr>
              <a:t>Your 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First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Jenkins</a:t>
            </a:r>
            <a:r>
              <a:rPr sz="2600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Job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6892" y="967411"/>
            <a:ext cx="13208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512381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Build run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#1 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shown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below.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default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blue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icon indicates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successful</a:t>
            </a:r>
            <a:r>
              <a:rPr sz="1200" spc="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Click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link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for Build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1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click 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Console</a:t>
            </a:r>
            <a:r>
              <a:rPr sz="1200" spc="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Output.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8115" y="756845"/>
            <a:ext cx="2959608" cy="404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3051" y="86378"/>
            <a:ext cx="1905000" cy="475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846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Your </a:t>
            </a:r>
            <a:r>
              <a:rPr spc="-15" dirty="0"/>
              <a:t>First </a:t>
            </a:r>
            <a:r>
              <a:rPr dirty="0"/>
              <a:t>Jenkins</a:t>
            </a:r>
            <a:r>
              <a:rPr spc="-50" dirty="0"/>
              <a:t> </a:t>
            </a:r>
            <a:r>
              <a:rPr dirty="0"/>
              <a:t>Job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7421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Console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output shows that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temporary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batch file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was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created by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executed on your</a:t>
            </a:r>
            <a:r>
              <a:rPr sz="1200" spc="2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behalf.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012" y="1178052"/>
            <a:ext cx="8307324" cy="2930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775" y="4096511"/>
            <a:ext cx="7053580" cy="394970"/>
          </a:xfrm>
          <a:custGeom>
            <a:avLst/>
            <a:gdLst/>
            <a:ahLst/>
            <a:cxnLst/>
            <a:rect l="l" t="t" r="r" b="b"/>
            <a:pathLst>
              <a:path w="7053580" h="394970">
                <a:moveTo>
                  <a:pt x="7047230" y="0"/>
                </a:moveTo>
                <a:lnTo>
                  <a:pt x="5803" y="0"/>
                </a:lnTo>
                <a:lnTo>
                  <a:pt x="0" y="5803"/>
                </a:lnTo>
                <a:lnTo>
                  <a:pt x="0" y="388912"/>
                </a:lnTo>
                <a:lnTo>
                  <a:pt x="5803" y="394716"/>
                </a:lnTo>
                <a:lnTo>
                  <a:pt x="7047230" y="394716"/>
                </a:lnTo>
                <a:lnTo>
                  <a:pt x="7051576" y="390397"/>
                </a:lnTo>
                <a:lnTo>
                  <a:pt x="8178" y="390397"/>
                </a:lnTo>
                <a:lnTo>
                  <a:pt x="4318" y="386524"/>
                </a:lnTo>
                <a:lnTo>
                  <a:pt x="4318" y="8178"/>
                </a:lnTo>
                <a:lnTo>
                  <a:pt x="8178" y="4318"/>
                </a:lnTo>
                <a:lnTo>
                  <a:pt x="7051576" y="4318"/>
                </a:lnTo>
                <a:lnTo>
                  <a:pt x="7047230" y="0"/>
                </a:lnTo>
                <a:close/>
              </a:path>
              <a:path w="7053580" h="394970">
                <a:moveTo>
                  <a:pt x="7051576" y="4318"/>
                </a:moveTo>
                <a:lnTo>
                  <a:pt x="7044944" y="4318"/>
                </a:lnTo>
                <a:lnTo>
                  <a:pt x="7048754" y="8178"/>
                </a:lnTo>
                <a:lnTo>
                  <a:pt x="7048754" y="386524"/>
                </a:lnTo>
                <a:lnTo>
                  <a:pt x="7044944" y="390397"/>
                </a:lnTo>
                <a:lnTo>
                  <a:pt x="7051576" y="390397"/>
                </a:lnTo>
                <a:lnTo>
                  <a:pt x="7053072" y="388912"/>
                </a:lnTo>
                <a:lnTo>
                  <a:pt x="7053072" y="5803"/>
                </a:lnTo>
                <a:lnTo>
                  <a:pt x="7051576" y="4318"/>
                </a:lnTo>
                <a:close/>
              </a:path>
              <a:path w="7053580" h="394970">
                <a:moveTo>
                  <a:pt x="7042531" y="8635"/>
                </a:moveTo>
                <a:lnTo>
                  <a:pt x="10566" y="8635"/>
                </a:lnTo>
                <a:lnTo>
                  <a:pt x="8636" y="10566"/>
                </a:lnTo>
                <a:lnTo>
                  <a:pt x="8636" y="384149"/>
                </a:lnTo>
                <a:lnTo>
                  <a:pt x="10566" y="386080"/>
                </a:lnTo>
                <a:lnTo>
                  <a:pt x="7042531" y="386080"/>
                </a:lnTo>
                <a:lnTo>
                  <a:pt x="7044435" y="384149"/>
                </a:lnTo>
                <a:lnTo>
                  <a:pt x="7044435" y="377444"/>
                </a:lnTo>
                <a:lnTo>
                  <a:pt x="17271" y="377444"/>
                </a:lnTo>
                <a:lnTo>
                  <a:pt x="17271" y="17271"/>
                </a:lnTo>
                <a:lnTo>
                  <a:pt x="7044435" y="17271"/>
                </a:lnTo>
                <a:lnTo>
                  <a:pt x="7044435" y="10566"/>
                </a:lnTo>
                <a:lnTo>
                  <a:pt x="7042531" y="8635"/>
                </a:lnTo>
                <a:close/>
              </a:path>
              <a:path w="7053580" h="394970">
                <a:moveTo>
                  <a:pt x="7044435" y="17271"/>
                </a:moveTo>
                <a:lnTo>
                  <a:pt x="7035800" y="17271"/>
                </a:lnTo>
                <a:lnTo>
                  <a:pt x="7035800" y="377444"/>
                </a:lnTo>
                <a:lnTo>
                  <a:pt x="7044435" y="377444"/>
                </a:lnTo>
                <a:lnTo>
                  <a:pt x="7044435" y="17271"/>
                </a:lnTo>
                <a:close/>
              </a:path>
              <a:path w="7053580" h="394970">
                <a:moveTo>
                  <a:pt x="7031482" y="21590"/>
                </a:moveTo>
                <a:lnTo>
                  <a:pt x="21590" y="21590"/>
                </a:lnTo>
                <a:lnTo>
                  <a:pt x="21590" y="373125"/>
                </a:lnTo>
                <a:lnTo>
                  <a:pt x="7031482" y="373125"/>
                </a:lnTo>
                <a:lnTo>
                  <a:pt x="7031482" y="368808"/>
                </a:lnTo>
                <a:lnTo>
                  <a:pt x="25908" y="368808"/>
                </a:lnTo>
                <a:lnTo>
                  <a:pt x="25908" y="25907"/>
                </a:lnTo>
                <a:lnTo>
                  <a:pt x="7031482" y="25907"/>
                </a:lnTo>
                <a:lnTo>
                  <a:pt x="7031482" y="21590"/>
                </a:lnTo>
                <a:close/>
              </a:path>
              <a:path w="7053580" h="394970">
                <a:moveTo>
                  <a:pt x="7031482" y="25907"/>
                </a:moveTo>
                <a:lnTo>
                  <a:pt x="7027164" y="25907"/>
                </a:lnTo>
                <a:lnTo>
                  <a:pt x="7027164" y="368808"/>
                </a:lnTo>
                <a:lnTo>
                  <a:pt x="7031482" y="368808"/>
                </a:lnTo>
                <a:lnTo>
                  <a:pt x="7031482" y="25907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3938" y="4140504"/>
            <a:ext cx="5714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25"/>
                </a:solidFill>
                <a:latin typeface="Tahoma"/>
                <a:cs typeface="Tahoma"/>
              </a:rPr>
              <a:t>Your </a:t>
            </a:r>
            <a:r>
              <a:rPr sz="1800" b="1" spc="-5" dirty="0">
                <a:solidFill>
                  <a:srgbClr val="252525"/>
                </a:solidFill>
                <a:latin typeface="Tahoma"/>
                <a:cs typeface="Tahoma"/>
              </a:rPr>
              <a:t>first job just </a:t>
            </a:r>
            <a:r>
              <a:rPr sz="1800" b="1" dirty="0">
                <a:solidFill>
                  <a:srgbClr val="252525"/>
                </a:solidFill>
                <a:latin typeface="Tahoma"/>
                <a:cs typeface="Tahoma"/>
              </a:rPr>
              <a:t>ran </a:t>
            </a:r>
            <a:r>
              <a:rPr sz="1800" b="1" spc="-5" dirty="0">
                <a:solidFill>
                  <a:srgbClr val="252525"/>
                </a:solidFill>
                <a:latin typeface="Tahoma"/>
                <a:cs typeface="Tahoma"/>
              </a:rPr>
              <a:t>successfully with no</a:t>
            </a:r>
            <a:r>
              <a:rPr sz="1800" b="1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Tahoma"/>
                <a:cs typeface="Tahoma"/>
              </a:rPr>
              <a:t>issues!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2" y="4828743"/>
            <a:ext cx="615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35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40233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JENKINS – JOBS AND</a:t>
            </a:r>
            <a:r>
              <a:rPr spc="-100" dirty="0"/>
              <a:t> </a:t>
            </a:r>
            <a:r>
              <a:rPr spc="-10" dirty="0"/>
              <a:t>PLUGINS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954785"/>
            <a:ext cx="1925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Plugins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categorization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0192" y="2122932"/>
            <a:ext cx="1761744" cy="2353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154" y="2396489"/>
            <a:ext cx="1685925" cy="1809114"/>
          </a:xfrm>
          <a:custGeom>
            <a:avLst/>
            <a:gdLst/>
            <a:ahLst/>
            <a:cxnLst/>
            <a:rect l="l" t="t" r="r" b="b"/>
            <a:pathLst>
              <a:path w="1685925" h="1809114">
                <a:moveTo>
                  <a:pt x="0" y="904494"/>
                </a:moveTo>
                <a:lnTo>
                  <a:pt x="1247" y="854871"/>
                </a:lnTo>
                <a:lnTo>
                  <a:pt x="4945" y="805947"/>
                </a:lnTo>
                <a:lnTo>
                  <a:pt x="11030" y="757791"/>
                </a:lnTo>
                <a:lnTo>
                  <a:pt x="19438" y="710472"/>
                </a:lnTo>
                <a:lnTo>
                  <a:pt x="30104" y="664060"/>
                </a:lnTo>
                <a:lnTo>
                  <a:pt x="42964" y="618622"/>
                </a:lnTo>
                <a:lnTo>
                  <a:pt x="57954" y="574228"/>
                </a:lnTo>
                <a:lnTo>
                  <a:pt x="75010" y="530946"/>
                </a:lnTo>
                <a:lnTo>
                  <a:pt x="94067" y="488847"/>
                </a:lnTo>
                <a:lnTo>
                  <a:pt x="115061" y="447999"/>
                </a:lnTo>
                <a:lnTo>
                  <a:pt x="137929" y="408471"/>
                </a:lnTo>
                <a:lnTo>
                  <a:pt x="162604" y="370332"/>
                </a:lnTo>
                <a:lnTo>
                  <a:pt x="189024" y="333650"/>
                </a:lnTo>
                <a:lnTo>
                  <a:pt x="217124" y="298496"/>
                </a:lnTo>
                <a:lnTo>
                  <a:pt x="246840" y="264937"/>
                </a:lnTo>
                <a:lnTo>
                  <a:pt x="278107" y="233044"/>
                </a:lnTo>
                <a:lnTo>
                  <a:pt x="310862" y="202884"/>
                </a:lnTo>
                <a:lnTo>
                  <a:pt x="345039" y="174528"/>
                </a:lnTo>
                <a:lnTo>
                  <a:pt x="380575" y="148043"/>
                </a:lnTo>
                <a:lnTo>
                  <a:pt x="417406" y="123500"/>
                </a:lnTo>
                <a:lnTo>
                  <a:pt x="455467" y="100966"/>
                </a:lnTo>
                <a:lnTo>
                  <a:pt x="494694" y="80512"/>
                </a:lnTo>
                <a:lnTo>
                  <a:pt x="535023" y="62205"/>
                </a:lnTo>
                <a:lnTo>
                  <a:pt x="576388" y="46116"/>
                </a:lnTo>
                <a:lnTo>
                  <a:pt x="618728" y="32312"/>
                </a:lnTo>
                <a:lnTo>
                  <a:pt x="661976" y="20864"/>
                </a:lnTo>
                <a:lnTo>
                  <a:pt x="706068" y="11839"/>
                </a:lnTo>
                <a:lnTo>
                  <a:pt x="750941" y="5308"/>
                </a:lnTo>
                <a:lnTo>
                  <a:pt x="796531" y="1338"/>
                </a:lnTo>
                <a:lnTo>
                  <a:pt x="842771" y="0"/>
                </a:lnTo>
                <a:lnTo>
                  <a:pt x="889012" y="1338"/>
                </a:lnTo>
                <a:lnTo>
                  <a:pt x="934602" y="5308"/>
                </a:lnTo>
                <a:lnTo>
                  <a:pt x="979475" y="11839"/>
                </a:lnTo>
                <a:lnTo>
                  <a:pt x="1023567" y="20864"/>
                </a:lnTo>
                <a:lnTo>
                  <a:pt x="1066815" y="32312"/>
                </a:lnTo>
                <a:lnTo>
                  <a:pt x="1109155" y="46116"/>
                </a:lnTo>
                <a:lnTo>
                  <a:pt x="1150520" y="62205"/>
                </a:lnTo>
                <a:lnTo>
                  <a:pt x="1190849" y="80512"/>
                </a:lnTo>
                <a:lnTo>
                  <a:pt x="1230076" y="100966"/>
                </a:lnTo>
                <a:lnTo>
                  <a:pt x="1268137" y="123500"/>
                </a:lnTo>
                <a:lnTo>
                  <a:pt x="1304968" y="148043"/>
                </a:lnTo>
                <a:lnTo>
                  <a:pt x="1340504" y="174528"/>
                </a:lnTo>
                <a:lnTo>
                  <a:pt x="1374681" y="202884"/>
                </a:lnTo>
                <a:lnTo>
                  <a:pt x="1407436" y="233044"/>
                </a:lnTo>
                <a:lnTo>
                  <a:pt x="1438703" y="264937"/>
                </a:lnTo>
                <a:lnTo>
                  <a:pt x="1468419" y="298496"/>
                </a:lnTo>
                <a:lnTo>
                  <a:pt x="1496519" y="333650"/>
                </a:lnTo>
                <a:lnTo>
                  <a:pt x="1522939" y="370331"/>
                </a:lnTo>
                <a:lnTo>
                  <a:pt x="1547614" y="408471"/>
                </a:lnTo>
                <a:lnTo>
                  <a:pt x="1570482" y="447999"/>
                </a:lnTo>
                <a:lnTo>
                  <a:pt x="1591476" y="488847"/>
                </a:lnTo>
                <a:lnTo>
                  <a:pt x="1610533" y="530946"/>
                </a:lnTo>
                <a:lnTo>
                  <a:pt x="1627589" y="574228"/>
                </a:lnTo>
                <a:lnTo>
                  <a:pt x="1642579" y="618622"/>
                </a:lnTo>
                <a:lnTo>
                  <a:pt x="1655439" y="664060"/>
                </a:lnTo>
                <a:lnTo>
                  <a:pt x="1666105" y="710472"/>
                </a:lnTo>
                <a:lnTo>
                  <a:pt x="1674513" y="757791"/>
                </a:lnTo>
                <a:lnTo>
                  <a:pt x="1680598" y="805947"/>
                </a:lnTo>
                <a:lnTo>
                  <a:pt x="1684296" y="854871"/>
                </a:lnTo>
                <a:lnTo>
                  <a:pt x="1685544" y="904494"/>
                </a:lnTo>
                <a:lnTo>
                  <a:pt x="1684296" y="954116"/>
                </a:lnTo>
                <a:lnTo>
                  <a:pt x="1680598" y="1003040"/>
                </a:lnTo>
                <a:lnTo>
                  <a:pt x="1674513" y="1051196"/>
                </a:lnTo>
                <a:lnTo>
                  <a:pt x="1666105" y="1098515"/>
                </a:lnTo>
                <a:lnTo>
                  <a:pt x="1655439" y="1144927"/>
                </a:lnTo>
                <a:lnTo>
                  <a:pt x="1642579" y="1190365"/>
                </a:lnTo>
                <a:lnTo>
                  <a:pt x="1627589" y="1234759"/>
                </a:lnTo>
                <a:lnTo>
                  <a:pt x="1610533" y="1278041"/>
                </a:lnTo>
                <a:lnTo>
                  <a:pt x="1591476" y="1320140"/>
                </a:lnTo>
                <a:lnTo>
                  <a:pt x="1570481" y="1360988"/>
                </a:lnTo>
                <a:lnTo>
                  <a:pt x="1547614" y="1400516"/>
                </a:lnTo>
                <a:lnTo>
                  <a:pt x="1522939" y="1438655"/>
                </a:lnTo>
                <a:lnTo>
                  <a:pt x="1496519" y="1475337"/>
                </a:lnTo>
                <a:lnTo>
                  <a:pt x="1468419" y="1510491"/>
                </a:lnTo>
                <a:lnTo>
                  <a:pt x="1438703" y="1544050"/>
                </a:lnTo>
                <a:lnTo>
                  <a:pt x="1407436" y="1575943"/>
                </a:lnTo>
                <a:lnTo>
                  <a:pt x="1374681" y="1606103"/>
                </a:lnTo>
                <a:lnTo>
                  <a:pt x="1340504" y="1634459"/>
                </a:lnTo>
                <a:lnTo>
                  <a:pt x="1304968" y="1660944"/>
                </a:lnTo>
                <a:lnTo>
                  <a:pt x="1268137" y="1685487"/>
                </a:lnTo>
                <a:lnTo>
                  <a:pt x="1230076" y="1708021"/>
                </a:lnTo>
                <a:lnTo>
                  <a:pt x="1190849" y="1728475"/>
                </a:lnTo>
                <a:lnTo>
                  <a:pt x="1150520" y="1746782"/>
                </a:lnTo>
                <a:lnTo>
                  <a:pt x="1109155" y="1762871"/>
                </a:lnTo>
                <a:lnTo>
                  <a:pt x="1066815" y="1776675"/>
                </a:lnTo>
                <a:lnTo>
                  <a:pt x="1023567" y="1788123"/>
                </a:lnTo>
                <a:lnTo>
                  <a:pt x="979475" y="1797148"/>
                </a:lnTo>
                <a:lnTo>
                  <a:pt x="934602" y="1803679"/>
                </a:lnTo>
                <a:lnTo>
                  <a:pt x="889012" y="1807649"/>
                </a:lnTo>
                <a:lnTo>
                  <a:pt x="842771" y="1808988"/>
                </a:lnTo>
                <a:lnTo>
                  <a:pt x="796531" y="1807649"/>
                </a:lnTo>
                <a:lnTo>
                  <a:pt x="750941" y="1803679"/>
                </a:lnTo>
                <a:lnTo>
                  <a:pt x="706068" y="1797148"/>
                </a:lnTo>
                <a:lnTo>
                  <a:pt x="661976" y="1788123"/>
                </a:lnTo>
                <a:lnTo>
                  <a:pt x="618728" y="1776675"/>
                </a:lnTo>
                <a:lnTo>
                  <a:pt x="576388" y="1762871"/>
                </a:lnTo>
                <a:lnTo>
                  <a:pt x="535023" y="1746782"/>
                </a:lnTo>
                <a:lnTo>
                  <a:pt x="494694" y="1728475"/>
                </a:lnTo>
                <a:lnTo>
                  <a:pt x="455467" y="1708021"/>
                </a:lnTo>
                <a:lnTo>
                  <a:pt x="417406" y="1685487"/>
                </a:lnTo>
                <a:lnTo>
                  <a:pt x="380575" y="1660944"/>
                </a:lnTo>
                <a:lnTo>
                  <a:pt x="345039" y="1634459"/>
                </a:lnTo>
                <a:lnTo>
                  <a:pt x="310862" y="1606103"/>
                </a:lnTo>
                <a:lnTo>
                  <a:pt x="278107" y="1575943"/>
                </a:lnTo>
                <a:lnTo>
                  <a:pt x="246840" y="1544050"/>
                </a:lnTo>
                <a:lnTo>
                  <a:pt x="217124" y="1510491"/>
                </a:lnTo>
                <a:lnTo>
                  <a:pt x="189024" y="1475337"/>
                </a:lnTo>
                <a:lnTo>
                  <a:pt x="162604" y="1438656"/>
                </a:lnTo>
                <a:lnTo>
                  <a:pt x="137929" y="1400516"/>
                </a:lnTo>
                <a:lnTo>
                  <a:pt x="115061" y="1360988"/>
                </a:lnTo>
                <a:lnTo>
                  <a:pt x="94067" y="1320140"/>
                </a:lnTo>
                <a:lnTo>
                  <a:pt x="75010" y="1278041"/>
                </a:lnTo>
                <a:lnTo>
                  <a:pt x="57954" y="1234759"/>
                </a:lnTo>
                <a:lnTo>
                  <a:pt x="42964" y="1190365"/>
                </a:lnTo>
                <a:lnTo>
                  <a:pt x="30104" y="1144927"/>
                </a:lnTo>
                <a:lnTo>
                  <a:pt x="19438" y="1098515"/>
                </a:lnTo>
                <a:lnTo>
                  <a:pt x="11030" y="1051196"/>
                </a:lnTo>
                <a:lnTo>
                  <a:pt x="4945" y="1003040"/>
                </a:lnTo>
                <a:lnTo>
                  <a:pt x="1247" y="954116"/>
                </a:lnTo>
                <a:lnTo>
                  <a:pt x="0" y="904494"/>
                </a:lnTo>
                <a:close/>
              </a:path>
            </a:pathLst>
          </a:custGeom>
          <a:ln w="25908">
            <a:solidFill>
              <a:srgbClr val="B36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3124" y="3646932"/>
            <a:ext cx="1217676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5796" y="2154935"/>
            <a:ext cx="1369313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0327" y="2227833"/>
            <a:ext cx="991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ports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6696" y="1786127"/>
            <a:ext cx="12192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6047" y="2874264"/>
            <a:ext cx="924305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9308" y="2947797"/>
            <a:ext cx="54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29428" y="903732"/>
            <a:ext cx="121920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9660" y="4427225"/>
            <a:ext cx="1422654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72921" y="4501083"/>
            <a:ext cx="104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Compile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9428" y="2933700"/>
            <a:ext cx="12192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9367" y="4002023"/>
            <a:ext cx="2049017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34153" y="4076496"/>
            <a:ext cx="167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Deployments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60335" y="2066544"/>
            <a:ext cx="1219200" cy="1219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3343" y="3105911"/>
            <a:ext cx="1863090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28509" y="3178810"/>
            <a:ext cx="148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Calibri"/>
                <a:cs typeface="Calibri"/>
              </a:rPr>
              <a:t>Notification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3422" y="2890266"/>
            <a:ext cx="911225" cy="518159"/>
          </a:xfrm>
          <a:custGeom>
            <a:avLst/>
            <a:gdLst/>
            <a:ahLst/>
            <a:cxnLst/>
            <a:rect l="l" t="t" r="r" b="b"/>
            <a:pathLst>
              <a:path w="911225" h="518160">
                <a:moveTo>
                  <a:pt x="74111" y="26619"/>
                </a:moveTo>
                <a:lnTo>
                  <a:pt x="61443" y="49243"/>
                </a:lnTo>
                <a:lnTo>
                  <a:pt x="898144" y="517906"/>
                </a:lnTo>
                <a:lnTo>
                  <a:pt x="910844" y="495300"/>
                </a:lnTo>
                <a:lnTo>
                  <a:pt x="74111" y="26619"/>
                </a:lnTo>
                <a:close/>
              </a:path>
              <a:path w="911225" h="518160">
                <a:moveTo>
                  <a:pt x="0" y="0"/>
                </a:moveTo>
                <a:lnTo>
                  <a:pt x="48767" y="71881"/>
                </a:lnTo>
                <a:lnTo>
                  <a:pt x="61443" y="49243"/>
                </a:lnTo>
                <a:lnTo>
                  <a:pt x="50164" y="42925"/>
                </a:lnTo>
                <a:lnTo>
                  <a:pt x="62864" y="20319"/>
                </a:lnTo>
                <a:lnTo>
                  <a:pt x="77638" y="20319"/>
                </a:lnTo>
                <a:lnTo>
                  <a:pt x="86740" y="4063"/>
                </a:lnTo>
                <a:lnTo>
                  <a:pt x="0" y="0"/>
                </a:lnTo>
                <a:close/>
              </a:path>
              <a:path w="911225" h="518160">
                <a:moveTo>
                  <a:pt x="62864" y="20319"/>
                </a:moveTo>
                <a:lnTo>
                  <a:pt x="50164" y="42925"/>
                </a:lnTo>
                <a:lnTo>
                  <a:pt x="61443" y="49243"/>
                </a:lnTo>
                <a:lnTo>
                  <a:pt x="74111" y="26619"/>
                </a:lnTo>
                <a:lnTo>
                  <a:pt x="62864" y="20319"/>
                </a:lnTo>
                <a:close/>
              </a:path>
              <a:path w="911225" h="518160">
                <a:moveTo>
                  <a:pt x="77638" y="20319"/>
                </a:moveTo>
                <a:lnTo>
                  <a:pt x="62864" y="20319"/>
                </a:lnTo>
                <a:lnTo>
                  <a:pt x="74111" y="26619"/>
                </a:lnTo>
                <a:lnTo>
                  <a:pt x="77638" y="2031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038" y="3386328"/>
            <a:ext cx="951230" cy="509905"/>
          </a:xfrm>
          <a:custGeom>
            <a:avLst/>
            <a:gdLst/>
            <a:ahLst/>
            <a:cxnLst/>
            <a:rect l="l" t="t" r="r" b="b"/>
            <a:pathLst>
              <a:path w="951230" h="509904">
                <a:moveTo>
                  <a:pt x="50673" y="438785"/>
                </a:moveTo>
                <a:lnTo>
                  <a:pt x="0" y="509422"/>
                </a:lnTo>
                <a:lnTo>
                  <a:pt x="86868" y="507555"/>
                </a:lnTo>
                <a:lnTo>
                  <a:pt x="77984" y="490677"/>
                </a:lnTo>
                <a:lnTo>
                  <a:pt x="63373" y="490677"/>
                </a:lnTo>
                <a:lnTo>
                  <a:pt x="51307" y="467741"/>
                </a:lnTo>
                <a:lnTo>
                  <a:pt x="62741" y="461715"/>
                </a:lnTo>
                <a:lnTo>
                  <a:pt x="50673" y="438785"/>
                </a:lnTo>
                <a:close/>
              </a:path>
              <a:path w="951230" h="509904">
                <a:moveTo>
                  <a:pt x="62741" y="461715"/>
                </a:moveTo>
                <a:lnTo>
                  <a:pt x="51307" y="467741"/>
                </a:lnTo>
                <a:lnTo>
                  <a:pt x="63373" y="490677"/>
                </a:lnTo>
                <a:lnTo>
                  <a:pt x="74811" y="484647"/>
                </a:lnTo>
                <a:lnTo>
                  <a:pt x="62741" y="461715"/>
                </a:lnTo>
                <a:close/>
              </a:path>
              <a:path w="951230" h="509904">
                <a:moveTo>
                  <a:pt x="74811" y="484647"/>
                </a:moveTo>
                <a:lnTo>
                  <a:pt x="63373" y="490677"/>
                </a:lnTo>
                <a:lnTo>
                  <a:pt x="77984" y="490677"/>
                </a:lnTo>
                <a:lnTo>
                  <a:pt x="74811" y="484647"/>
                </a:lnTo>
                <a:close/>
              </a:path>
              <a:path w="951230" h="509904">
                <a:moveTo>
                  <a:pt x="938784" y="0"/>
                </a:moveTo>
                <a:lnTo>
                  <a:pt x="62741" y="461715"/>
                </a:lnTo>
                <a:lnTo>
                  <a:pt x="74811" y="484647"/>
                </a:lnTo>
                <a:lnTo>
                  <a:pt x="950849" y="22860"/>
                </a:lnTo>
                <a:lnTo>
                  <a:pt x="9387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0815" y="1933194"/>
            <a:ext cx="662940" cy="1010285"/>
          </a:xfrm>
          <a:custGeom>
            <a:avLst/>
            <a:gdLst/>
            <a:ahLst/>
            <a:cxnLst/>
            <a:rect l="l" t="t" r="r" b="b"/>
            <a:pathLst>
              <a:path w="662939" h="1010285">
                <a:moveTo>
                  <a:pt x="609357" y="58173"/>
                </a:moveTo>
                <a:lnTo>
                  <a:pt x="0" y="996188"/>
                </a:lnTo>
                <a:lnTo>
                  <a:pt x="21844" y="1010285"/>
                </a:lnTo>
                <a:lnTo>
                  <a:pt x="631075" y="72271"/>
                </a:lnTo>
                <a:lnTo>
                  <a:pt x="609357" y="58173"/>
                </a:lnTo>
                <a:close/>
              </a:path>
              <a:path w="662939" h="1010285">
                <a:moveTo>
                  <a:pt x="657209" y="47243"/>
                </a:moveTo>
                <a:lnTo>
                  <a:pt x="616458" y="47243"/>
                </a:lnTo>
                <a:lnTo>
                  <a:pt x="638175" y="61341"/>
                </a:lnTo>
                <a:lnTo>
                  <a:pt x="631075" y="72271"/>
                </a:lnTo>
                <a:lnTo>
                  <a:pt x="652780" y="86360"/>
                </a:lnTo>
                <a:lnTo>
                  <a:pt x="657209" y="47243"/>
                </a:lnTo>
                <a:close/>
              </a:path>
              <a:path w="662939" h="1010285">
                <a:moveTo>
                  <a:pt x="616458" y="47243"/>
                </a:moveTo>
                <a:lnTo>
                  <a:pt x="609357" y="58173"/>
                </a:lnTo>
                <a:lnTo>
                  <a:pt x="631075" y="72271"/>
                </a:lnTo>
                <a:lnTo>
                  <a:pt x="638175" y="61341"/>
                </a:lnTo>
                <a:lnTo>
                  <a:pt x="616458" y="47243"/>
                </a:lnTo>
                <a:close/>
              </a:path>
              <a:path w="662939" h="1010285">
                <a:moveTo>
                  <a:pt x="662559" y="0"/>
                </a:moveTo>
                <a:lnTo>
                  <a:pt x="587629" y="44068"/>
                </a:lnTo>
                <a:lnTo>
                  <a:pt x="609357" y="58173"/>
                </a:lnTo>
                <a:lnTo>
                  <a:pt x="616458" y="47243"/>
                </a:lnTo>
                <a:lnTo>
                  <a:pt x="657209" y="47243"/>
                </a:lnTo>
                <a:lnTo>
                  <a:pt x="6625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7236" y="3288410"/>
            <a:ext cx="717550" cy="341630"/>
          </a:xfrm>
          <a:custGeom>
            <a:avLst/>
            <a:gdLst/>
            <a:ahLst/>
            <a:cxnLst/>
            <a:rect l="l" t="t" r="r" b="b"/>
            <a:pathLst>
              <a:path w="717550" h="341629">
                <a:moveTo>
                  <a:pt x="641468" y="317602"/>
                </a:moveTo>
                <a:lnTo>
                  <a:pt x="630682" y="341122"/>
                </a:lnTo>
                <a:lnTo>
                  <a:pt x="717423" y="338200"/>
                </a:lnTo>
                <a:lnTo>
                  <a:pt x="705185" y="322960"/>
                </a:lnTo>
                <a:lnTo>
                  <a:pt x="653161" y="322960"/>
                </a:lnTo>
                <a:lnTo>
                  <a:pt x="641468" y="317602"/>
                </a:lnTo>
                <a:close/>
              </a:path>
              <a:path w="717550" h="341629">
                <a:moveTo>
                  <a:pt x="652248" y="294098"/>
                </a:moveTo>
                <a:lnTo>
                  <a:pt x="641468" y="317602"/>
                </a:lnTo>
                <a:lnTo>
                  <a:pt x="653161" y="322960"/>
                </a:lnTo>
                <a:lnTo>
                  <a:pt x="663955" y="299466"/>
                </a:lnTo>
                <a:lnTo>
                  <a:pt x="652248" y="294098"/>
                </a:lnTo>
                <a:close/>
              </a:path>
              <a:path w="717550" h="341629">
                <a:moveTo>
                  <a:pt x="663066" y="270509"/>
                </a:moveTo>
                <a:lnTo>
                  <a:pt x="652248" y="294098"/>
                </a:lnTo>
                <a:lnTo>
                  <a:pt x="663955" y="299466"/>
                </a:lnTo>
                <a:lnTo>
                  <a:pt x="653161" y="322960"/>
                </a:lnTo>
                <a:lnTo>
                  <a:pt x="705185" y="322960"/>
                </a:lnTo>
                <a:lnTo>
                  <a:pt x="663066" y="270509"/>
                </a:lnTo>
                <a:close/>
              </a:path>
              <a:path w="717550" h="341629">
                <a:moveTo>
                  <a:pt x="10795" y="0"/>
                </a:moveTo>
                <a:lnTo>
                  <a:pt x="0" y="23621"/>
                </a:lnTo>
                <a:lnTo>
                  <a:pt x="641468" y="317602"/>
                </a:lnTo>
                <a:lnTo>
                  <a:pt x="652248" y="294098"/>
                </a:lnTo>
                <a:lnTo>
                  <a:pt x="1079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20411" y="2652014"/>
            <a:ext cx="2440940" cy="464184"/>
          </a:xfrm>
          <a:custGeom>
            <a:avLst/>
            <a:gdLst/>
            <a:ahLst/>
            <a:cxnLst/>
            <a:rect l="l" t="t" r="r" b="b"/>
            <a:pathLst>
              <a:path w="2440940" h="464185">
                <a:moveTo>
                  <a:pt x="2361808" y="25464"/>
                </a:moveTo>
                <a:lnTo>
                  <a:pt x="0" y="438658"/>
                </a:lnTo>
                <a:lnTo>
                  <a:pt x="4572" y="464185"/>
                </a:lnTo>
                <a:lnTo>
                  <a:pt x="2366253" y="50991"/>
                </a:lnTo>
                <a:lnTo>
                  <a:pt x="2361808" y="25464"/>
                </a:lnTo>
                <a:close/>
              </a:path>
              <a:path w="2440940" h="464185">
                <a:moveTo>
                  <a:pt x="2435041" y="23241"/>
                </a:moveTo>
                <a:lnTo>
                  <a:pt x="2374518" y="23241"/>
                </a:lnTo>
                <a:lnTo>
                  <a:pt x="2378964" y="48768"/>
                </a:lnTo>
                <a:lnTo>
                  <a:pt x="2366253" y="50991"/>
                </a:lnTo>
                <a:lnTo>
                  <a:pt x="2370709" y="76581"/>
                </a:lnTo>
                <a:lnTo>
                  <a:pt x="2440559" y="24892"/>
                </a:lnTo>
                <a:lnTo>
                  <a:pt x="2435041" y="23241"/>
                </a:lnTo>
                <a:close/>
              </a:path>
              <a:path w="2440940" h="464185">
                <a:moveTo>
                  <a:pt x="2374518" y="23241"/>
                </a:moveTo>
                <a:lnTo>
                  <a:pt x="2361808" y="25464"/>
                </a:lnTo>
                <a:lnTo>
                  <a:pt x="2366253" y="50991"/>
                </a:lnTo>
                <a:lnTo>
                  <a:pt x="2378964" y="48768"/>
                </a:lnTo>
                <a:lnTo>
                  <a:pt x="2374518" y="23241"/>
                </a:lnTo>
                <a:close/>
              </a:path>
              <a:path w="2440940" h="464185">
                <a:moveTo>
                  <a:pt x="2357373" y="0"/>
                </a:moveTo>
                <a:lnTo>
                  <a:pt x="2361808" y="25464"/>
                </a:lnTo>
                <a:lnTo>
                  <a:pt x="2374518" y="23241"/>
                </a:lnTo>
                <a:lnTo>
                  <a:pt x="2435041" y="23241"/>
                </a:lnTo>
                <a:lnTo>
                  <a:pt x="235737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2028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Jenkins -</a:t>
            </a:r>
            <a:r>
              <a:rPr spc="-100" dirty="0"/>
              <a:t> </a:t>
            </a:r>
            <a:r>
              <a:rPr dirty="0"/>
              <a:t>Plugins</a:t>
            </a:r>
          </a:p>
        </p:txBody>
      </p:sp>
      <p:sp>
        <p:nvSpPr>
          <p:cNvPr id="4" name="object 4"/>
          <p:cNvSpPr/>
          <p:nvPr/>
        </p:nvSpPr>
        <p:spPr>
          <a:xfrm>
            <a:off x="3550920" y="2113788"/>
            <a:ext cx="1696974" cy="1479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6605" y="2675000"/>
            <a:ext cx="627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Plugins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99432" y="1464551"/>
            <a:ext cx="613410" cy="529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8747" y="847331"/>
            <a:ext cx="1405889" cy="1227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00525" y="1281811"/>
            <a:ext cx="406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SCM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9615" y="2444470"/>
            <a:ext cx="611898" cy="528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328" y="1549908"/>
            <a:ext cx="1405889" cy="12275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4055" y="1872183"/>
            <a:ext cx="680720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Build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5"/>
              </a:lnSpc>
            </a:pPr>
            <a:r>
              <a:rPr sz="1600" b="1" spc="-9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ri</a:t>
            </a:r>
            <a:r>
              <a:rPr sz="1600" b="1" spc="5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600" b="1" spc="-20" dirty="0">
                <a:solidFill>
                  <a:srgbClr val="252525"/>
                </a:solidFill>
                <a:latin typeface="Calibri"/>
                <a:cs typeface="Calibri"/>
              </a:rPr>
              <a:t>g</a:t>
            </a: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600" b="1" spc="-3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5840" y="3547871"/>
            <a:ext cx="613410" cy="529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0328" y="2929127"/>
            <a:ext cx="1405889" cy="12291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5308" y="3253485"/>
            <a:ext cx="457834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295"/>
              </a:spcBef>
            </a:pP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Bui</a:t>
            </a:r>
            <a:r>
              <a:rPr sz="1600" b="1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d  </a:t>
            </a:r>
            <a:r>
              <a:rPr sz="1600" b="1" spc="-1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ools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3591" y="3663683"/>
            <a:ext cx="613410" cy="528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8747" y="3633215"/>
            <a:ext cx="1405889" cy="12275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84116" y="3956710"/>
            <a:ext cx="839469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90500">
              <a:lnSpc>
                <a:spcPts val="1750"/>
              </a:lnSpc>
              <a:spcBef>
                <a:spcPts val="295"/>
              </a:spcBef>
            </a:pP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Build  </a:t>
            </a:r>
            <a:r>
              <a:rPr sz="1600" b="1" spc="-50" dirty="0">
                <a:solidFill>
                  <a:srgbClr val="252525"/>
                </a:solidFill>
                <a:latin typeface="Calibri"/>
                <a:cs typeface="Calibri"/>
              </a:rPr>
              <a:t>W</a:t>
            </a:r>
            <a:r>
              <a:rPr sz="1600" b="1" spc="-4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ap</a:t>
            </a:r>
            <a:r>
              <a:rPr sz="1600" b="1" spc="-1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600" b="1" spc="-3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74264" y="2685262"/>
            <a:ext cx="611898" cy="528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82595" y="2930651"/>
            <a:ext cx="1405890" cy="12275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09113" y="3366008"/>
            <a:ext cx="755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6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tifi</a:t>
            </a:r>
            <a:r>
              <a:rPr sz="1600" b="1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600" b="1" spc="-3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82595" y="1548371"/>
            <a:ext cx="1405890" cy="12275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73120" y="1870963"/>
            <a:ext cx="627380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ts val="1835"/>
              </a:lnSpc>
              <a:spcBef>
                <a:spcPts val="95"/>
              </a:spcBef>
            </a:pPr>
            <a:r>
              <a:rPr sz="1600" b="1" spc="-15" dirty="0">
                <a:solidFill>
                  <a:srgbClr val="252525"/>
                </a:solidFill>
                <a:latin typeface="Calibri"/>
                <a:cs typeface="Calibri"/>
              </a:rPr>
              <a:t>Report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Plugins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6854" y="1640585"/>
            <a:ext cx="1545590" cy="547370"/>
          </a:xfrm>
          <a:custGeom>
            <a:avLst/>
            <a:gdLst/>
            <a:ahLst/>
            <a:cxnLst/>
            <a:rect l="l" t="t" r="r" b="b"/>
            <a:pathLst>
              <a:path w="1545589" h="547369">
                <a:moveTo>
                  <a:pt x="1545335" y="0"/>
                </a:moveTo>
                <a:lnTo>
                  <a:pt x="0" y="0"/>
                </a:lnTo>
                <a:lnTo>
                  <a:pt x="0" y="547115"/>
                </a:lnTo>
                <a:lnTo>
                  <a:pt x="1454150" y="547115"/>
                </a:lnTo>
                <a:lnTo>
                  <a:pt x="1545335" y="455930"/>
                </a:lnTo>
                <a:lnTo>
                  <a:pt x="154533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91004" y="209651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5" y="0"/>
                </a:moveTo>
                <a:lnTo>
                  <a:pt x="18287" y="18287"/>
                </a:lnTo>
                <a:lnTo>
                  <a:pt x="0" y="91185"/>
                </a:lnTo>
                <a:lnTo>
                  <a:pt x="91185" y="0"/>
                </a:lnTo>
                <a:close/>
              </a:path>
            </a:pathLst>
          </a:custGeom>
          <a:solidFill>
            <a:srgbClr val="CDC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854" y="1640585"/>
            <a:ext cx="1545590" cy="547370"/>
          </a:xfrm>
          <a:custGeom>
            <a:avLst/>
            <a:gdLst/>
            <a:ahLst/>
            <a:cxnLst/>
            <a:rect l="l" t="t" r="r" b="b"/>
            <a:pathLst>
              <a:path w="1545589" h="547369">
                <a:moveTo>
                  <a:pt x="1454150" y="547115"/>
                </a:moveTo>
                <a:lnTo>
                  <a:pt x="1472438" y="474218"/>
                </a:lnTo>
                <a:lnTo>
                  <a:pt x="1545335" y="455930"/>
                </a:lnTo>
                <a:lnTo>
                  <a:pt x="1454150" y="547115"/>
                </a:lnTo>
                <a:lnTo>
                  <a:pt x="0" y="547115"/>
                </a:lnTo>
                <a:lnTo>
                  <a:pt x="0" y="0"/>
                </a:lnTo>
                <a:lnTo>
                  <a:pt x="1545335" y="0"/>
                </a:lnTo>
                <a:lnTo>
                  <a:pt x="1545335" y="455930"/>
                </a:lnTo>
              </a:path>
            </a:pathLst>
          </a:custGeom>
          <a:ln w="2590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0201" y="1945894"/>
            <a:ext cx="1352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Over 1100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plugins!!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89303" y="1316736"/>
            <a:ext cx="652272" cy="640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37201" y="4447590"/>
            <a:ext cx="287210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REF: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https://wiki.jenkins-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ci.org/display/JENKINS/Plugins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2028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Jenkins -</a:t>
            </a:r>
            <a:r>
              <a:rPr spc="-100" dirty="0"/>
              <a:t> </a:t>
            </a:r>
            <a:r>
              <a:rPr dirty="0"/>
              <a:t>Plugins</a:t>
            </a:r>
          </a:p>
        </p:txBody>
      </p:sp>
      <p:sp>
        <p:nvSpPr>
          <p:cNvPr id="4" name="object 4"/>
          <p:cNvSpPr/>
          <p:nvPr/>
        </p:nvSpPr>
        <p:spPr>
          <a:xfrm>
            <a:off x="3550920" y="2113788"/>
            <a:ext cx="1696974" cy="1479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2165" y="2691765"/>
            <a:ext cx="554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Plugins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99432" y="1464551"/>
            <a:ext cx="613410" cy="529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8747" y="847331"/>
            <a:ext cx="1405889" cy="1227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83228" y="1201038"/>
            <a:ext cx="84010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214629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Slave 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Co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oll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09615" y="2444470"/>
            <a:ext cx="611898" cy="528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0328" y="1549908"/>
            <a:ext cx="1405889" cy="12275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20970" y="1903602"/>
            <a:ext cx="78549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5405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Artifacts  U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pload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er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5840" y="3547871"/>
            <a:ext cx="613410" cy="529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0328" y="2929127"/>
            <a:ext cx="1405889" cy="12291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34685" y="3382136"/>
            <a:ext cx="759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UI</a:t>
            </a:r>
            <a:r>
              <a:rPr sz="1400" b="1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Plugins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3591" y="3663683"/>
            <a:ext cx="613410" cy="528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8747" y="3633215"/>
            <a:ext cx="1405889" cy="12275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60952" y="3889959"/>
            <a:ext cx="68580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6515" marR="5080" indent="-44450" algn="just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List</a:t>
            </a:r>
            <a:r>
              <a:rPr sz="1400" b="1" spc="-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View 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Column  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Plugins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74264" y="2685262"/>
            <a:ext cx="611898" cy="528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82595" y="2930651"/>
            <a:ext cx="1405890" cy="12275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68600" y="3187141"/>
            <a:ext cx="837565" cy="630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270" algn="ctr">
              <a:lnSpc>
                <a:spcPts val="1540"/>
              </a:lnSpc>
              <a:spcBef>
                <a:spcPts val="275"/>
              </a:spcBef>
            </a:pP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External  </a:t>
            </a:r>
            <a:r>
              <a:rPr sz="1400" b="1" spc="-30" dirty="0">
                <a:solidFill>
                  <a:srgbClr val="252525"/>
                </a:solidFill>
                <a:latin typeface="Calibri"/>
                <a:cs typeface="Calibri"/>
              </a:rPr>
              <a:t>Tool 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b="1" spc="-15" dirty="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eg</a:t>
            </a:r>
            <a:r>
              <a:rPr sz="1400" b="1" spc="-3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b="1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82595" y="1548371"/>
            <a:ext cx="1405890" cy="12275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76220" y="1902079"/>
            <a:ext cx="82232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2540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252525"/>
                </a:solidFill>
                <a:latin typeface="Calibri"/>
                <a:cs typeface="Calibri"/>
              </a:rPr>
              <a:t>Other</a:t>
            </a:r>
            <a:r>
              <a:rPr sz="1400" b="1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Calibri"/>
                <a:cs typeface="Calibri"/>
              </a:rPr>
              <a:t>Post  </a:t>
            </a:r>
            <a:r>
              <a:rPr sz="1400" b="1" dirty="0">
                <a:solidFill>
                  <a:srgbClr val="252525"/>
                </a:solidFill>
                <a:latin typeface="Calibri"/>
                <a:cs typeface="Calibri"/>
              </a:rPr>
              <a:t>Build</a:t>
            </a:r>
            <a:r>
              <a:rPr sz="1400" b="1" spc="-10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252525"/>
                </a:solidFill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7201" y="4447590"/>
            <a:ext cx="287210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REF: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https://wiki.jenkins-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ci.org/display/JENKINS/Plugins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492" y="4809669"/>
            <a:ext cx="88284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126095" algn="l"/>
              </a:tabLst>
            </a:pPr>
            <a:r>
              <a:rPr sz="1800" b="1" spc="-7" baseline="-11574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800" b="1" spc="37" baseline="-1157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aseline="-11574" dirty="0">
                <a:solidFill>
                  <a:srgbClr val="006FC0"/>
                </a:solidFill>
                <a:latin typeface="Tahoma"/>
                <a:cs typeface="Tahoma"/>
              </a:rPr>
              <a:t>38	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50495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49663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Jenkins </a:t>
            </a:r>
            <a:r>
              <a:rPr spc="-5" dirty="0"/>
              <a:t>Supported </a:t>
            </a:r>
            <a:r>
              <a:rPr spc="-10" dirty="0"/>
              <a:t>Platforms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RECAP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3792" y="4828668"/>
            <a:ext cx="5435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FC0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1928495" cy="269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Windows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Ubuntu/Debian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Hat/Fedora/CentOS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Mac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OS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openSUSE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FreeBSD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OpenBSD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Solaris/OpenIndiana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0670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Gentoo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752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Jenkins – </a:t>
            </a:r>
            <a:r>
              <a:rPr spc="-20" dirty="0"/>
              <a:t>involve</a:t>
            </a:r>
            <a:r>
              <a:rPr spc="-85" dirty="0"/>
              <a:t> </a:t>
            </a:r>
            <a:r>
              <a:rPr dirty="0"/>
              <a:t>all!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" y="1328927"/>
            <a:ext cx="2432304" cy="183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1532" y="1938527"/>
            <a:ext cx="2185416" cy="1338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9997" y="1163574"/>
            <a:ext cx="2350135" cy="524510"/>
          </a:xfrm>
          <a:custGeom>
            <a:avLst/>
            <a:gdLst/>
            <a:ahLst/>
            <a:cxnLst/>
            <a:rect l="l" t="t" r="r" b="b"/>
            <a:pathLst>
              <a:path w="2350134" h="524510">
                <a:moveTo>
                  <a:pt x="0" y="524255"/>
                </a:moveTo>
                <a:lnTo>
                  <a:pt x="2350007" y="524255"/>
                </a:lnTo>
                <a:lnTo>
                  <a:pt x="2350007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5661" y="1293367"/>
            <a:ext cx="2149559" cy="272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6723" y="1443227"/>
            <a:ext cx="1828800" cy="1897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3229" y="1163574"/>
            <a:ext cx="2798445" cy="524510"/>
          </a:xfrm>
          <a:custGeom>
            <a:avLst/>
            <a:gdLst/>
            <a:ahLst/>
            <a:cxnLst/>
            <a:rect l="l" t="t" r="r" b="b"/>
            <a:pathLst>
              <a:path w="2798445" h="524510">
                <a:moveTo>
                  <a:pt x="0" y="524255"/>
                </a:moveTo>
                <a:lnTo>
                  <a:pt x="2798064" y="524255"/>
                </a:lnTo>
                <a:lnTo>
                  <a:pt x="2798064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6801" y="1298702"/>
            <a:ext cx="2576322" cy="326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8455" y="3340608"/>
            <a:ext cx="1257300" cy="1257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110" y="4452365"/>
            <a:ext cx="3110865" cy="523240"/>
          </a:xfrm>
          <a:custGeom>
            <a:avLst/>
            <a:gdLst/>
            <a:ahLst/>
            <a:cxnLst/>
            <a:rect l="l" t="t" r="r" b="b"/>
            <a:pathLst>
              <a:path w="3110865" h="523239">
                <a:moveTo>
                  <a:pt x="0" y="522732"/>
                </a:moveTo>
                <a:lnTo>
                  <a:pt x="3110484" y="522732"/>
                </a:lnTo>
                <a:lnTo>
                  <a:pt x="3110484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8901" y="4581271"/>
            <a:ext cx="2896488" cy="331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113792" y="4828668"/>
            <a:ext cx="5435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FC0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6645" y="141492"/>
            <a:ext cx="1752600" cy="42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29267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</a:t>
            </a:r>
            <a:r>
              <a:rPr spc="-30" dirty="0"/>
              <a:t> </a:t>
            </a:r>
            <a:r>
              <a:rPr spc="-10" dirty="0"/>
              <a:t>Pre-Notes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3792" y="4828668"/>
            <a:ext cx="5435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FC0"/>
                </a:solidFill>
                <a:latin typeface="Tahoma"/>
                <a:cs typeface="Tahoma"/>
              </a:rPr>
              <a:t>6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6310630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Ensure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that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7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8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setup.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 production version,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only JRE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 be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present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development and test,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JDK/JRE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 be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present.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Ensure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system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variable JAVA_HOME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set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present on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path.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Create an Environment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variable</a:t>
            </a:r>
            <a:r>
              <a:rPr sz="1200" spc="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JENKINS_HOME.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place where all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works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(including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workspaces are</a:t>
            </a:r>
            <a:r>
              <a:rPr sz="1200" spc="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stored).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 production environment this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 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directory with large amount of</a:t>
            </a:r>
            <a:r>
              <a:rPr sz="1200" spc="1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space.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will also be the place to install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too.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4023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Installing </a:t>
            </a:r>
            <a:r>
              <a:rPr dirty="0"/>
              <a:t>Jenkins </a:t>
            </a:r>
            <a:r>
              <a:rPr spc="-5" dirty="0"/>
              <a:t>on</a:t>
            </a:r>
            <a:r>
              <a:rPr spc="-120" dirty="0"/>
              <a:t> </a:t>
            </a:r>
            <a:r>
              <a:rPr spc="-5" dirty="0"/>
              <a:t>Windows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5496560" cy="269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 be installed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either</a:t>
            </a:r>
            <a:r>
              <a:rPr sz="1200" spc="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Web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Archiver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(WAR)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Native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Package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3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Two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versions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Release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Long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Term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Support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(LTS)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Release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2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LTS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versions are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some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point releases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away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from “latest and greatest”</a:t>
            </a:r>
            <a:r>
              <a:rPr sz="1200" spc="1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versions.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They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more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stable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1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Always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LTS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versions for production</a:t>
            </a:r>
            <a:r>
              <a:rPr sz="1200" spc="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environments.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8191" y="760476"/>
            <a:ext cx="2656332" cy="4142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2714" y="4809669"/>
            <a:ext cx="46291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200" spc="-137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ur</a:t>
            </a:r>
            <a:r>
              <a:rPr sz="1200" spc="-1639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ur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63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1893" y="4796969"/>
            <a:ext cx="21590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92" y="4828668"/>
            <a:ext cx="54356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FC0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2" y="4828743"/>
            <a:ext cx="530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Slide</a:t>
            </a:r>
            <a:r>
              <a:rPr sz="12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6569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Installing </a:t>
            </a:r>
            <a:r>
              <a:rPr dirty="0"/>
              <a:t>as </a:t>
            </a:r>
            <a:r>
              <a:rPr spc="-10" dirty="0"/>
              <a:t>native</a:t>
            </a:r>
            <a:r>
              <a:rPr spc="-85" dirty="0"/>
              <a:t> </a:t>
            </a:r>
            <a:r>
              <a:rPr spc="-15" dirty="0"/>
              <a:t>package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954785"/>
            <a:ext cx="768540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Click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link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for Windows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Package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Download ZIP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1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Extract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temporary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folder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(This is not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required</a:t>
            </a:r>
            <a:r>
              <a:rPr sz="1200" spc="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strictly).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Double click on file named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Jenkins.msi. Just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click 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next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for all appearing windows to perform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default</a:t>
            </a:r>
            <a:r>
              <a:rPr sz="1200" spc="2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install.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6883" y="2293620"/>
            <a:ext cx="6344412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6617" y="3775709"/>
            <a:ext cx="2252980" cy="1335405"/>
          </a:xfrm>
          <a:custGeom>
            <a:avLst/>
            <a:gdLst/>
            <a:ahLst/>
            <a:cxnLst/>
            <a:rect l="l" t="t" r="r" b="b"/>
            <a:pathLst>
              <a:path w="2252979" h="1335404">
                <a:moveTo>
                  <a:pt x="2252472" y="0"/>
                </a:moveTo>
                <a:lnTo>
                  <a:pt x="0" y="0"/>
                </a:lnTo>
                <a:lnTo>
                  <a:pt x="0" y="1335023"/>
                </a:lnTo>
                <a:lnTo>
                  <a:pt x="2029968" y="1335023"/>
                </a:lnTo>
                <a:lnTo>
                  <a:pt x="2252472" y="1112520"/>
                </a:lnTo>
                <a:lnTo>
                  <a:pt x="225247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6585" y="4888229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503" y="0"/>
                </a:moveTo>
                <a:lnTo>
                  <a:pt x="44450" y="44500"/>
                </a:lnTo>
                <a:lnTo>
                  <a:pt x="0" y="222504"/>
                </a:lnTo>
                <a:lnTo>
                  <a:pt x="222503" y="0"/>
                </a:lnTo>
                <a:close/>
              </a:path>
            </a:pathLst>
          </a:custGeom>
          <a:solidFill>
            <a:srgbClr val="CDC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6617" y="3775709"/>
            <a:ext cx="2252980" cy="1335405"/>
          </a:xfrm>
          <a:custGeom>
            <a:avLst/>
            <a:gdLst/>
            <a:ahLst/>
            <a:cxnLst/>
            <a:rect l="l" t="t" r="r" b="b"/>
            <a:pathLst>
              <a:path w="2252979" h="1335404">
                <a:moveTo>
                  <a:pt x="2029968" y="1335023"/>
                </a:moveTo>
                <a:lnTo>
                  <a:pt x="2074418" y="1157020"/>
                </a:lnTo>
                <a:lnTo>
                  <a:pt x="2252472" y="1112520"/>
                </a:lnTo>
                <a:lnTo>
                  <a:pt x="2029968" y="1335023"/>
                </a:lnTo>
                <a:lnTo>
                  <a:pt x="0" y="1335023"/>
                </a:lnTo>
                <a:lnTo>
                  <a:pt x="0" y="0"/>
                </a:lnTo>
                <a:lnTo>
                  <a:pt x="2252472" y="0"/>
                </a:lnTo>
                <a:lnTo>
                  <a:pt x="2252472" y="1112520"/>
                </a:lnTo>
              </a:path>
            </a:pathLst>
          </a:custGeom>
          <a:ln w="2590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3673" y="4078020"/>
            <a:ext cx="21101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using Norton,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 will complain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about the 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installer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file not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being 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trusted.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2927" y="3531108"/>
            <a:ext cx="640079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056" y="186944"/>
            <a:ext cx="39738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Installation </a:t>
            </a:r>
            <a:r>
              <a:rPr dirty="0"/>
              <a:t>as </a:t>
            </a:r>
            <a:r>
              <a:rPr spc="-10" dirty="0"/>
              <a:t>Native</a:t>
            </a:r>
            <a:r>
              <a:rPr spc="-30" dirty="0"/>
              <a:t> </a:t>
            </a:r>
            <a:r>
              <a:rPr spc="-20" dirty="0"/>
              <a:t>Package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40014" y="4796969"/>
            <a:ext cx="7277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4785"/>
            <a:ext cx="7115809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default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install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c:\program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r>
              <a:rPr sz="1200" spc="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(x86)\Jenkins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CHANGE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 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 JENKINS_HOME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ensure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that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JENKINS_HOME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contain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spaces.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native package comes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bundled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with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JRE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which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used.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All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configuration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stored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r>
              <a:rPr sz="1200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Jenkins.xml.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Internally,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 can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see it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invoke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Jenkins.war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port</a:t>
            </a:r>
            <a:r>
              <a:rPr sz="1200" spc="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8080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engine used is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winstone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 Log files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endParaRPr sz="12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Jenkins.out.log</a:t>
            </a:r>
            <a:endParaRPr sz="1200">
              <a:latin typeface="Tahoma"/>
              <a:cs typeface="Tahoma"/>
            </a:endParaRPr>
          </a:p>
          <a:p>
            <a:pPr marL="927100" marR="4864100">
              <a:lnSpc>
                <a:spcPct val="170000"/>
              </a:lnSpc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Jenkins.err.log  Jenkins.wrapper.log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1948</Words>
  <Application>Microsoft Office PowerPoint</Application>
  <PresentationFormat>On-screen Show (16:9)</PresentationFormat>
  <Paragraphs>285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Constantia</vt:lpstr>
      <vt:lpstr>Symbol</vt:lpstr>
      <vt:lpstr>Tahoma</vt:lpstr>
      <vt:lpstr>Times New Roman</vt:lpstr>
      <vt:lpstr>Wingdings</vt:lpstr>
      <vt:lpstr>Office Theme</vt:lpstr>
      <vt:lpstr>PowerPoint Presentation</vt:lpstr>
      <vt:lpstr>Continuous Integration Basics</vt:lpstr>
      <vt:lpstr>CI Starter Kit - RECAP</vt:lpstr>
      <vt:lpstr>Jenkins Supported Platforms - RECAP</vt:lpstr>
      <vt:lpstr>Jenkins – involve all!</vt:lpstr>
      <vt:lpstr>Installation Pre-Notes</vt:lpstr>
      <vt:lpstr>Installing Jenkins on Windows</vt:lpstr>
      <vt:lpstr>Installing as native package</vt:lpstr>
      <vt:lpstr>Installation as Native Package</vt:lpstr>
      <vt:lpstr>Native Package installation</vt:lpstr>
      <vt:lpstr>Native package installation</vt:lpstr>
      <vt:lpstr>Native Package - Remove Jenkins</vt:lpstr>
      <vt:lpstr>Native Package –Can I run as a war file?</vt:lpstr>
      <vt:lpstr>Installing as Package</vt:lpstr>
      <vt:lpstr>Install Java</vt:lpstr>
      <vt:lpstr>PowerPoint Presentation</vt:lpstr>
      <vt:lpstr>Install Tomcat</vt:lpstr>
      <vt:lpstr>PowerPoint Presentation</vt:lpstr>
      <vt:lpstr>Install as a web WAR</vt:lpstr>
      <vt:lpstr>Installation notes</vt:lpstr>
      <vt:lpstr>Change Default binding for Jenkins war</vt:lpstr>
      <vt:lpstr>Install Maven</vt:lpstr>
      <vt:lpstr>Install ANT</vt:lpstr>
      <vt:lpstr>Verification</vt:lpstr>
      <vt:lpstr>Installation On Ubuntu</vt:lpstr>
      <vt:lpstr>Installation on Ubuntu</vt:lpstr>
      <vt:lpstr>Installation on Ubuntu</vt:lpstr>
      <vt:lpstr>Installation on Ubuntu</vt:lpstr>
      <vt:lpstr>Installation on Ubuntu</vt:lpstr>
      <vt:lpstr>Your First Jenkins Job</vt:lpstr>
      <vt:lpstr>PowerPoint Presentation</vt:lpstr>
      <vt:lpstr>Your First Jenkins Job</vt:lpstr>
      <vt:lpstr>PowerPoint Presentation</vt:lpstr>
      <vt:lpstr>Your First Jenkins Job</vt:lpstr>
      <vt:lpstr>JENKINS – JOBS AND PLUGINS</vt:lpstr>
      <vt:lpstr>Jenkins - Plugins</vt:lpstr>
      <vt:lpstr>Jenkins - Plugins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Module-X  Name of the Module</dc:title>
  <dc:creator>Seshagiri Sriram</dc:creator>
  <cp:lastModifiedBy>Puneet Kumar Bhatia (UST, IND)</cp:lastModifiedBy>
  <cp:revision>2</cp:revision>
  <dcterms:created xsi:type="dcterms:W3CDTF">2018-12-19T04:28:14Z</dcterms:created>
  <dcterms:modified xsi:type="dcterms:W3CDTF">2018-12-19T04:45:30Z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2018-12-19T00:00:00Z</vt:filetime>
  </property>
</Properties>
</file>