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8" r:id="rId3"/>
    <p:sldId id="257" r:id="rId4"/>
    <p:sldId id="259" r:id="rId5"/>
    <p:sldId id="266" r:id="rId6"/>
    <p:sldId id="267" r:id="rId7"/>
    <p:sldId id="260" r:id="rId8"/>
    <p:sldId id="263" r:id="rId9"/>
    <p:sldId id="268" r:id="rId10"/>
    <p:sldId id="269" r:id="rId11"/>
    <p:sldId id="270" r:id="rId12"/>
    <p:sldId id="271" r:id="rId13"/>
    <p:sldId id="272" r:id="rId14"/>
    <p:sldId id="273" r:id="rId15"/>
    <p:sldId id="274" r:id="rId16"/>
    <p:sldId id="275" r:id="rId17"/>
    <p:sldId id="276" r:id="rId18"/>
    <p:sldId id="277" r:id="rId19"/>
    <p:sldId id="278" r:id="rId20"/>
    <p:sldId id="264"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81" d="100"/>
          <a:sy n="81" d="100"/>
        </p:scale>
        <p:origin x="-72" y="3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451E87-2D2D-4E4A-A862-8B4188968E2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1E87-2D2D-4E4A-A862-8B4188968E2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1E87-2D2D-4E4A-A862-8B4188968E2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451E87-2D2D-4E4A-A862-8B4188968E2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451E87-2D2D-4E4A-A862-8B4188968E2D}" type="datetimeFigureOut">
              <a:rPr lang="en-US" smtClean="0"/>
              <a:t>7/26/2018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451E87-2D2D-4E4A-A862-8B4188968E2D}"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451E87-2D2D-4E4A-A862-8B4188968E2D}" type="datetimeFigureOut">
              <a:rPr lang="en-US" smtClean="0"/>
              <a:t>7/26/2018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451E87-2D2D-4E4A-A862-8B4188968E2D}" type="datetimeFigureOut">
              <a:rPr lang="en-US" smtClean="0"/>
              <a:t>7/26/2018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51E87-2D2D-4E4A-A862-8B4188968E2D}" type="datetimeFigureOut">
              <a:rPr lang="en-US" smtClean="0"/>
              <a:t>7/26/2018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F182A-24DD-4504-88DF-EA0422AABB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451E87-2D2D-4E4A-A862-8B4188968E2D}" type="datetimeFigureOut">
              <a:rPr lang="en-US" smtClean="0"/>
              <a:t>7/26/2018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F182A-24DD-4504-88DF-EA0422AABB0A}"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6451E87-2D2D-4E4A-A862-8B4188968E2D}" type="datetimeFigureOut">
              <a:rPr lang="en-US" smtClean="0"/>
              <a:t>7/26/2018</a:t>
            </a:fld>
            <a:endParaRPr lang="en-US"/>
          </a:p>
        </p:txBody>
      </p:sp>
      <p:sp>
        <p:nvSpPr>
          <p:cNvPr id="9" name="Slide Number Placeholder 8"/>
          <p:cNvSpPr>
            <a:spLocks noGrp="1"/>
          </p:cNvSpPr>
          <p:nvPr>
            <p:ph type="sldNum" sz="quarter" idx="11"/>
          </p:nvPr>
        </p:nvSpPr>
        <p:spPr/>
        <p:txBody>
          <a:bodyPr/>
          <a:lstStyle/>
          <a:p>
            <a:fld id="{3BCF182A-24DD-4504-88DF-EA0422AABB0A}"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BCF182A-24DD-4504-88DF-EA0422AABB0A}"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6451E87-2D2D-4E4A-A862-8B4188968E2D}" type="datetimeFigureOut">
              <a:rPr lang="en-US" smtClean="0"/>
              <a:t>7/26/2018</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hef.io/chef/choose-your-version/" TargetMode="External"/><Relationship Id="rId2" Type="http://schemas.openxmlformats.org/officeDocument/2006/relationships/hyperlink" Target="https://downloads.chef.io/chef-serv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wnloads.chef.io/chef-d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0C5AC8-AED7-4E2C-BA5B-0A738FC58E90}"/>
              </a:ext>
            </a:extLst>
          </p:cNvPr>
          <p:cNvSpPr>
            <a:spLocks noGrp="1"/>
          </p:cNvSpPr>
          <p:nvPr>
            <p:ph type="ctrTitle"/>
          </p:nvPr>
        </p:nvSpPr>
        <p:spPr>
          <a:xfrm>
            <a:off x="1422400" y="2278063"/>
            <a:ext cx="9144000" cy="2387600"/>
          </a:xfrm>
        </p:spPr>
        <p:txBody>
          <a:bodyPr/>
          <a:lstStyle/>
          <a:p>
            <a:pPr algn="ctr"/>
            <a:r>
              <a:rPr lang="en-US" sz="8800" dirty="0"/>
              <a:t>Chef</a:t>
            </a:r>
            <a:r>
              <a:rPr lang="en-US" dirty="0"/>
              <a:t/>
            </a:r>
            <a:br>
              <a:rPr lang="en-US" dirty="0"/>
            </a:br>
            <a:endParaRPr lang="en-US" dirty="0"/>
          </a:p>
        </p:txBody>
      </p:sp>
    </p:spTree>
    <p:extLst>
      <p:ext uri="{BB962C8B-B14F-4D97-AF65-F5344CB8AC3E}">
        <p14:creationId xmlns:p14="http://schemas.microsoft.com/office/powerpoint/2010/main" val="4170318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3" name="Picture 2">
            <a:extLst>
              <a:ext uri="{FF2B5EF4-FFF2-40B4-BE49-F238E27FC236}">
                <a16:creationId xmlns="" xmlns:a16="http://schemas.microsoft.com/office/drawing/2014/main" id="{FF726116-511D-4F69-B8FC-67F536762FA1}"/>
              </a:ext>
            </a:extLst>
          </p:cNvPr>
          <p:cNvPicPr>
            <a:picLocks noChangeAspect="1"/>
          </p:cNvPicPr>
          <p:nvPr/>
        </p:nvPicPr>
        <p:blipFill>
          <a:blip r:embed="rId2"/>
          <a:stretch>
            <a:fillRect/>
          </a:stretch>
        </p:blipFill>
        <p:spPr>
          <a:xfrm>
            <a:off x="1175658" y="1387930"/>
            <a:ext cx="8730343" cy="4708071"/>
          </a:xfrm>
          <a:prstGeom prst="rect">
            <a:avLst/>
          </a:prstGeom>
        </p:spPr>
      </p:pic>
      <p:sp>
        <p:nvSpPr>
          <p:cNvPr id="6" name="TextBox 5">
            <a:extLst>
              <a:ext uri="{FF2B5EF4-FFF2-40B4-BE49-F238E27FC236}">
                <a16:creationId xmlns="" xmlns:a16="http://schemas.microsoft.com/office/drawing/2014/main" id="{2A24DE75-2C07-4244-8322-6F20A9E97DEC}"/>
              </a:ext>
            </a:extLst>
          </p:cNvPr>
          <p:cNvSpPr txBox="1"/>
          <p:nvPr/>
        </p:nvSpPr>
        <p:spPr>
          <a:xfrm>
            <a:off x="1371600" y="6184902"/>
            <a:ext cx="7975600" cy="615553"/>
          </a:xfrm>
          <a:prstGeom prst="rect">
            <a:avLst/>
          </a:prstGeom>
          <a:noFill/>
        </p:spPr>
        <p:txBody>
          <a:bodyPr wrap="square" rtlCol="0">
            <a:spAutoFit/>
          </a:bodyPr>
          <a:lstStyle/>
          <a:p>
            <a:r>
              <a:rPr lang="en-US" sz="1600" dirty="0"/>
              <a:t>The output tells us that a new file, /</a:t>
            </a:r>
            <a:r>
              <a:rPr lang="en-US" sz="1600" dirty="0" err="1"/>
              <a:t>tmp</a:t>
            </a:r>
            <a:r>
              <a:rPr lang="en-US" sz="1600" dirty="0"/>
              <a:t>/</a:t>
            </a:r>
            <a:r>
              <a:rPr lang="en-US" sz="1600" dirty="0" err="1"/>
              <a:t>motd</a:t>
            </a:r>
            <a:r>
              <a:rPr lang="en-US" sz="1600" dirty="0"/>
              <a:t>, was created. </a:t>
            </a:r>
          </a:p>
          <a:p>
            <a:endParaRPr lang="en-US" dirty="0"/>
          </a:p>
        </p:txBody>
      </p:sp>
    </p:spTree>
    <p:extLst>
      <p:ext uri="{BB962C8B-B14F-4D97-AF65-F5344CB8AC3E}">
        <p14:creationId xmlns:p14="http://schemas.microsoft.com/office/powerpoint/2010/main" val="361145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sp>
        <p:nvSpPr>
          <p:cNvPr id="6" name="TextBox 5">
            <a:extLst>
              <a:ext uri="{FF2B5EF4-FFF2-40B4-BE49-F238E27FC236}">
                <a16:creationId xmlns="" xmlns:a16="http://schemas.microsoft.com/office/drawing/2014/main" id="{2A24DE75-2C07-4244-8322-6F20A9E97DEC}"/>
              </a:ext>
            </a:extLst>
          </p:cNvPr>
          <p:cNvSpPr txBox="1"/>
          <p:nvPr/>
        </p:nvSpPr>
        <p:spPr>
          <a:xfrm>
            <a:off x="1371601" y="6061990"/>
            <a:ext cx="9177337" cy="800219"/>
          </a:xfrm>
          <a:prstGeom prst="rect">
            <a:avLst/>
          </a:prstGeom>
          <a:noFill/>
        </p:spPr>
        <p:txBody>
          <a:bodyPr wrap="square" rtlCol="0">
            <a:spAutoFit/>
          </a:bodyPr>
          <a:lstStyle/>
          <a:p>
            <a:r>
              <a:rPr lang="en-US" sz="1400" dirty="0"/>
              <a:t>This time you get a different response – the file is already up to date. This is because Chef applies the configuration only when it needs to. </a:t>
            </a:r>
          </a:p>
          <a:p>
            <a:endParaRPr lang="en-US" dirty="0"/>
          </a:p>
        </p:txBody>
      </p:sp>
      <p:pic>
        <p:nvPicPr>
          <p:cNvPr id="10" name="Picture 9">
            <a:extLst>
              <a:ext uri="{FF2B5EF4-FFF2-40B4-BE49-F238E27FC236}">
                <a16:creationId xmlns="" xmlns:a16="http://schemas.microsoft.com/office/drawing/2014/main" id="{C1A52F4D-C86A-4923-ABB3-796397E99F42}"/>
              </a:ext>
            </a:extLst>
          </p:cNvPr>
          <p:cNvPicPr>
            <a:picLocks noChangeAspect="1"/>
          </p:cNvPicPr>
          <p:nvPr/>
        </p:nvPicPr>
        <p:blipFill>
          <a:blip r:embed="rId2"/>
          <a:stretch>
            <a:fillRect/>
          </a:stretch>
        </p:blipFill>
        <p:spPr>
          <a:xfrm>
            <a:off x="1671638" y="1355271"/>
            <a:ext cx="8848725" cy="4602616"/>
          </a:xfrm>
          <a:prstGeom prst="rect">
            <a:avLst/>
          </a:prstGeom>
        </p:spPr>
      </p:pic>
    </p:spTree>
    <p:extLst>
      <p:ext uri="{BB962C8B-B14F-4D97-AF65-F5344CB8AC3E}">
        <p14:creationId xmlns:p14="http://schemas.microsoft.com/office/powerpoint/2010/main" val="376205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5" name="Picture 4">
            <a:extLst>
              <a:ext uri="{FF2B5EF4-FFF2-40B4-BE49-F238E27FC236}">
                <a16:creationId xmlns="" xmlns:a16="http://schemas.microsoft.com/office/drawing/2014/main" id="{A648A372-B59B-4569-B3FD-3E1E19D63C45}"/>
              </a:ext>
            </a:extLst>
          </p:cNvPr>
          <p:cNvPicPr>
            <a:picLocks noChangeAspect="1"/>
          </p:cNvPicPr>
          <p:nvPr/>
        </p:nvPicPr>
        <p:blipFill>
          <a:blip r:embed="rId2"/>
          <a:stretch>
            <a:fillRect/>
          </a:stretch>
        </p:blipFill>
        <p:spPr>
          <a:xfrm>
            <a:off x="1585914" y="2043114"/>
            <a:ext cx="9020175" cy="2771775"/>
          </a:xfrm>
          <a:prstGeom prst="rect">
            <a:avLst/>
          </a:prstGeom>
        </p:spPr>
      </p:pic>
    </p:spTree>
    <p:extLst>
      <p:ext uri="{BB962C8B-B14F-4D97-AF65-F5344CB8AC3E}">
        <p14:creationId xmlns:p14="http://schemas.microsoft.com/office/powerpoint/2010/main" val="1619434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6" name="Picture 5">
            <a:extLst>
              <a:ext uri="{FF2B5EF4-FFF2-40B4-BE49-F238E27FC236}">
                <a16:creationId xmlns="" xmlns:a16="http://schemas.microsoft.com/office/drawing/2014/main" id="{B6E7219C-70A0-421F-854C-24A9DDA9BDB0}"/>
              </a:ext>
            </a:extLst>
          </p:cNvPr>
          <p:cNvPicPr>
            <a:picLocks noChangeAspect="1"/>
          </p:cNvPicPr>
          <p:nvPr/>
        </p:nvPicPr>
        <p:blipFill>
          <a:blip r:embed="rId2"/>
          <a:stretch>
            <a:fillRect/>
          </a:stretch>
        </p:blipFill>
        <p:spPr>
          <a:xfrm>
            <a:off x="1604963" y="1371600"/>
            <a:ext cx="8982075" cy="5281612"/>
          </a:xfrm>
          <a:prstGeom prst="rect">
            <a:avLst/>
          </a:prstGeom>
        </p:spPr>
      </p:pic>
    </p:spTree>
    <p:extLst>
      <p:ext uri="{BB962C8B-B14F-4D97-AF65-F5344CB8AC3E}">
        <p14:creationId xmlns:p14="http://schemas.microsoft.com/office/powerpoint/2010/main" val="2297873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3" name="Picture 2">
            <a:extLst>
              <a:ext uri="{FF2B5EF4-FFF2-40B4-BE49-F238E27FC236}">
                <a16:creationId xmlns="" xmlns:a16="http://schemas.microsoft.com/office/drawing/2014/main" id="{E245818C-17AC-48E6-9BAC-B8F23856C5C8}"/>
              </a:ext>
            </a:extLst>
          </p:cNvPr>
          <p:cNvPicPr>
            <a:picLocks noChangeAspect="1"/>
          </p:cNvPicPr>
          <p:nvPr/>
        </p:nvPicPr>
        <p:blipFill>
          <a:blip r:embed="rId2"/>
          <a:stretch>
            <a:fillRect/>
          </a:stretch>
        </p:blipFill>
        <p:spPr>
          <a:xfrm>
            <a:off x="954698" y="2062164"/>
            <a:ext cx="9086851" cy="2733675"/>
          </a:xfrm>
          <a:prstGeom prst="rect">
            <a:avLst/>
          </a:prstGeom>
        </p:spPr>
      </p:pic>
    </p:spTree>
    <p:extLst>
      <p:ext uri="{BB962C8B-B14F-4D97-AF65-F5344CB8AC3E}">
        <p14:creationId xmlns:p14="http://schemas.microsoft.com/office/powerpoint/2010/main" val="2374424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4" name="Picture 3">
            <a:extLst>
              <a:ext uri="{FF2B5EF4-FFF2-40B4-BE49-F238E27FC236}">
                <a16:creationId xmlns="" xmlns:a16="http://schemas.microsoft.com/office/drawing/2014/main" id="{9D023C0A-1559-4EF6-8538-842EFA61803D}"/>
              </a:ext>
            </a:extLst>
          </p:cNvPr>
          <p:cNvPicPr>
            <a:picLocks noChangeAspect="1"/>
          </p:cNvPicPr>
          <p:nvPr/>
        </p:nvPicPr>
        <p:blipFill>
          <a:blip r:embed="rId2"/>
          <a:stretch>
            <a:fillRect/>
          </a:stretch>
        </p:blipFill>
        <p:spPr>
          <a:xfrm>
            <a:off x="1048592" y="1208314"/>
            <a:ext cx="8875616" cy="5649686"/>
          </a:xfrm>
          <a:prstGeom prst="rect">
            <a:avLst/>
          </a:prstGeom>
        </p:spPr>
      </p:pic>
    </p:spTree>
    <p:extLst>
      <p:ext uri="{BB962C8B-B14F-4D97-AF65-F5344CB8AC3E}">
        <p14:creationId xmlns:p14="http://schemas.microsoft.com/office/powerpoint/2010/main" val="3353078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3" name="Picture 2">
            <a:extLst>
              <a:ext uri="{FF2B5EF4-FFF2-40B4-BE49-F238E27FC236}">
                <a16:creationId xmlns="" xmlns:a16="http://schemas.microsoft.com/office/drawing/2014/main" id="{8289881F-4702-400C-9B2E-AD2D90F4B89B}"/>
              </a:ext>
            </a:extLst>
          </p:cNvPr>
          <p:cNvPicPr>
            <a:picLocks noChangeAspect="1"/>
          </p:cNvPicPr>
          <p:nvPr/>
        </p:nvPicPr>
        <p:blipFill>
          <a:blip r:embed="rId2"/>
          <a:stretch>
            <a:fillRect/>
          </a:stretch>
        </p:blipFill>
        <p:spPr>
          <a:xfrm>
            <a:off x="1157338" y="2189389"/>
            <a:ext cx="9217585" cy="2937782"/>
          </a:xfrm>
          <a:prstGeom prst="rect">
            <a:avLst/>
          </a:prstGeom>
        </p:spPr>
      </p:pic>
    </p:spTree>
    <p:extLst>
      <p:ext uri="{BB962C8B-B14F-4D97-AF65-F5344CB8AC3E}">
        <p14:creationId xmlns:p14="http://schemas.microsoft.com/office/powerpoint/2010/main" val="1232834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a:xfrm>
            <a:off x="838200" y="1"/>
            <a:ext cx="10515600" cy="812800"/>
          </a:xfrm>
        </p:spPr>
        <p:txBody>
          <a:bodyPr/>
          <a:lstStyle/>
          <a:p>
            <a:pPr algn="ctr"/>
            <a:r>
              <a:rPr lang="en-US" dirty="0"/>
              <a:t>How Chef Works</a:t>
            </a:r>
          </a:p>
        </p:txBody>
      </p:sp>
      <p:pic>
        <p:nvPicPr>
          <p:cNvPr id="5" name="Picture 4">
            <a:extLst>
              <a:ext uri="{FF2B5EF4-FFF2-40B4-BE49-F238E27FC236}">
                <a16:creationId xmlns="" xmlns:a16="http://schemas.microsoft.com/office/drawing/2014/main" id="{1DFF3D10-E103-4359-B53C-168AB8A5C43C}"/>
              </a:ext>
            </a:extLst>
          </p:cNvPr>
          <p:cNvPicPr>
            <a:picLocks noChangeAspect="1"/>
          </p:cNvPicPr>
          <p:nvPr/>
        </p:nvPicPr>
        <p:blipFill>
          <a:blip r:embed="rId2"/>
          <a:stretch>
            <a:fillRect/>
          </a:stretch>
        </p:blipFill>
        <p:spPr>
          <a:xfrm>
            <a:off x="1477509" y="812803"/>
            <a:ext cx="8555491" cy="6147279"/>
          </a:xfrm>
          <a:prstGeom prst="rect">
            <a:avLst/>
          </a:prstGeom>
        </p:spPr>
      </p:pic>
    </p:spTree>
    <p:extLst>
      <p:ext uri="{BB962C8B-B14F-4D97-AF65-F5344CB8AC3E}">
        <p14:creationId xmlns:p14="http://schemas.microsoft.com/office/powerpoint/2010/main" val="1249148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normAutofit/>
          </a:bodyPr>
          <a:lstStyle/>
          <a:p>
            <a:pPr algn="ctr"/>
            <a:r>
              <a:rPr lang="en-US" sz="5400" dirty="0"/>
              <a:t>Chef Cookbook Structure…</a:t>
            </a:r>
          </a:p>
        </p:txBody>
      </p:sp>
      <p:sp>
        <p:nvSpPr>
          <p:cNvPr id="4" name="Content Placeholder 3">
            <a:extLst>
              <a:ext uri="{FF2B5EF4-FFF2-40B4-BE49-F238E27FC236}">
                <a16:creationId xmlns="" xmlns:a16="http://schemas.microsoft.com/office/drawing/2014/main" id="{3A734D63-5E29-4379-8C02-CE809B6566FF}"/>
              </a:ext>
            </a:extLst>
          </p:cNvPr>
          <p:cNvSpPr>
            <a:spLocks noGrp="1"/>
          </p:cNvSpPr>
          <p:nvPr>
            <p:ph idx="1"/>
          </p:nvPr>
        </p:nvSpPr>
        <p:spPr/>
        <p:txBody>
          <a:bodyPr/>
          <a:lstStyle/>
          <a:p>
            <a:endParaRPr lang="en-US" dirty="0"/>
          </a:p>
        </p:txBody>
      </p:sp>
      <p:pic>
        <p:nvPicPr>
          <p:cNvPr id="6" name="Picture 5">
            <a:extLst>
              <a:ext uri="{FF2B5EF4-FFF2-40B4-BE49-F238E27FC236}">
                <a16:creationId xmlns="" xmlns:a16="http://schemas.microsoft.com/office/drawing/2014/main" id="{8A5E40D6-A494-4578-A104-4F211B679C14}"/>
              </a:ext>
            </a:extLst>
          </p:cNvPr>
          <p:cNvPicPr>
            <a:picLocks noChangeAspect="1"/>
          </p:cNvPicPr>
          <p:nvPr/>
        </p:nvPicPr>
        <p:blipFill>
          <a:blip r:embed="rId2"/>
          <a:stretch>
            <a:fillRect/>
          </a:stretch>
        </p:blipFill>
        <p:spPr>
          <a:xfrm>
            <a:off x="4443414" y="1825625"/>
            <a:ext cx="3305175" cy="4572000"/>
          </a:xfrm>
          <a:prstGeom prst="rect">
            <a:avLst/>
          </a:prstGeom>
        </p:spPr>
      </p:pic>
    </p:spTree>
    <p:extLst>
      <p:ext uri="{BB962C8B-B14F-4D97-AF65-F5344CB8AC3E}">
        <p14:creationId xmlns:p14="http://schemas.microsoft.com/office/powerpoint/2010/main" val="1318762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a:xfrm>
            <a:off x="838200" y="365127"/>
            <a:ext cx="10515600" cy="955675"/>
          </a:xfrm>
        </p:spPr>
        <p:txBody>
          <a:bodyPr>
            <a:normAutofit fontScale="90000"/>
          </a:bodyPr>
          <a:lstStyle/>
          <a:p>
            <a:pPr algn="ctr"/>
            <a:r>
              <a:rPr lang="en-US" dirty="0"/>
              <a:t>Chef Cookbook Structure</a:t>
            </a:r>
            <a:br>
              <a:rPr lang="en-US" dirty="0"/>
            </a:br>
            <a:endParaRPr lang="en-US" dirty="0"/>
          </a:p>
        </p:txBody>
      </p:sp>
      <p:graphicFrame>
        <p:nvGraphicFramePr>
          <p:cNvPr id="8" name="Content Placeholder 7">
            <a:extLst>
              <a:ext uri="{FF2B5EF4-FFF2-40B4-BE49-F238E27FC236}">
                <a16:creationId xmlns="" xmlns:a16="http://schemas.microsoft.com/office/drawing/2014/main" id="{7B2CE35B-F51D-47F0-9ED8-ECADF478A025}"/>
              </a:ext>
            </a:extLst>
          </p:cNvPr>
          <p:cNvGraphicFramePr>
            <a:graphicFrameLocks noGrp="1"/>
          </p:cNvGraphicFramePr>
          <p:nvPr>
            <p:ph idx="1"/>
            <p:extLst>
              <p:ext uri="{D42A27DB-BD31-4B8C-83A1-F6EECF244321}">
                <p14:modId xmlns:p14="http://schemas.microsoft.com/office/powerpoint/2010/main" val="2514672065"/>
              </p:ext>
            </p:extLst>
          </p:nvPr>
        </p:nvGraphicFramePr>
        <p:xfrm>
          <a:off x="609600" y="413532"/>
          <a:ext cx="9577753" cy="6221730"/>
        </p:xfrm>
        <a:graphic>
          <a:graphicData uri="http://schemas.openxmlformats.org/drawingml/2006/table">
            <a:tbl>
              <a:tblPr/>
              <a:tblGrid>
                <a:gridCol w="9577753">
                  <a:extLst>
                    <a:ext uri="{9D8B030D-6E8A-4147-A177-3AD203B41FA5}">
                      <a16:colId xmlns="" xmlns:a16="http://schemas.microsoft.com/office/drawing/2014/main" val="348943372"/>
                    </a:ext>
                  </a:extLst>
                </a:gridCol>
              </a:tblGrid>
              <a:tr h="5817699">
                <a:tc>
                  <a:txBody>
                    <a:bodyPr/>
                    <a:lstStyle/>
                    <a:p>
                      <a:r>
                        <a:rPr lang="en-US" sz="2400" b="0" i="0" kern="1200" dirty="0">
                          <a:solidFill>
                            <a:schemeClr val="tx1"/>
                          </a:solidFill>
                          <a:effectLst/>
                          <a:latin typeface="+mn-lt"/>
                          <a:ea typeface="+mn-ea"/>
                          <a:cs typeface="+mn-cs"/>
                        </a:rPr>
                        <a:t>Following items are also part of </a:t>
                      </a:r>
                      <a:r>
                        <a:rPr lang="en-US" sz="2400" b="1" i="0" kern="1200" dirty="0">
                          <a:solidFill>
                            <a:schemeClr val="tx1"/>
                          </a:solidFill>
                          <a:effectLst/>
                          <a:latin typeface="+mn-lt"/>
                          <a:ea typeface="+mn-ea"/>
                          <a:cs typeface="+mn-cs"/>
                        </a:rPr>
                        <a:t>cookbooks</a:t>
                      </a:r>
                    </a:p>
                    <a:p>
                      <a:endParaRPr lang="en-US" sz="1800" b="1"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Resources</a:t>
                      </a:r>
                      <a:r>
                        <a:rPr lang="en-US" sz="1800" b="0" i="0" kern="1200" dirty="0">
                          <a:solidFill>
                            <a:schemeClr val="tx1"/>
                          </a:solidFill>
                          <a:effectLst/>
                          <a:latin typeface="+mn-lt"/>
                          <a:ea typeface="+mn-ea"/>
                          <a:cs typeface="+mn-cs"/>
                        </a:rPr>
                        <a:t> and </a:t>
                      </a:r>
                      <a:r>
                        <a:rPr lang="en-US" sz="1800" b="1" i="0" kern="1200" dirty="0">
                          <a:solidFill>
                            <a:schemeClr val="tx1"/>
                          </a:solidFill>
                          <a:effectLst/>
                          <a:latin typeface="+mn-lt"/>
                          <a:ea typeface="+mn-ea"/>
                          <a:cs typeface="+mn-cs"/>
                        </a:rPr>
                        <a:t>providers</a:t>
                      </a:r>
                      <a:br>
                        <a:rPr lang="en-US" sz="1800" b="1" i="0" kern="1200" dirty="0">
                          <a:solidFill>
                            <a:schemeClr val="tx1"/>
                          </a:solidFill>
                          <a:effectLst/>
                          <a:latin typeface="+mn-lt"/>
                          <a:ea typeface="+mn-ea"/>
                          <a:cs typeface="+mn-cs"/>
                        </a:rPr>
                      </a:br>
                      <a:r>
                        <a:rPr lang="en-US" sz="1800" b="0" i="0" u="sng" kern="1200" dirty="0">
                          <a:solidFill>
                            <a:schemeClr val="tx1"/>
                          </a:solidFill>
                          <a:effectLst/>
                          <a:latin typeface="+mn-lt"/>
                          <a:ea typeface="+mn-ea"/>
                          <a:cs typeface="+mn-cs"/>
                        </a:rPr>
                        <a:t>A resource is a package, a service, a group of users, and so on</a:t>
                      </a:r>
                      <a:r>
                        <a:rPr lang="en-US" sz="1800" b="0" i="0" kern="1200" dirty="0">
                          <a:solidFill>
                            <a:schemeClr val="tx1"/>
                          </a:solidFill>
                          <a:effectLst/>
                          <a:latin typeface="+mn-lt"/>
                          <a:ea typeface="+mn-ea"/>
                          <a:cs typeface="+mn-cs"/>
                        </a:rPr>
                        <a:t>. A resource tells Chef which provider to use during a Chef run for various tasks like installing packages, running Ruby code, or accessing directories and file systems. The resource is generic: "install program A" while the provider knows what to do with that process on Debian and Ubuntu and Microsoft Windows</a:t>
                      </a:r>
                      <a:r>
                        <a:rPr lang="en-US" sz="1800" b="0" i="0" u="sng" kern="1200" dirty="0">
                          <a:solidFill>
                            <a:schemeClr val="tx1"/>
                          </a:solidFill>
                          <a:effectLst/>
                          <a:latin typeface="+mn-lt"/>
                          <a:ea typeface="+mn-ea"/>
                          <a:cs typeface="+mn-cs"/>
                        </a:rPr>
                        <a:t>. A provider defines the steps that are required to bring that piece of the system into the desired state</a:t>
                      </a:r>
                      <a:r>
                        <a:rPr lang="en-US" sz="1800" b="0" i="0" kern="1200" dirty="0">
                          <a:solidFill>
                            <a:schemeClr val="tx1"/>
                          </a:solidFill>
                          <a:effectLst/>
                          <a:latin typeface="+mn-lt"/>
                          <a:ea typeface="+mn-ea"/>
                          <a:cs typeface="+mn-cs"/>
                        </a:rPr>
                        <a:t>. Chef includes default providers that cover all of the most common scenarios.</a:t>
                      </a:r>
                    </a:p>
                    <a:p>
                      <a:r>
                        <a:rPr lang="en-US" sz="1800" b="1" i="0" kern="1200" dirty="0">
                          <a:solidFill>
                            <a:schemeClr val="tx1"/>
                          </a:solidFill>
                          <a:effectLst/>
                          <a:latin typeface="+mn-lt"/>
                          <a:ea typeface="+mn-ea"/>
                          <a:cs typeface="+mn-cs"/>
                        </a:rPr>
                        <a:t>File distributions</a:t>
                      </a:r>
                      <a:br>
                        <a:rPr lang="en-US" sz="1800" b="1"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 file distribution is a specific type of resource that tells a cookbook how to distribute files, including by node, by platform, or by file version.</a:t>
                      </a:r>
                    </a:p>
                    <a:p>
                      <a:r>
                        <a:rPr lang="en-US" sz="1800" b="1" i="0" kern="1200" dirty="0">
                          <a:solidFill>
                            <a:schemeClr val="tx1"/>
                          </a:solidFill>
                          <a:effectLst/>
                          <a:latin typeface="+mn-lt"/>
                          <a:ea typeface="+mn-ea"/>
                          <a:cs typeface="+mn-cs"/>
                        </a:rPr>
                        <a:t>Definitions</a:t>
                      </a:r>
                      <a:br>
                        <a:rPr lang="en-US" sz="1800" b="1"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 definition is used to create new resources by stringing together one (or more) existing resources.</a:t>
                      </a:r>
                    </a:p>
                    <a:p>
                      <a:r>
                        <a:rPr lang="en-US" sz="1800" b="1" i="0" kern="1200" dirty="0">
                          <a:solidFill>
                            <a:schemeClr val="tx1"/>
                          </a:solidFill>
                          <a:effectLst/>
                          <a:latin typeface="+mn-lt"/>
                          <a:ea typeface="+mn-ea"/>
                          <a:cs typeface="+mn-cs"/>
                        </a:rPr>
                        <a:t>Libraries</a:t>
                      </a:r>
                      <a:br>
                        <a:rPr lang="en-US" sz="1800" b="1"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 library allows the use of arbitrary Ruby code in a cookbook, either as a way to extend the Chef language or to implement a new class.</a:t>
                      </a:r>
                    </a:p>
                    <a:p>
                      <a:r>
                        <a:rPr lang="en-US" sz="1800" b="1" i="0" kern="1200" dirty="0">
                          <a:solidFill>
                            <a:schemeClr val="tx1"/>
                          </a:solidFill>
                          <a:effectLst/>
                          <a:latin typeface="+mn-lt"/>
                          <a:ea typeface="+mn-ea"/>
                          <a:cs typeface="+mn-cs"/>
                        </a:rPr>
                        <a:t>Templates</a:t>
                      </a:r>
                      <a:br>
                        <a:rPr lang="en-US" sz="1800" b="1"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 template is a file written in markup language that uses Ruby statements to solve complex configuration scenarios.</a:t>
                      </a:r>
                    </a:p>
                    <a:p>
                      <a:r>
                        <a:rPr lang="en-US" sz="1800" b="1" i="0" kern="1200" dirty="0">
                          <a:solidFill>
                            <a:schemeClr val="tx1"/>
                          </a:solidFill>
                          <a:effectLst/>
                          <a:latin typeface="+mn-lt"/>
                          <a:ea typeface="+mn-ea"/>
                          <a:cs typeface="+mn-cs"/>
                        </a:rPr>
                        <a:t>Configuration files</a:t>
                      </a:r>
                      <a:br>
                        <a:rPr lang="en-US" sz="1800" b="1" i="0" kern="1200" dirty="0">
                          <a:solidFill>
                            <a:schemeClr val="tx1"/>
                          </a:solidFill>
                          <a:effectLst/>
                          <a:latin typeface="+mn-lt"/>
                          <a:ea typeface="+mn-ea"/>
                          <a:cs typeface="+mn-cs"/>
                        </a:rPr>
                      </a:br>
                      <a:r>
                        <a:rPr lang="en-US" sz="1800" b="0" i="0" kern="1200" dirty="0">
                          <a:solidFill>
                            <a:schemeClr val="tx1"/>
                          </a:solidFill>
                          <a:effectLst/>
                          <a:latin typeface="+mn-lt"/>
                          <a:ea typeface="+mn-ea"/>
                          <a:cs typeface="+mn-cs"/>
                        </a:rPr>
                        <a:t>A metadata file to ensure that each cookbook is correctly deployed to each node.</a:t>
                      </a:r>
                      <a:endParaRPr lang="en-US" dirty="0">
                        <a:effectLst/>
                      </a:endParaRPr>
                    </a:p>
                  </a:txBody>
                  <a:tcPr marL="47625" marR="47625" marT="47625" marB="47625" anchor="ctr">
                    <a:lnL>
                      <a:noFill/>
                    </a:lnL>
                    <a:lnR>
                      <a:noFill/>
                    </a:lnR>
                    <a:lnT>
                      <a:noFill/>
                    </a:lnT>
                    <a:lnB w="9525" cap="flat" cmpd="sng" algn="ctr">
                      <a:noFill/>
                      <a:prstDash val="dash"/>
                      <a:round/>
                      <a:headEnd type="none" w="med" len="med"/>
                      <a:tailEnd type="none" w="med" len="med"/>
                    </a:lnB>
                    <a:solidFill>
                      <a:srgbClr val="FFFFFF"/>
                    </a:solidFill>
                  </a:tcPr>
                </a:tc>
                <a:extLst>
                  <a:ext uri="{0D108BD9-81ED-4DB2-BD59-A6C34878D82A}">
                    <a16:rowId xmlns="" xmlns:a16="http://schemas.microsoft.com/office/drawing/2014/main" val="958441283"/>
                  </a:ext>
                </a:extLst>
              </a:tr>
            </a:tbl>
          </a:graphicData>
        </a:graphic>
      </p:graphicFrame>
    </p:spTree>
    <p:extLst>
      <p:ext uri="{BB962C8B-B14F-4D97-AF65-F5344CB8AC3E}">
        <p14:creationId xmlns:p14="http://schemas.microsoft.com/office/powerpoint/2010/main" val="264594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72514F-FCE5-469D-8FCD-1D3EA29ABBAF}"/>
              </a:ext>
            </a:extLst>
          </p:cNvPr>
          <p:cNvSpPr>
            <a:spLocks noGrp="1"/>
          </p:cNvSpPr>
          <p:nvPr>
            <p:ph type="title"/>
          </p:nvPr>
        </p:nvSpPr>
        <p:spPr/>
        <p:txBody>
          <a:bodyPr>
            <a:normAutofit/>
          </a:bodyPr>
          <a:lstStyle/>
          <a:p>
            <a:pPr algn="ctr"/>
            <a:r>
              <a:rPr lang="en-US" sz="5400" dirty="0"/>
              <a:t>Table of contents</a:t>
            </a:r>
          </a:p>
        </p:txBody>
      </p:sp>
      <p:sp>
        <p:nvSpPr>
          <p:cNvPr id="3" name="Content Placeholder 2">
            <a:extLst>
              <a:ext uri="{FF2B5EF4-FFF2-40B4-BE49-F238E27FC236}">
                <a16:creationId xmlns="" xmlns:a16="http://schemas.microsoft.com/office/drawing/2014/main" id="{786ABA18-0444-4FB7-857A-1204CFFEB3E2}"/>
              </a:ext>
            </a:extLst>
          </p:cNvPr>
          <p:cNvSpPr>
            <a:spLocks noGrp="1"/>
          </p:cNvSpPr>
          <p:nvPr>
            <p:ph idx="1"/>
          </p:nvPr>
        </p:nvSpPr>
        <p:spPr/>
        <p:txBody>
          <a:bodyPr/>
          <a:lstStyle/>
          <a:p>
            <a:r>
              <a:rPr lang="en-US" dirty="0"/>
              <a:t>What is chef</a:t>
            </a:r>
          </a:p>
          <a:p>
            <a:r>
              <a:rPr lang="en-US" dirty="0"/>
              <a:t>Chef Architecture</a:t>
            </a:r>
          </a:p>
          <a:p>
            <a:r>
              <a:rPr lang="en-US" dirty="0"/>
              <a:t>Chef Components</a:t>
            </a:r>
          </a:p>
          <a:p>
            <a:r>
              <a:rPr lang="en-US" dirty="0"/>
              <a:t>Chef Development Kit</a:t>
            </a:r>
          </a:p>
          <a:p>
            <a:r>
              <a:rPr lang="en-US" dirty="0"/>
              <a:t>How Chef works</a:t>
            </a:r>
          </a:p>
          <a:p>
            <a:r>
              <a:rPr lang="en-US" dirty="0"/>
              <a:t>Chef cookbook structure</a:t>
            </a:r>
          </a:p>
          <a:p>
            <a:r>
              <a:rPr lang="en-US" dirty="0"/>
              <a:t>Chef server and bootstrap chef node</a:t>
            </a:r>
          </a:p>
          <a:p>
            <a:endParaRPr lang="en-US" dirty="0"/>
          </a:p>
        </p:txBody>
      </p:sp>
    </p:spTree>
    <p:extLst>
      <p:ext uri="{BB962C8B-B14F-4D97-AF65-F5344CB8AC3E}">
        <p14:creationId xmlns:p14="http://schemas.microsoft.com/office/powerpoint/2010/main" val="3784870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a:xfrm>
            <a:off x="838200" y="-203835"/>
            <a:ext cx="10515600" cy="1325563"/>
          </a:xfrm>
        </p:spPr>
        <p:txBody>
          <a:bodyPr/>
          <a:lstStyle/>
          <a:p>
            <a:pPr algn="ctr"/>
            <a:r>
              <a:rPr lang="en-US" dirty="0"/>
              <a:t>Chef Cookbook example…</a:t>
            </a:r>
          </a:p>
        </p:txBody>
      </p:sp>
      <p:sp>
        <p:nvSpPr>
          <p:cNvPr id="4" name="Content Placeholder 3">
            <a:extLst>
              <a:ext uri="{FF2B5EF4-FFF2-40B4-BE49-F238E27FC236}">
                <a16:creationId xmlns="" xmlns:a16="http://schemas.microsoft.com/office/drawing/2014/main" id="{137CEED6-7B5D-4117-B472-74444731B8EE}"/>
              </a:ext>
            </a:extLst>
          </p:cNvPr>
          <p:cNvSpPr>
            <a:spLocks noGrp="1"/>
          </p:cNvSpPr>
          <p:nvPr>
            <p:ph idx="1"/>
          </p:nvPr>
        </p:nvSpPr>
        <p:spPr>
          <a:xfrm>
            <a:off x="508000" y="894082"/>
            <a:ext cx="11176000" cy="5811519"/>
          </a:xfrm>
        </p:spPr>
        <p:txBody>
          <a:bodyPr>
            <a:normAutofit fontScale="32500" lnSpcReduction="20000"/>
          </a:bodyPr>
          <a:lstStyle/>
          <a:p>
            <a:r>
              <a:rPr lang="en-US" sz="5600" dirty="0"/>
              <a:t>chef generate cookbook cookbooks/learn_chef_apache2    Refer #</a:t>
            </a:r>
            <a:r>
              <a:rPr lang="en-US" sz="5600" dirty="0" err="1"/>
              <a:t>Berksfile</a:t>
            </a:r>
            <a:endParaRPr lang="en-US" sz="5600" dirty="0"/>
          </a:p>
          <a:p>
            <a:r>
              <a:rPr lang="en-US" sz="5600" dirty="0"/>
              <a:t>chef generate template cookbooks/learn_chef_apache2 index.html</a:t>
            </a:r>
          </a:p>
          <a:p>
            <a:pPr marL="0" indent="0">
              <a:buNone/>
            </a:pPr>
            <a:endParaRPr lang="en-US" sz="3100" dirty="0"/>
          </a:p>
          <a:p>
            <a:pPr marL="457200" lvl="1" indent="0">
              <a:buNone/>
            </a:pPr>
            <a:r>
              <a:rPr lang="en-US" sz="4300" dirty="0"/>
              <a:t>vi cookbooks/learn_chef_apache2/recipes/</a:t>
            </a:r>
            <a:r>
              <a:rPr lang="en-US" sz="4300" dirty="0" err="1"/>
              <a:t>default.rb</a:t>
            </a:r>
            <a:endParaRPr lang="en-US" sz="4300" dirty="0"/>
          </a:p>
          <a:p>
            <a:pPr marL="457200" lvl="1" indent="0">
              <a:buNone/>
            </a:pPr>
            <a:r>
              <a:rPr lang="en-US" sz="4300" dirty="0"/>
              <a:t>----------------------------------------------------------------------</a:t>
            </a:r>
          </a:p>
          <a:p>
            <a:pPr marL="457200" lvl="1" indent="0">
              <a:buNone/>
            </a:pPr>
            <a:r>
              <a:rPr lang="en-US" sz="4300" dirty="0"/>
              <a:t>#</a:t>
            </a:r>
          </a:p>
          <a:p>
            <a:pPr marL="457200" lvl="1" indent="0">
              <a:buNone/>
            </a:pPr>
            <a:r>
              <a:rPr lang="en-US" sz="4300" dirty="0"/>
              <a:t># Cookbook:: learn_chef_apache2</a:t>
            </a:r>
          </a:p>
          <a:p>
            <a:pPr marL="457200" lvl="1" indent="0">
              <a:buNone/>
            </a:pPr>
            <a:r>
              <a:rPr lang="en-US" sz="4300" dirty="0"/>
              <a:t># Recipe:: default</a:t>
            </a:r>
          </a:p>
          <a:p>
            <a:pPr marL="457200" lvl="1" indent="0">
              <a:buNone/>
            </a:pPr>
            <a:r>
              <a:rPr lang="en-US" sz="4300" dirty="0"/>
              <a:t>#</a:t>
            </a:r>
          </a:p>
          <a:p>
            <a:pPr marL="457200" lvl="1" indent="0">
              <a:buNone/>
            </a:pPr>
            <a:r>
              <a:rPr lang="en-US" sz="4300" dirty="0"/>
              <a:t># Copyright:: 2018, The Authors, All Rights Reserved.</a:t>
            </a:r>
          </a:p>
          <a:p>
            <a:pPr marL="457200" lvl="1" indent="0">
              <a:buNone/>
            </a:pPr>
            <a:endParaRPr lang="en-US" sz="4300" dirty="0"/>
          </a:p>
          <a:p>
            <a:pPr marL="457200" lvl="1" indent="0">
              <a:buNone/>
            </a:pPr>
            <a:r>
              <a:rPr lang="en-US" sz="4300" dirty="0" err="1"/>
              <a:t>apt_update</a:t>
            </a:r>
            <a:r>
              <a:rPr lang="en-US" sz="4300" dirty="0"/>
              <a:t> 'Update the apt cache daily' do</a:t>
            </a:r>
          </a:p>
          <a:p>
            <a:pPr marL="457200" lvl="1" indent="0">
              <a:buNone/>
            </a:pPr>
            <a:r>
              <a:rPr lang="en-US" sz="4300" dirty="0"/>
              <a:t>  frequency </a:t>
            </a:r>
            <a:r>
              <a:rPr lang="en-US" sz="4300" dirty="0" smtClean="0"/>
              <a:t>86_400</a:t>
            </a:r>
            <a:endParaRPr lang="en-US" sz="4300" dirty="0"/>
          </a:p>
          <a:p>
            <a:pPr marL="457200" lvl="1" indent="0">
              <a:buNone/>
            </a:pPr>
            <a:r>
              <a:rPr lang="en-US" sz="4300" dirty="0"/>
              <a:t>  action :periodic</a:t>
            </a:r>
          </a:p>
          <a:p>
            <a:pPr marL="457200" lvl="1" indent="0">
              <a:buNone/>
            </a:pPr>
            <a:r>
              <a:rPr lang="en-US" sz="4300" dirty="0"/>
              <a:t>end</a:t>
            </a:r>
          </a:p>
          <a:p>
            <a:pPr marL="457200" lvl="1" indent="0">
              <a:buNone/>
            </a:pPr>
            <a:endParaRPr lang="en-US" sz="4300" dirty="0"/>
          </a:p>
          <a:p>
            <a:pPr marL="457200" lvl="1" indent="0">
              <a:buNone/>
            </a:pPr>
            <a:r>
              <a:rPr lang="en-US" sz="4300" dirty="0"/>
              <a:t>package 'apache2'</a:t>
            </a:r>
          </a:p>
          <a:p>
            <a:pPr marL="457200" lvl="1" indent="0">
              <a:buNone/>
            </a:pPr>
            <a:endParaRPr lang="en-US" sz="4300" dirty="0"/>
          </a:p>
          <a:p>
            <a:pPr marL="457200" lvl="1" indent="0">
              <a:buNone/>
            </a:pPr>
            <a:r>
              <a:rPr lang="en-US" sz="4300" dirty="0"/>
              <a:t>service 'apache2' do</a:t>
            </a:r>
          </a:p>
          <a:p>
            <a:pPr marL="457200" lvl="1" indent="0">
              <a:buNone/>
            </a:pPr>
            <a:r>
              <a:rPr lang="en-US" sz="4300" dirty="0"/>
              <a:t>  supports status: true</a:t>
            </a:r>
          </a:p>
          <a:p>
            <a:pPr marL="457200" lvl="1" indent="0">
              <a:buNone/>
            </a:pPr>
            <a:r>
              <a:rPr lang="en-US" sz="4300" dirty="0"/>
              <a:t>  action [:enable, :start]</a:t>
            </a:r>
          </a:p>
          <a:p>
            <a:pPr marL="457200" lvl="1" indent="0">
              <a:buNone/>
            </a:pPr>
            <a:r>
              <a:rPr lang="en-US" sz="4300" dirty="0" smtClean="0"/>
              <a:t>end</a:t>
            </a:r>
            <a:endParaRPr lang="en-US" sz="4300" dirty="0"/>
          </a:p>
          <a:p>
            <a:pPr marL="457200" lvl="1" indent="0">
              <a:buNone/>
            </a:pPr>
            <a:endParaRPr lang="en-US" sz="4300" dirty="0"/>
          </a:p>
          <a:p>
            <a:pPr marL="457200" lvl="1" indent="0">
              <a:buNone/>
            </a:pPr>
            <a:r>
              <a:rPr lang="en-US" sz="4300" dirty="0" smtClean="0"/>
              <a:t>template '/</a:t>
            </a:r>
            <a:r>
              <a:rPr lang="en-US" sz="4300" dirty="0" err="1" smtClean="0"/>
              <a:t>var</a:t>
            </a:r>
            <a:r>
              <a:rPr lang="en-US" sz="4300" dirty="0" smtClean="0"/>
              <a:t>/www/html/index.html' do</a:t>
            </a:r>
          </a:p>
          <a:p>
            <a:pPr marL="457200" lvl="1" indent="0">
              <a:buNone/>
            </a:pPr>
            <a:r>
              <a:rPr lang="en-US" sz="4300" dirty="0" smtClean="0"/>
              <a:t>  source '</a:t>
            </a:r>
            <a:r>
              <a:rPr lang="en-US" sz="4300" dirty="0" err="1" smtClean="0"/>
              <a:t>index.html.erb</a:t>
            </a:r>
            <a:r>
              <a:rPr lang="en-US" sz="4300" dirty="0" smtClean="0"/>
              <a:t>'</a:t>
            </a:r>
          </a:p>
          <a:p>
            <a:pPr marL="457200" lvl="1" indent="0">
              <a:buNone/>
            </a:pPr>
            <a:r>
              <a:rPr lang="en-US" sz="4300" dirty="0" smtClean="0"/>
              <a:t>end</a:t>
            </a:r>
          </a:p>
          <a:p>
            <a:pPr marL="457200" lvl="1" indent="0">
              <a:buNone/>
            </a:pPr>
            <a:endParaRPr lang="en-US" sz="4000" dirty="0"/>
          </a:p>
        </p:txBody>
      </p:sp>
    </p:spTree>
    <p:extLst>
      <p:ext uri="{BB962C8B-B14F-4D97-AF65-F5344CB8AC3E}">
        <p14:creationId xmlns:p14="http://schemas.microsoft.com/office/powerpoint/2010/main" val="3042940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a:xfrm>
            <a:off x="838200" y="-203835"/>
            <a:ext cx="10515600" cy="1325563"/>
          </a:xfrm>
        </p:spPr>
        <p:txBody>
          <a:bodyPr/>
          <a:lstStyle/>
          <a:p>
            <a:pPr algn="ctr"/>
            <a:r>
              <a:rPr lang="en-US" dirty="0"/>
              <a:t>Chef Cookbook example…</a:t>
            </a:r>
          </a:p>
        </p:txBody>
      </p:sp>
      <p:sp>
        <p:nvSpPr>
          <p:cNvPr id="4" name="Content Placeholder 3">
            <a:extLst>
              <a:ext uri="{FF2B5EF4-FFF2-40B4-BE49-F238E27FC236}">
                <a16:creationId xmlns="" xmlns:a16="http://schemas.microsoft.com/office/drawing/2014/main" id="{137CEED6-7B5D-4117-B472-74444731B8EE}"/>
              </a:ext>
            </a:extLst>
          </p:cNvPr>
          <p:cNvSpPr>
            <a:spLocks noGrp="1"/>
          </p:cNvSpPr>
          <p:nvPr>
            <p:ph idx="1"/>
          </p:nvPr>
        </p:nvSpPr>
        <p:spPr>
          <a:xfrm>
            <a:off x="508000" y="894082"/>
            <a:ext cx="11176000" cy="5811519"/>
          </a:xfrm>
        </p:spPr>
        <p:txBody>
          <a:bodyPr>
            <a:normAutofit/>
          </a:bodyPr>
          <a:lstStyle/>
          <a:p>
            <a:pPr lvl="1"/>
            <a:r>
              <a:rPr lang="en-US" sz="3600" dirty="0"/>
              <a:t>Create </a:t>
            </a:r>
            <a:r>
              <a:rPr lang="en-US" sz="3600" dirty="0" err="1"/>
              <a:t>index.html.erb</a:t>
            </a:r>
            <a:r>
              <a:rPr lang="en-US" sz="3600" dirty="0"/>
              <a:t> </a:t>
            </a:r>
          </a:p>
          <a:p>
            <a:pPr marL="457200" lvl="1" indent="0">
              <a:buNone/>
            </a:pPr>
            <a:endParaRPr lang="en-US" sz="4000" dirty="0"/>
          </a:p>
          <a:p>
            <a:pPr marL="457200" lvl="1" indent="0">
              <a:buNone/>
            </a:pPr>
            <a:r>
              <a:rPr lang="en-US" dirty="0"/>
              <a:t>vi cookbooks/learn_chef_apache2/templates/</a:t>
            </a:r>
            <a:r>
              <a:rPr lang="en-US" dirty="0" err="1"/>
              <a:t>index.html.erb</a:t>
            </a:r>
            <a:endParaRPr lang="en-US" dirty="0"/>
          </a:p>
          <a:p>
            <a:pPr marL="457200" lvl="1" indent="0">
              <a:buNone/>
            </a:pPr>
            <a:r>
              <a:rPr lang="en-US" dirty="0"/>
              <a:t>---------------------------------------------------------------------------------</a:t>
            </a:r>
          </a:p>
          <a:p>
            <a:pPr marL="457200" lvl="1" indent="0">
              <a:buNone/>
            </a:pPr>
            <a:r>
              <a:rPr lang="en-US" dirty="0"/>
              <a:t>&lt;html&gt;</a:t>
            </a:r>
          </a:p>
          <a:p>
            <a:pPr marL="457200" lvl="1" indent="0">
              <a:buNone/>
            </a:pPr>
            <a:r>
              <a:rPr lang="en-US" dirty="0"/>
              <a:t>  &lt;body&gt;</a:t>
            </a:r>
          </a:p>
          <a:p>
            <a:pPr marL="457200" lvl="1" indent="0">
              <a:buNone/>
            </a:pPr>
            <a:r>
              <a:rPr lang="en-US" dirty="0"/>
              <a:t>    &lt;h1&gt;hello world from Cookbook!! &lt;/h1&gt;</a:t>
            </a:r>
          </a:p>
          <a:p>
            <a:pPr marL="457200" lvl="1" indent="0">
              <a:buNone/>
            </a:pPr>
            <a:r>
              <a:rPr lang="en-US" dirty="0"/>
              <a:t>  &lt;/body&gt;</a:t>
            </a:r>
          </a:p>
          <a:p>
            <a:pPr marL="457200" lvl="1" indent="0">
              <a:buNone/>
            </a:pPr>
            <a:r>
              <a:rPr lang="en-US" dirty="0"/>
              <a:t>&lt;/html&gt;</a:t>
            </a:r>
          </a:p>
          <a:p>
            <a:pPr marL="457200" lvl="1" indent="0">
              <a:buNone/>
            </a:pPr>
            <a:endParaRPr lang="en-US" sz="3200" dirty="0"/>
          </a:p>
          <a:p>
            <a:pPr lvl="1"/>
            <a:r>
              <a:rPr lang="fr-FR" sz="3600" dirty="0"/>
              <a:t>Run the </a:t>
            </a:r>
            <a:r>
              <a:rPr lang="fr-FR" sz="3600" dirty="0" err="1"/>
              <a:t>recipe</a:t>
            </a:r>
            <a:r>
              <a:rPr lang="fr-FR" sz="3600" dirty="0"/>
              <a:t> and check the contents</a:t>
            </a:r>
          </a:p>
          <a:p>
            <a:pPr marL="457200" lvl="1" indent="0">
              <a:buNone/>
            </a:pPr>
            <a:r>
              <a:rPr lang="fr-FR" sz="2600" dirty="0" err="1"/>
              <a:t>sudo</a:t>
            </a:r>
            <a:r>
              <a:rPr lang="fr-FR" sz="2600" dirty="0"/>
              <a:t> chef-client --local-mode --</a:t>
            </a:r>
            <a:r>
              <a:rPr lang="fr-FR" sz="2600" dirty="0" err="1"/>
              <a:t>runlist</a:t>
            </a:r>
            <a:r>
              <a:rPr lang="fr-FR" sz="2600" dirty="0"/>
              <a:t> '</a:t>
            </a:r>
            <a:r>
              <a:rPr lang="fr-FR" sz="2600" dirty="0" err="1"/>
              <a:t>recipe</a:t>
            </a:r>
            <a:r>
              <a:rPr lang="fr-FR" sz="2600" dirty="0"/>
              <a:t>[learn_chef_apache2::default]'</a:t>
            </a:r>
            <a:endParaRPr lang="en-US" sz="2600" dirty="0"/>
          </a:p>
        </p:txBody>
      </p:sp>
    </p:spTree>
    <p:extLst>
      <p:ext uri="{BB962C8B-B14F-4D97-AF65-F5344CB8AC3E}">
        <p14:creationId xmlns:p14="http://schemas.microsoft.com/office/powerpoint/2010/main" val="1998729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a:xfrm>
            <a:off x="675640" y="304167"/>
            <a:ext cx="10515600" cy="1325563"/>
          </a:xfrm>
        </p:spPr>
        <p:txBody>
          <a:bodyPr>
            <a:normAutofit/>
          </a:bodyPr>
          <a:lstStyle/>
          <a:p>
            <a:pPr algn="ctr"/>
            <a:r>
              <a:rPr lang="en-US" sz="5400" dirty="0"/>
              <a:t>Chef Server and bootstrap chef node</a:t>
            </a:r>
          </a:p>
        </p:txBody>
      </p:sp>
      <p:sp>
        <p:nvSpPr>
          <p:cNvPr id="4" name="Content Placeholder 3">
            <a:extLst>
              <a:ext uri="{FF2B5EF4-FFF2-40B4-BE49-F238E27FC236}">
                <a16:creationId xmlns="" xmlns:a16="http://schemas.microsoft.com/office/drawing/2014/main" id="{137CEED6-7B5D-4117-B472-74444731B8EE}"/>
              </a:ext>
            </a:extLst>
          </p:cNvPr>
          <p:cNvSpPr>
            <a:spLocks noGrp="1"/>
          </p:cNvSpPr>
          <p:nvPr>
            <p:ph idx="1"/>
          </p:nvPr>
        </p:nvSpPr>
        <p:spPr>
          <a:xfrm>
            <a:off x="508000" y="1991361"/>
            <a:ext cx="11176000" cy="3616960"/>
          </a:xfrm>
        </p:spPr>
        <p:txBody>
          <a:bodyPr>
            <a:normAutofit/>
          </a:bodyPr>
          <a:lstStyle/>
          <a:p>
            <a:pPr lvl="1"/>
            <a:r>
              <a:rPr lang="en-US" sz="2800" dirty="0"/>
              <a:t>Configure hosted web server by creating the account in https://api.chef.io</a:t>
            </a:r>
          </a:p>
          <a:p>
            <a:pPr marL="457200" lvl="1" indent="0">
              <a:buNone/>
            </a:pPr>
            <a:endParaRPr lang="en-US" sz="3200" dirty="0"/>
          </a:p>
          <a:p>
            <a:pPr lvl="1"/>
            <a:r>
              <a:rPr lang="fr-FR" sz="2800" dirty="0" err="1"/>
              <a:t>Upload</a:t>
            </a:r>
            <a:r>
              <a:rPr lang="fr-FR" sz="2800" dirty="0"/>
              <a:t> the </a:t>
            </a:r>
            <a:r>
              <a:rPr lang="fr-FR" sz="2800" dirty="0" err="1"/>
              <a:t>recipes</a:t>
            </a:r>
            <a:r>
              <a:rPr lang="fr-FR" sz="2800" dirty="0"/>
              <a:t> at chef server and </a:t>
            </a:r>
            <a:r>
              <a:rPr lang="fr-FR" sz="2800" dirty="0" err="1"/>
              <a:t>bootstrap</a:t>
            </a:r>
            <a:r>
              <a:rPr lang="fr-FR" sz="2800" dirty="0"/>
              <a:t> chef </a:t>
            </a:r>
            <a:r>
              <a:rPr lang="fr-FR" sz="2800" dirty="0" err="1"/>
              <a:t>node</a:t>
            </a:r>
            <a:r>
              <a:rPr lang="fr-FR" sz="2800" dirty="0"/>
              <a:t> (AWS EC2 Ubuntu instance in </a:t>
            </a:r>
            <a:r>
              <a:rPr lang="fr-FR" sz="2800" dirty="0" err="1"/>
              <a:t>our</a:t>
            </a:r>
            <a:r>
              <a:rPr lang="fr-FR" sz="2800" dirty="0"/>
              <a:t> case)</a:t>
            </a:r>
            <a:endParaRPr lang="en-US" sz="2000" dirty="0"/>
          </a:p>
        </p:txBody>
      </p:sp>
    </p:spTree>
    <p:extLst>
      <p:ext uri="{BB962C8B-B14F-4D97-AF65-F5344CB8AC3E}">
        <p14:creationId xmlns:p14="http://schemas.microsoft.com/office/powerpoint/2010/main" val="3265848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91ACD2-D02A-42EB-893A-489B9B8FBC77}"/>
              </a:ext>
            </a:extLst>
          </p:cNvPr>
          <p:cNvSpPr>
            <a:spLocks noGrp="1"/>
          </p:cNvSpPr>
          <p:nvPr>
            <p:ph type="title"/>
          </p:nvPr>
        </p:nvSpPr>
        <p:spPr/>
        <p:txBody>
          <a:bodyPr>
            <a:normAutofit/>
          </a:bodyPr>
          <a:lstStyle/>
          <a:p>
            <a:pPr algn="ctr"/>
            <a:r>
              <a:rPr lang="en-US" sz="5400" dirty="0"/>
              <a:t>What is chef</a:t>
            </a:r>
          </a:p>
        </p:txBody>
      </p:sp>
      <p:sp>
        <p:nvSpPr>
          <p:cNvPr id="3" name="Content Placeholder 2">
            <a:extLst>
              <a:ext uri="{FF2B5EF4-FFF2-40B4-BE49-F238E27FC236}">
                <a16:creationId xmlns="" xmlns:a16="http://schemas.microsoft.com/office/drawing/2014/main" id="{8F76A7D0-E2EF-4761-BB6C-6503E01AF19A}"/>
              </a:ext>
            </a:extLst>
          </p:cNvPr>
          <p:cNvSpPr>
            <a:spLocks noGrp="1"/>
          </p:cNvSpPr>
          <p:nvPr>
            <p:ph idx="1"/>
          </p:nvPr>
        </p:nvSpPr>
        <p:spPr/>
        <p:txBody>
          <a:bodyPr>
            <a:normAutofit/>
          </a:bodyPr>
          <a:lstStyle/>
          <a:p>
            <a:pPr marL="0" indent="0">
              <a:buNone/>
            </a:pPr>
            <a:r>
              <a:rPr lang="en-US" sz="3200" dirty="0"/>
              <a:t>Chef is a powerful automation platform that </a:t>
            </a:r>
            <a:r>
              <a:rPr lang="en-US" sz="3200" b="1" u="sng" dirty="0"/>
              <a:t>transforms complex infrastructure into code</a:t>
            </a:r>
            <a:r>
              <a:rPr lang="en-US" sz="3200" dirty="0"/>
              <a:t>, Chef automates how applications are configured, deployed, and managed across your network, no matter its size.</a:t>
            </a:r>
          </a:p>
        </p:txBody>
      </p:sp>
    </p:spTree>
    <p:extLst>
      <p:ext uri="{BB962C8B-B14F-4D97-AF65-F5344CB8AC3E}">
        <p14:creationId xmlns:p14="http://schemas.microsoft.com/office/powerpoint/2010/main" val="4025325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B1C5E-F3F6-4362-916D-93233DE4C3D8}"/>
              </a:ext>
            </a:extLst>
          </p:cNvPr>
          <p:cNvSpPr>
            <a:spLocks noGrp="1"/>
          </p:cNvSpPr>
          <p:nvPr>
            <p:ph type="title"/>
          </p:nvPr>
        </p:nvSpPr>
        <p:spPr/>
        <p:txBody>
          <a:bodyPr>
            <a:normAutofit/>
          </a:bodyPr>
          <a:lstStyle/>
          <a:p>
            <a:pPr algn="ctr"/>
            <a:r>
              <a:rPr lang="en-US" sz="5400" dirty="0"/>
              <a:t>Chef Architecture</a:t>
            </a:r>
          </a:p>
        </p:txBody>
      </p:sp>
      <p:sp>
        <p:nvSpPr>
          <p:cNvPr id="3" name="Content Placeholder 2">
            <a:extLst>
              <a:ext uri="{FF2B5EF4-FFF2-40B4-BE49-F238E27FC236}">
                <a16:creationId xmlns="" xmlns:a16="http://schemas.microsoft.com/office/drawing/2014/main" id="{87AE23BF-530A-4419-A662-74398B404C6D}"/>
              </a:ext>
            </a:extLst>
          </p:cNvPr>
          <p:cNvSpPr>
            <a:spLocks noGrp="1"/>
          </p:cNvSpPr>
          <p:nvPr>
            <p:ph idx="1"/>
          </p:nvPr>
        </p:nvSpPr>
        <p:spPr>
          <a:xfrm>
            <a:off x="838200" y="1469571"/>
            <a:ext cx="10515600" cy="4707392"/>
          </a:xfrm>
        </p:spPr>
        <p:txBody>
          <a:bodyPr/>
          <a:lstStyle/>
          <a:p>
            <a:pPr marL="0" indent="0">
              <a:buNone/>
            </a:pPr>
            <a:r>
              <a:rPr lang="en-US" dirty="0"/>
              <a:t>When using Chef to manage infrastructure, you will be dealing with three types of hosts: a Chef Server, Nodes, and Chef Workstations.</a:t>
            </a:r>
          </a:p>
          <a:p>
            <a:endParaRPr lang="en-US" dirty="0"/>
          </a:p>
        </p:txBody>
      </p:sp>
      <p:pic>
        <p:nvPicPr>
          <p:cNvPr id="4" name="Picture 3">
            <a:extLst>
              <a:ext uri="{FF2B5EF4-FFF2-40B4-BE49-F238E27FC236}">
                <a16:creationId xmlns="" xmlns:a16="http://schemas.microsoft.com/office/drawing/2014/main" id="{02CF408B-05BF-4A27-BB7C-5B0BE28C6BE6}"/>
              </a:ext>
            </a:extLst>
          </p:cNvPr>
          <p:cNvPicPr>
            <a:picLocks noChangeAspect="1"/>
          </p:cNvPicPr>
          <p:nvPr/>
        </p:nvPicPr>
        <p:blipFill>
          <a:blip r:embed="rId2"/>
          <a:stretch>
            <a:fillRect/>
          </a:stretch>
        </p:blipFill>
        <p:spPr>
          <a:xfrm>
            <a:off x="2586038" y="2882900"/>
            <a:ext cx="7019925" cy="3429000"/>
          </a:xfrm>
          <a:prstGeom prst="rect">
            <a:avLst/>
          </a:prstGeom>
        </p:spPr>
      </p:pic>
    </p:spTree>
    <p:extLst>
      <p:ext uri="{BB962C8B-B14F-4D97-AF65-F5344CB8AC3E}">
        <p14:creationId xmlns:p14="http://schemas.microsoft.com/office/powerpoint/2010/main" val="2015204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B1C5E-F3F6-4362-916D-93233DE4C3D8}"/>
              </a:ext>
            </a:extLst>
          </p:cNvPr>
          <p:cNvSpPr>
            <a:spLocks noGrp="1"/>
          </p:cNvSpPr>
          <p:nvPr>
            <p:ph type="title"/>
          </p:nvPr>
        </p:nvSpPr>
        <p:spPr/>
        <p:txBody>
          <a:bodyPr>
            <a:normAutofit/>
          </a:bodyPr>
          <a:lstStyle/>
          <a:p>
            <a:pPr algn="ctr"/>
            <a:r>
              <a:rPr lang="en-US" sz="5400" dirty="0"/>
              <a:t>Chef Components…</a:t>
            </a:r>
          </a:p>
        </p:txBody>
      </p:sp>
      <p:sp>
        <p:nvSpPr>
          <p:cNvPr id="3" name="Content Placeholder 2">
            <a:extLst>
              <a:ext uri="{FF2B5EF4-FFF2-40B4-BE49-F238E27FC236}">
                <a16:creationId xmlns="" xmlns:a16="http://schemas.microsoft.com/office/drawing/2014/main" id="{87AE23BF-530A-4419-A662-74398B404C6D}"/>
              </a:ext>
            </a:extLst>
          </p:cNvPr>
          <p:cNvSpPr>
            <a:spLocks noGrp="1"/>
          </p:cNvSpPr>
          <p:nvPr>
            <p:ph idx="1"/>
          </p:nvPr>
        </p:nvSpPr>
        <p:spPr>
          <a:xfrm>
            <a:off x="838200" y="1473202"/>
            <a:ext cx="10515600" cy="4703763"/>
          </a:xfrm>
        </p:spPr>
        <p:txBody>
          <a:bodyPr>
            <a:normAutofit fontScale="92500"/>
          </a:bodyPr>
          <a:lstStyle/>
          <a:p>
            <a:pPr marL="0" indent="0">
              <a:buNone/>
            </a:pPr>
            <a:r>
              <a:rPr lang="en-US" sz="3600" dirty="0"/>
              <a:t>Here is a short summary of main parts of Chef architecture:</a:t>
            </a:r>
          </a:p>
          <a:p>
            <a:pPr marL="0" indent="0">
              <a:buNone/>
            </a:pPr>
            <a:endParaRPr lang="en-US" sz="3200" dirty="0"/>
          </a:p>
          <a:p>
            <a:r>
              <a:rPr lang="en-US" b="1" dirty="0"/>
              <a:t>Chef Server</a:t>
            </a:r>
            <a:r>
              <a:rPr lang="en-US" dirty="0"/>
              <a:t>: Centralized server that holds all of your nodes' configuration. It can be </a:t>
            </a:r>
            <a:r>
              <a:rPr lang="en-US" dirty="0">
                <a:hlinkClick r:id="rId2"/>
              </a:rPr>
              <a:t>self-hosted</a:t>
            </a:r>
            <a:r>
              <a:rPr lang="en-US" dirty="0"/>
              <a:t> or </a:t>
            </a:r>
            <a:r>
              <a:rPr lang="en-US" dirty="0">
                <a:hlinkClick r:id="rId3"/>
              </a:rPr>
              <a:t>hosted by Chef</a:t>
            </a:r>
            <a:r>
              <a:rPr lang="en-US" dirty="0"/>
              <a:t> (the company).</a:t>
            </a:r>
          </a:p>
          <a:p>
            <a:r>
              <a:rPr lang="en-US" b="1" dirty="0"/>
              <a:t>Node</a:t>
            </a:r>
            <a:r>
              <a:rPr lang="en-US" dirty="0"/>
              <a:t>: Hosts to which recipes and roles are applied during Chef client run. The primary features of a node are its attributes and run list.</a:t>
            </a:r>
          </a:p>
          <a:p>
            <a:r>
              <a:rPr lang="en-US" b="1" dirty="0"/>
              <a:t>Cookbooks</a:t>
            </a:r>
            <a:r>
              <a:rPr lang="en-US" dirty="0"/>
              <a:t>: Contain all resources and instructions that you need to configure your nodes. These can be reused across different run lists. Cookbooks typically consist of many recipes.</a:t>
            </a:r>
          </a:p>
          <a:p>
            <a:r>
              <a:rPr lang="en-US" b="1" dirty="0"/>
              <a:t>Recipe</a:t>
            </a:r>
            <a:r>
              <a:rPr lang="en-US" dirty="0"/>
              <a:t>: The fundamental part of Chef, it is a collection of resources that are executed in the order to configure a node.</a:t>
            </a:r>
          </a:p>
          <a:p>
            <a:r>
              <a:rPr lang="en-US" b="1" dirty="0"/>
              <a:t>Resource</a:t>
            </a:r>
            <a:r>
              <a:rPr lang="en-US" dirty="0"/>
              <a:t>: A cross platform abstraction of configurable parts of a node. For example these could be users, packages, files or directories.</a:t>
            </a:r>
          </a:p>
        </p:txBody>
      </p:sp>
    </p:spTree>
    <p:extLst>
      <p:ext uri="{BB962C8B-B14F-4D97-AF65-F5344CB8AC3E}">
        <p14:creationId xmlns:p14="http://schemas.microsoft.com/office/powerpoint/2010/main" val="4023187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EB1C5E-F3F6-4362-916D-93233DE4C3D8}"/>
              </a:ext>
            </a:extLst>
          </p:cNvPr>
          <p:cNvSpPr>
            <a:spLocks noGrp="1"/>
          </p:cNvSpPr>
          <p:nvPr>
            <p:ph type="title"/>
          </p:nvPr>
        </p:nvSpPr>
        <p:spPr/>
        <p:txBody>
          <a:bodyPr>
            <a:normAutofit/>
          </a:bodyPr>
          <a:lstStyle/>
          <a:p>
            <a:pPr algn="ctr"/>
            <a:r>
              <a:rPr lang="en-US" sz="5400" dirty="0"/>
              <a:t>Chef Components</a:t>
            </a:r>
          </a:p>
        </p:txBody>
      </p:sp>
      <p:sp>
        <p:nvSpPr>
          <p:cNvPr id="3" name="Content Placeholder 2">
            <a:extLst>
              <a:ext uri="{FF2B5EF4-FFF2-40B4-BE49-F238E27FC236}">
                <a16:creationId xmlns="" xmlns:a16="http://schemas.microsoft.com/office/drawing/2014/main" id="{87AE23BF-530A-4419-A662-74398B404C6D}"/>
              </a:ext>
            </a:extLst>
          </p:cNvPr>
          <p:cNvSpPr>
            <a:spLocks noGrp="1"/>
          </p:cNvSpPr>
          <p:nvPr>
            <p:ph idx="1"/>
          </p:nvPr>
        </p:nvSpPr>
        <p:spPr>
          <a:xfrm>
            <a:off x="1187451" y="1562100"/>
            <a:ext cx="9817100" cy="4940300"/>
          </a:xfrm>
        </p:spPr>
        <p:txBody>
          <a:bodyPr>
            <a:normAutofit fontScale="92500" lnSpcReduction="20000"/>
          </a:bodyPr>
          <a:lstStyle/>
          <a:p>
            <a:r>
              <a:rPr lang="en-US" sz="2400" b="1" dirty="0"/>
              <a:t>Attributes</a:t>
            </a:r>
            <a:r>
              <a:rPr lang="en-US" sz="2400" dirty="0"/>
              <a:t> - Represent node settings, for example hostname, versions of programming languages to install, database server etc.</a:t>
            </a:r>
          </a:p>
          <a:p>
            <a:r>
              <a:rPr lang="en-US" sz="2400" b="1" dirty="0"/>
              <a:t>Chef Client</a:t>
            </a:r>
            <a:r>
              <a:rPr lang="en-US" sz="2400" dirty="0"/>
              <a:t>: Does all work on behalf of a node, where it executes recipes to configure and install software.</a:t>
            </a:r>
          </a:p>
          <a:p>
            <a:r>
              <a:rPr lang="en-US" sz="2400" b="1" dirty="0"/>
              <a:t>Chef Repository</a:t>
            </a:r>
            <a:r>
              <a:rPr lang="en-US" sz="2400" dirty="0"/>
              <a:t>: The place where cookbooks, roles, configuration files, and other artifacts live.</a:t>
            </a:r>
          </a:p>
          <a:p>
            <a:r>
              <a:rPr lang="en-US" sz="2400" b="1" dirty="0"/>
              <a:t>Chef Solo</a:t>
            </a:r>
            <a:r>
              <a:rPr lang="en-US" sz="2400" dirty="0"/>
              <a:t>: A command line tool that allows you to run Chef cookbooks without an actual Chef server. It is an open source version of the Chef client. [being depreciated now and equivalent to </a:t>
            </a:r>
            <a:r>
              <a:rPr lang="en-US" sz="2400" i="1" u="sng" dirty="0"/>
              <a:t>chef-client --local-mode</a:t>
            </a:r>
            <a:r>
              <a:rPr lang="en-US" sz="2400" dirty="0"/>
              <a:t>]</a:t>
            </a:r>
          </a:p>
          <a:p>
            <a:r>
              <a:rPr lang="en-US" sz="2400" b="1" dirty="0"/>
              <a:t>Knife</a:t>
            </a:r>
            <a:r>
              <a:rPr lang="en-US" sz="2400" dirty="0"/>
              <a:t>: A tool used by engineers to upload configuration changes to the Chef server.</a:t>
            </a:r>
          </a:p>
          <a:p>
            <a:r>
              <a:rPr lang="en-US" sz="2400" b="1" dirty="0"/>
              <a:t>Chef Supermarket</a:t>
            </a:r>
            <a:r>
              <a:rPr lang="en-US" sz="2400" dirty="0"/>
              <a:t>: </a:t>
            </a:r>
            <a:r>
              <a:rPr lang="en-US" sz="2400" dirty="0">
                <a:effectLst/>
              </a:rPr>
              <a:t>Chef Supermarket is the location in which community cookbooks are shared and managed. Cookbooks that are part of the Chef Supermarket may be used by any Chef user. How community cookbooks are used varies from organization to organization.</a:t>
            </a:r>
          </a:p>
          <a:p>
            <a:endParaRPr lang="en-US" sz="2400" dirty="0"/>
          </a:p>
        </p:txBody>
      </p:sp>
    </p:spTree>
    <p:extLst>
      <p:ext uri="{BB962C8B-B14F-4D97-AF65-F5344CB8AC3E}">
        <p14:creationId xmlns:p14="http://schemas.microsoft.com/office/powerpoint/2010/main" val="1979760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a:xfrm>
            <a:off x="609600" y="286361"/>
            <a:ext cx="10160000" cy="1143000"/>
          </a:xfrm>
        </p:spPr>
        <p:txBody>
          <a:bodyPr>
            <a:normAutofit/>
          </a:bodyPr>
          <a:lstStyle/>
          <a:p>
            <a:pPr algn="ctr"/>
            <a:r>
              <a:rPr lang="en-US" sz="5400" dirty="0"/>
              <a:t>Chef Development Kit</a:t>
            </a:r>
          </a:p>
        </p:txBody>
      </p:sp>
      <p:graphicFrame>
        <p:nvGraphicFramePr>
          <p:cNvPr id="8" name="Content Placeholder 7">
            <a:extLst>
              <a:ext uri="{FF2B5EF4-FFF2-40B4-BE49-F238E27FC236}">
                <a16:creationId xmlns="" xmlns:a16="http://schemas.microsoft.com/office/drawing/2014/main" id="{7B2CE35B-F51D-47F0-9ED8-ECADF478A025}"/>
              </a:ext>
            </a:extLst>
          </p:cNvPr>
          <p:cNvGraphicFramePr>
            <a:graphicFrameLocks noGrp="1"/>
          </p:cNvGraphicFramePr>
          <p:nvPr>
            <p:ph idx="1"/>
            <p:extLst>
              <p:ext uri="{D42A27DB-BD31-4B8C-83A1-F6EECF244321}">
                <p14:modId xmlns:p14="http://schemas.microsoft.com/office/powerpoint/2010/main" val="1514913171"/>
              </p:ext>
            </p:extLst>
          </p:nvPr>
        </p:nvGraphicFramePr>
        <p:xfrm>
          <a:off x="463061" y="1874106"/>
          <a:ext cx="9736015" cy="3369785"/>
        </p:xfrm>
        <a:graphic>
          <a:graphicData uri="http://schemas.openxmlformats.org/drawingml/2006/table">
            <a:tbl>
              <a:tblPr/>
              <a:tblGrid>
                <a:gridCol w="9736015">
                  <a:extLst>
                    <a:ext uri="{9D8B030D-6E8A-4147-A177-3AD203B41FA5}">
                      <a16:colId xmlns="" xmlns:a16="http://schemas.microsoft.com/office/drawing/2014/main" val="348943372"/>
                    </a:ext>
                  </a:extLst>
                </a:gridCol>
              </a:tblGrid>
              <a:tr h="3369785">
                <a:tc>
                  <a:txBody>
                    <a:bodyPr/>
                    <a:lstStyle/>
                    <a:p>
                      <a:r>
                        <a:rPr lang="en-US" sz="2400" b="0" i="0" kern="1200" dirty="0">
                          <a:solidFill>
                            <a:schemeClr val="tx1"/>
                          </a:solidFill>
                          <a:effectLst/>
                          <a:latin typeface="+mn-lt"/>
                          <a:ea typeface="+mn-ea"/>
                          <a:cs typeface="+mn-cs"/>
                        </a:rPr>
                        <a:t>To make a development environment setup easy, the Chef community has created the </a:t>
                      </a:r>
                      <a:r>
                        <a:rPr lang="en-US" sz="2400" b="0" i="0" u="none" strike="noStrike" kern="1200" dirty="0">
                          <a:solidFill>
                            <a:schemeClr val="tx1"/>
                          </a:solidFill>
                          <a:effectLst/>
                          <a:latin typeface="+mn-lt"/>
                          <a:ea typeface="+mn-ea"/>
                          <a:cs typeface="+mn-cs"/>
                          <a:hlinkClick r:id="rId2"/>
                        </a:rPr>
                        <a:t>Chef Development Kit</a:t>
                      </a:r>
                      <a:r>
                        <a:rPr lang="en-US" sz="2400" b="0" i="0" kern="1200" dirty="0">
                          <a:solidFill>
                            <a:schemeClr val="tx1"/>
                          </a:solidFill>
                          <a:effectLst/>
                          <a:latin typeface="+mn-lt"/>
                          <a:ea typeface="+mn-ea"/>
                          <a:cs typeface="+mn-cs"/>
                        </a:rPr>
                        <a:t> (</a:t>
                      </a:r>
                      <a:r>
                        <a:rPr lang="en-US" sz="2400" b="0" i="0" kern="1200" dirty="0" err="1">
                          <a:solidFill>
                            <a:schemeClr val="tx1"/>
                          </a:solidFill>
                          <a:effectLst/>
                          <a:latin typeface="+mn-lt"/>
                          <a:ea typeface="+mn-ea"/>
                          <a:cs typeface="+mn-cs"/>
                        </a:rPr>
                        <a:t>ChefDK</a:t>
                      </a:r>
                      <a:r>
                        <a:rPr lang="en-US" sz="2400" b="0" i="0" kern="1200" dirty="0">
                          <a:solidFill>
                            <a:schemeClr val="tx1"/>
                          </a:solidFill>
                          <a:effectLst/>
                          <a:latin typeface="+mn-lt"/>
                          <a:ea typeface="+mn-ea"/>
                          <a:cs typeface="+mn-cs"/>
                        </a:rPr>
                        <a:t>). The aim of this project is to bring all widely adopted tools in one easily installable package, with support for many different platforms.</a:t>
                      </a:r>
                    </a:p>
                    <a:p>
                      <a:r>
                        <a:rPr lang="en-US" sz="2400" b="0" i="0" kern="1200" dirty="0">
                          <a:solidFill>
                            <a:schemeClr val="tx1"/>
                          </a:solidFill>
                          <a:effectLst/>
                          <a:latin typeface="+mn-lt"/>
                          <a:ea typeface="+mn-ea"/>
                          <a:cs typeface="+mn-cs"/>
                        </a:rPr>
                        <a:t>To start using Chef and its supporting tools we need to install </a:t>
                      </a:r>
                      <a:r>
                        <a:rPr lang="en-US" sz="2400" b="0" i="0" kern="1200" dirty="0" err="1">
                          <a:solidFill>
                            <a:schemeClr val="tx1"/>
                          </a:solidFill>
                          <a:effectLst/>
                          <a:latin typeface="+mn-lt"/>
                          <a:ea typeface="+mn-ea"/>
                          <a:cs typeface="+mn-cs"/>
                        </a:rPr>
                        <a:t>ChefDK</a:t>
                      </a:r>
                      <a:r>
                        <a:rPr lang="en-US" sz="2400" b="0" i="0" kern="1200" dirty="0">
                          <a:solidFill>
                            <a:schemeClr val="tx1"/>
                          </a:solidFill>
                          <a:effectLst/>
                          <a:latin typeface="+mn-lt"/>
                          <a:ea typeface="+mn-ea"/>
                          <a:cs typeface="+mn-cs"/>
                        </a:rPr>
                        <a:t> first. To do that, go to </a:t>
                      </a:r>
                      <a:r>
                        <a:rPr lang="en-US" sz="2400" b="0" i="0" u="none" strike="noStrike" kern="1200" dirty="0" err="1">
                          <a:solidFill>
                            <a:schemeClr val="tx1"/>
                          </a:solidFill>
                          <a:effectLst/>
                          <a:latin typeface="+mn-lt"/>
                          <a:ea typeface="+mn-ea"/>
                          <a:cs typeface="+mn-cs"/>
                          <a:hlinkClick r:id="rId2"/>
                        </a:rPr>
                        <a:t>ChefDK</a:t>
                      </a:r>
                      <a:r>
                        <a:rPr lang="en-US" sz="2400" b="0" i="0" u="none" strike="noStrike" kern="1200" dirty="0">
                          <a:solidFill>
                            <a:schemeClr val="tx1"/>
                          </a:solidFill>
                          <a:effectLst/>
                          <a:latin typeface="+mn-lt"/>
                          <a:ea typeface="+mn-ea"/>
                          <a:cs typeface="+mn-cs"/>
                          <a:hlinkClick r:id="rId2"/>
                        </a:rPr>
                        <a:t> downloads page</a:t>
                      </a:r>
                      <a:r>
                        <a:rPr lang="en-US" sz="2400" b="0" i="0" kern="1200" dirty="0">
                          <a:solidFill>
                            <a:schemeClr val="tx1"/>
                          </a:solidFill>
                          <a:effectLst/>
                          <a:latin typeface="+mn-lt"/>
                          <a:ea typeface="+mn-ea"/>
                          <a:cs typeface="+mn-cs"/>
                        </a:rPr>
                        <a:t> and download the right package for your platform. After downloading it, simply follow the standard installation steps for your platform.</a:t>
                      </a:r>
                    </a:p>
                  </a:txBody>
                  <a:tcPr marL="47625" marR="47625" marT="47625" marB="47625" anchor="ctr">
                    <a:lnL>
                      <a:noFill/>
                    </a:lnL>
                    <a:lnR>
                      <a:noFill/>
                    </a:lnR>
                    <a:lnT>
                      <a:noFill/>
                    </a:lnT>
                    <a:lnB w="9525" cap="flat" cmpd="sng" algn="ctr">
                      <a:solidFill>
                        <a:srgbClr val="7D868C"/>
                      </a:solidFill>
                      <a:prstDash val="dash"/>
                      <a:round/>
                      <a:headEnd type="none" w="med" len="med"/>
                      <a:tailEnd type="none" w="med" len="med"/>
                    </a:lnB>
                    <a:solidFill>
                      <a:srgbClr val="FFFFFF"/>
                    </a:solidFill>
                  </a:tcPr>
                </a:tc>
                <a:extLst>
                  <a:ext uri="{0D108BD9-81ED-4DB2-BD59-A6C34878D82A}">
                    <a16:rowId xmlns="" xmlns:a16="http://schemas.microsoft.com/office/drawing/2014/main" val="958441283"/>
                  </a:ext>
                </a:extLst>
              </a:tr>
            </a:tbl>
          </a:graphicData>
        </a:graphic>
      </p:graphicFrame>
    </p:spTree>
    <p:extLst>
      <p:ext uri="{BB962C8B-B14F-4D97-AF65-F5344CB8AC3E}">
        <p14:creationId xmlns:p14="http://schemas.microsoft.com/office/powerpoint/2010/main" val="3920880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pic>
        <p:nvPicPr>
          <p:cNvPr id="3" name="Picture 2">
            <a:extLst>
              <a:ext uri="{FF2B5EF4-FFF2-40B4-BE49-F238E27FC236}">
                <a16:creationId xmlns="" xmlns:a16="http://schemas.microsoft.com/office/drawing/2014/main" id="{3A4FB243-C422-4F0F-8AC7-90CEFDE4C667}"/>
              </a:ext>
            </a:extLst>
          </p:cNvPr>
          <p:cNvPicPr>
            <a:picLocks noChangeAspect="1"/>
          </p:cNvPicPr>
          <p:nvPr/>
        </p:nvPicPr>
        <p:blipFill>
          <a:blip r:embed="rId2"/>
          <a:stretch>
            <a:fillRect/>
          </a:stretch>
        </p:blipFill>
        <p:spPr>
          <a:xfrm>
            <a:off x="663308" y="2962592"/>
            <a:ext cx="9711615" cy="3062288"/>
          </a:xfrm>
          <a:prstGeom prst="rect">
            <a:avLst/>
          </a:prstGeom>
        </p:spPr>
      </p:pic>
      <p:sp>
        <p:nvSpPr>
          <p:cNvPr id="4" name="TextBox 3">
            <a:extLst>
              <a:ext uri="{FF2B5EF4-FFF2-40B4-BE49-F238E27FC236}">
                <a16:creationId xmlns="" xmlns:a16="http://schemas.microsoft.com/office/drawing/2014/main" id="{C86A7975-7B5A-4EF9-A26C-369008E22CE8}"/>
              </a:ext>
            </a:extLst>
          </p:cNvPr>
          <p:cNvSpPr txBox="1"/>
          <p:nvPr/>
        </p:nvSpPr>
        <p:spPr>
          <a:xfrm>
            <a:off x="663309" y="1381761"/>
            <a:ext cx="10106292" cy="1077218"/>
          </a:xfrm>
          <a:prstGeom prst="rect">
            <a:avLst/>
          </a:prstGeom>
          <a:noFill/>
        </p:spPr>
        <p:txBody>
          <a:bodyPr wrap="square" rtlCol="0">
            <a:spAutoFit/>
          </a:bodyPr>
          <a:lstStyle/>
          <a:p>
            <a:pPr marL="285750" indent="-285750">
              <a:buFont typeface="Arial" panose="020B0604020202020204" pitchFamily="34" charset="0"/>
              <a:buChar char="•"/>
            </a:pPr>
            <a:r>
              <a:rPr lang="en-US" dirty="0"/>
              <a:t>Launch EC2 instance on AWS and connect to it </a:t>
            </a:r>
            <a:r>
              <a:rPr lang="en-US" dirty="0" smtClean="0"/>
              <a:t>through </a:t>
            </a:r>
            <a:r>
              <a:rPr lang="en-US" dirty="0"/>
              <a:t>Chef DK using below command.</a:t>
            </a:r>
            <a:endParaRPr lang="en-US" sz="1400" dirty="0"/>
          </a:p>
          <a:p>
            <a:pPr lvl="1"/>
            <a:r>
              <a:rPr lang="en-US" sz="1400" dirty="0" err="1"/>
              <a:t>ssh</a:t>
            </a:r>
            <a:r>
              <a:rPr lang="en-US" sz="1400" dirty="0"/>
              <a:t> -</a:t>
            </a:r>
            <a:r>
              <a:rPr lang="en-US" sz="1400" dirty="0" err="1"/>
              <a:t>i</a:t>
            </a:r>
            <a:r>
              <a:rPr lang="en-US" sz="1400" dirty="0"/>
              <a:t> "E:\*\AWS\keys\&lt;private-key&gt;.pem" ubuntu@&lt;public IP address&gt;</a:t>
            </a:r>
          </a:p>
          <a:p>
            <a:pPr lvl="1"/>
            <a:endParaRPr lang="en-US" sz="1400" dirty="0"/>
          </a:p>
          <a:p>
            <a:endParaRPr lang="en-US" dirty="0"/>
          </a:p>
        </p:txBody>
      </p:sp>
      <p:sp>
        <p:nvSpPr>
          <p:cNvPr id="5" name="Content Placeholder 4"/>
          <p:cNvSpPr>
            <a:spLocks noGrp="1"/>
          </p:cNvSpPr>
          <p:nvPr>
            <p:ph idx="1"/>
          </p:nvPr>
        </p:nvSpPr>
        <p:spPr>
          <a:xfrm>
            <a:off x="439115" y="2157046"/>
            <a:ext cx="10160000" cy="3739661"/>
          </a:xfrm>
        </p:spPr>
        <p:txBody>
          <a:bodyPr/>
          <a:lstStyle/>
          <a:p>
            <a:endParaRPr lang="en-US" dirty="0"/>
          </a:p>
        </p:txBody>
      </p:sp>
    </p:spTree>
    <p:extLst>
      <p:ext uri="{BB962C8B-B14F-4D97-AF65-F5344CB8AC3E}">
        <p14:creationId xmlns:p14="http://schemas.microsoft.com/office/powerpoint/2010/main" val="2574654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3E091-F857-4364-A4FE-D944B9C9201D}"/>
              </a:ext>
            </a:extLst>
          </p:cNvPr>
          <p:cNvSpPr>
            <a:spLocks noGrp="1"/>
          </p:cNvSpPr>
          <p:nvPr>
            <p:ph type="title"/>
          </p:nvPr>
        </p:nvSpPr>
        <p:spPr/>
        <p:txBody>
          <a:bodyPr/>
          <a:lstStyle/>
          <a:p>
            <a:pPr algn="ctr"/>
            <a:r>
              <a:rPr lang="en-US" dirty="0"/>
              <a:t>How Chef Works…</a:t>
            </a:r>
          </a:p>
        </p:txBody>
      </p:sp>
      <p:graphicFrame>
        <p:nvGraphicFramePr>
          <p:cNvPr id="8" name="Content Placeholder 7">
            <a:extLst>
              <a:ext uri="{FF2B5EF4-FFF2-40B4-BE49-F238E27FC236}">
                <a16:creationId xmlns="" xmlns:a16="http://schemas.microsoft.com/office/drawing/2014/main" id="{7B2CE35B-F51D-47F0-9ED8-ECADF478A025}"/>
              </a:ext>
            </a:extLst>
          </p:cNvPr>
          <p:cNvGraphicFramePr>
            <a:graphicFrameLocks noGrp="1"/>
          </p:cNvGraphicFramePr>
          <p:nvPr>
            <p:ph idx="1"/>
            <p:extLst>
              <p:ext uri="{D42A27DB-BD31-4B8C-83A1-F6EECF244321}">
                <p14:modId xmlns:p14="http://schemas.microsoft.com/office/powerpoint/2010/main" val="1723104447"/>
              </p:ext>
            </p:extLst>
          </p:nvPr>
        </p:nvGraphicFramePr>
        <p:xfrm>
          <a:off x="317501" y="2335214"/>
          <a:ext cx="9916746" cy="3369785"/>
        </p:xfrm>
        <a:graphic>
          <a:graphicData uri="http://schemas.openxmlformats.org/drawingml/2006/table">
            <a:tbl>
              <a:tblPr/>
              <a:tblGrid>
                <a:gridCol w="9916746">
                  <a:extLst>
                    <a:ext uri="{9D8B030D-6E8A-4147-A177-3AD203B41FA5}">
                      <a16:colId xmlns="" xmlns:a16="http://schemas.microsoft.com/office/drawing/2014/main" val="348943372"/>
                    </a:ext>
                  </a:extLst>
                </a:gridCol>
              </a:tblGrid>
              <a:tr h="3369785">
                <a:tc>
                  <a:txBody>
                    <a:bodyPr/>
                    <a:lstStyle/>
                    <a:p>
                      <a:endParaRPr lang="en-US" dirty="0">
                        <a:effectLst/>
                      </a:endParaRPr>
                    </a:p>
                  </a:txBody>
                  <a:tcPr marL="47625" marR="47625" marT="47625" marB="47625" anchor="ctr">
                    <a:lnL>
                      <a:noFill/>
                    </a:lnL>
                    <a:lnR>
                      <a:noFill/>
                    </a:lnR>
                    <a:lnT>
                      <a:noFill/>
                    </a:lnT>
                    <a:lnB w="9525" cap="flat" cmpd="sng" algn="ctr">
                      <a:solidFill>
                        <a:srgbClr val="7D868C"/>
                      </a:solidFill>
                      <a:prstDash val="dash"/>
                      <a:round/>
                      <a:headEnd type="none" w="med" len="med"/>
                      <a:tailEnd type="none" w="med" len="med"/>
                    </a:lnB>
                    <a:solidFill>
                      <a:srgbClr val="FFFFFF"/>
                    </a:solidFill>
                  </a:tcPr>
                </a:tc>
                <a:extLst>
                  <a:ext uri="{0D108BD9-81ED-4DB2-BD59-A6C34878D82A}">
                    <a16:rowId xmlns="" xmlns:a16="http://schemas.microsoft.com/office/drawing/2014/main" val="958441283"/>
                  </a:ext>
                </a:extLst>
              </a:tr>
            </a:tbl>
          </a:graphicData>
        </a:graphic>
      </p:graphicFrame>
      <p:pic>
        <p:nvPicPr>
          <p:cNvPr id="4" name="Picture 3">
            <a:extLst>
              <a:ext uri="{FF2B5EF4-FFF2-40B4-BE49-F238E27FC236}">
                <a16:creationId xmlns="" xmlns:a16="http://schemas.microsoft.com/office/drawing/2014/main" id="{09139F9C-129F-40E5-B2F3-EFF7E3A46D04}"/>
              </a:ext>
            </a:extLst>
          </p:cNvPr>
          <p:cNvPicPr>
            <a:picLocks noChangeAspect="1"/>
          </p:cNvPicPr>
          <p:nvPr/>
        </p:nvPicPr>
        <p:blipFill>
          <a:blip r:embed="rId2"/>
          <a:stretch>
            <a:fillRect/>
          </a:stretch>
        </p:blipFill>
        <p:spPr>
          <a:xfrm>
            <a:off x="606425" y="1301523"/>
            <a:ext cx="9733329" cy="5050292"/>
          </a:xfrm>
          <a:prstGeom prst="rect">
            <a:avLst/>
          </a:prstGeom>
        </p:spPr>
      </p:pic>
    </p:spTree>
    <p:extLst>
      <p:ext uri="{BB962C8B-B14F-4D97-AF65-F5344CB8AC3E}">
        <p14:creationId xmlns:p14="http://schemas.microsoft.com/office/powerpoint/2010/main" val="1449593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313</TotalTime>
  <Words>448</Words>
  <Application>Microsoft Office PowerPoint</Application>
  <PresentationFormat>Custom</PresentationFormat>
  <Paragraphs>99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Adjacency</vt:lpstr>
      <vt:lpstr>Chef </vt:lpstr>
      <vt:lpstr>Table of contents</vt:lpstr>
      <vt:lpstr>What is chef</vt:lpstr>
      <vt:lpstr>Chef Architecture</vt:lpstr>
      <vt:lpstr>Chef Components…</vt:lpstr>
      <vt:lpstr>Chef Components</vt:lpstr>
      <vt:lpstr>Chef Development Kit</vt:lpstr>
      <vt:lpstr>How Chef Works…</vt:lpstr>
      <vt:lpstr>How Chef Works…</vt:lpstr>
      <vt:lpstr>How Chef Works…</vt:lpstr>
      <vt:lpstr>How Chef Works…</vt:lpstr>
      <vt:lpstr>How Chef Works…</vt:lpstr>
      <vt:lpstr>How Chef Works…</vt:lpstr>
      <vt:lpstr>How Chef Works…</vt:lpstr>
      <vt:lpstr>How Chef Works…</vt:lpstr>
      <vt:lpstr>How Chef Works…</vt:lpstr>
      <vt:lpstr>How Chef Works</vt:lpstr>
      <vt:lpstr>Chef Cookbook Structure…</vt:lpstr>
      <vt:lpstr>Chef Cookbook Structure </vt:lpstr>
      <vt:lpstr>Chef Cookbook example…</vt:lpstr>
      <vt:lpstr>Chef Cookbook example…</vt:lpstr>
      <vt:lpstr>Chef Server and bootstrap chef node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Chef</dc:title>
  <dc:creator>Puneet Kumar Bhatia (UST, IND)</dc:creator>
  <cp:lastModifiedBy>Ad</cp:lastModifiedBy>
  <cp:revision>79</cp:revision>
  <dcterms:created xsi:type="dcterms:W3CDTF">2018-07-24T08:28:55Z</dcterms:created>
  <dcterms:modified xsi:type="dcterms:W3CDTF">2018-07-26T10:58:28Z</dcterms:modified>
</cp:coreProperties>
</file>