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86" r:id="rId7"/>
    <p:sldId id="287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1" r:id="rId18"/>
    <p:sldId id="272" r:id="rId19"/>
    <p:sldId id="273" r:id="rId20"/>
    <p:sldId id="274" r:id="rId21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7" d="100"/>
          <a:sy n="67" d="100"/>
        </p:scale>
        <p:origin x="-1284" y="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24242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24242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24242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24242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24242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6000" y="680719"/>
            <a:ext cx="1986399" cy="338554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0"/>
            <a:ext cx="4442460" cy="2302169"/>
          </a:xfrm>
        </p:spPr>
        <p:txBody>
          <a:bodyPr/>
          <a:lstStyle>
            <a:lvl1pPr>
              <a:defRPr sz="3080"/>
            </a:lvl1pPr>
            <a:lvl2pPr>
              <a:defRPr sz="2640"/>
            </a:lvl2pPr>
            <a:lvl3pPr>
              <a:defRPr sz="2200"/>
            </a:lvl3pPr>
            <a:lvl4pPr>
              <a:defRPr sz="1980"/>
            </a:lvl4pPr>
            <a:lvl5pPr>
              <a:defRPr sz="1980"/>
            </a:lvl5pPr>
            <a:lvl6pPr>
              <a:defRPr sz="1980"/>
            </a:lvl6pPr>
            <a:lvl7pPr>
              <a:defRPr sz="1980"/>
            </a:lvl7pPr>
            <a:lvl8pPr>
              <a:defRPr sz="1980"/>
            </a:lvl8pPr>
            <a:lvl9pPr>
              <a:defRPr sz="19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0"/>
            <a:ext cx="4442460" cy="2302169"/>
          </a:xfrm>
        </p:spPr>
        <p:txBody>
          <a:bodyPr/>
          <a:lstStyle>
            <a:lvl1pPr>
              <a:defRPr sz="3080"/>
            </a:lvl1pPr>
            <a:lvl2pPr>
              <a:defRPr sz="2640"/>
            </a:lvl2pPr>
            <a:lvl3pPr>
              <a:defRPr sz="2200"/>
            </a:lvl3pPr>
            <a:lvl4pPr>
              <a:defRPr sz="1980"/>
            </a:lvl4pPr>
            <a:lvl5pPr>
              <a:defRPr sz="1980"/>
            </a:lvl5pPr>
            <a:lvl6pPr>
              <a:defRPr sz="1980"/>
            </a:lvl6pPr>
            <a:lvl7pPr>
              <a:defRPr sz="1980"/>
            </a:lvl7pPr>
            <a:lvl8pPr>
              <a:defRPr sz="1980"/>
            </a:lvl8pPr>
            <a:lvl9pPr>
              <a:defRPr sz="19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7228332"/>
            <a:ext cx="2313432" cy="276999"/>
          </a:xfrm>
        </p:spPr>
        <p:txBody>
          <a:bodyPr/>
          <a:lstStyle/>
          <a:p>
            <a:fld id="{7D1E3A89-42A6-442A-BFEC-08B3116D25E9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19856" y="7228332"/>
            <a:ext cx="3218688" cy="276999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224202" y="6982276"/>
            <a:ext cx="270509" cy="184666"/>
          </a:xfrm>
        </p:spPr>
        <p:txBody>
          <a:bodyPr/>
          <a:lstStyle/>
          <a:p>
            <a:fld id="{5B145AB9-6A88-4A40-8BD9-AC21302CD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0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8123" y="457200"/>
            <a:ext cx="9143999" cy="10667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8123" y="457200"/>
            <a:ext cx="9144000" cy="1066800"/>
          </a:xfrm>
          <a:custGeom>
            <a:avLst/>
            <a:gdLst/>
            <a:ahLst/>
            <a:cxnLst/>
            <a:rect l="l" t="t" r="r" b="b"/>
            <a:pathLst>
              <a:path w="9144000" h="1066800">
                <a:moveTo>
                  <a:pt x="0" y="1183"/>
                </a:moveTo>
                <a:lnTo>
                  <a:pt x="0" y="530"/>
                </a:lnTo>
                <a:lnTo>
                  <a:pt x="530" y="0"/>
                </a:lnTo>
                <a:lnTo>
                  <a:pt x="1183" y="0"/>
                </a:lnTo>
                <a:lnTo>
                  <a:pt x="9142813" y="0"/>
                </a:lnTo>
                <a:lnTo>
                  <a:pt x="9143463" y="0"/>
                </a:lnTo>
                <a:lnTo>
                  <a:pt x="9143993" y="530"/>
                </a:lnTo>
                <a:lnTo>
                  <a:pt x="9143993" y="1183"/>
                </a:lnTo>
                <a:lnTo>
                  <a:pt x="9143993" y="1065619"/>
                </a:lnTo>
                <a:lnTo>
                  <a:pt x="9143993" y="1066269"/>
                </a:lnTo>
                <a:lnTo>
                  <a:pt x="9143463" y="1066799"/>
                </a:lnTo>
                <a:lnTo>
                  <a:pt x="9142813" y="1066799"/>
                </a:lnTo>
                <a:lnTo>
                  <a:pt x="1183" y="1066799"/>
                </a:lnTo>
                <a:lnTo>
                  <a:pt x="530" y="1066799"/>
                </a:lnTo>
                <a:lnTo>
                  <a:pt x="0" y="1066269"/>
                </a:lnTo>
                <a:lnTo>
                  <a:pt x="0" y="1065619"/>
                </a:lnTo>
                <a:lnTo>
                  <a:pt x="0" y="1183"/>
                </a:lnTo>
                <a:close/>
              </a:path>
            </a:pathLst>
          </a:custGeom>
          <a:ln w="93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36000" y="680719"/>
            <a:ext cx="1986399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9263" y="1776239"/>
            <a:ext cx="8375650" cy="39154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24202" y="6982276"/>
            <a:ext cx="270509" cy="210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424242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  <p:sp>
        <p:nvSpPr>
          <p:cNvPr id="7" name="MSIPCMContentMarking" descr="{&quot;HashCode&quot;:24823256,&quot;Placement&quot;:&quot;Footer&quot;}">
            <a:extLst>
              <a:ext uri="{FF2B5EF4-FFF2-40B4-BE49-F238E27FC236}">
                <a16:creationId xmlns:a16="http://schemas.microsoft.com/office/drawing/2014/main" xmlns="" id="{D53910FC-55D8-4637-934D-B6E7AD41D7B7}"/>
              </a:ext>
            </a:extLst>
          </p:cNvPr>
          <p:cNvSpPr txBox="1"/>
          <p:nvPr userDrawn="1"/>
        </p:nvSpPr>
        <p:spPr>
          <a:xfrm>
            <a:off x="0" y="7510056"/>
            <a:ext cx="1339839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IN" sz="1000">
                <a:solidFill>
                  <a:srgbClr val="000000"/>
                </a:solidFill>
                <a:latin typeface="Calibri" panose="020F0502020204030204" pitchFamily="34" charset="0"/>
              </a:rPr>
              <a:t>Classification: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book/en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.washington.edu/403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bugs@gmail.co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" TargetMode="External"/><Relationship Id="rId7" Type="http://schemas.openxmlformats.org/officeDocument/2006/relationships/hyperlink" Target="http://eagain.net/articles/git-for-computer-scientists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chacon.github.com/git/gittutorial.html" TargetMode="External"/><Relationship Id="rId5" Type="http://schemas.openxmlformats.org/officeDocument/2006/relationships/hyperlink" Target="http://gitref.org/index.html" TargetMode="External"/><Relationship Id="rId4" Type="http://schemas.openxmlformats.org/officeDocument/2006/relationships/hyperlink" Target="http://git-scm.com/book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3443" y="452520"/>
            <a:ext cx="9153525" cy="1400175"/>
            <a:chOff x="453443" y="452520"/>
            <a:chExt cx="9153525" cy="1400175"/>
          </a:xfrm>
        </p:grpSpPr>
        <p:sp>
          <p:nvSpPr>
            <p:cNvPr id="3" name="object 3"/>
            <p:cNvSpPr/>
            <p:nvPr/>
          </p:nvSpPr>
          <p:spPr>
            <a:xfrm>
              <a:off x="458123" y="457200"/>
              <a:ext cx="9143999" cy="139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8123" y="457200"/>
              <a:ext cx="9144000" cy="1390650"/>
            </a:xfrm>
            <a:custGeom>
              <a:avLst/>
              <a:gdLst/>
              <a:ahLst/>
              <a:cxnLst/>
              <a:rect l="l" t="t" r="r" b="b"/>
              <a:pathLst>
                <a:path w="9144000" h="1390650">
                  <a:moveTo>
                    <a:pt x="0" y="1544"/>
                  </a:moveTo>
                  <a:lnTo>
                    <a:pt x="0" y="691"/>
                  </a:lnTo>
                  <a:lnTo>
                    <a:pt x="691" y="0"/>
                  </a:lnTo>
                  <a:lnTo>
                    <a:pt x="1543" y="0"/>
                  </a:lnTo>
                  <a:lnTo>
                    <a:pt x="9142453" y="0"/>
                  </a:lnTo>
                  <a:lnTo>
                    <a:pt x="9143303" y="0"/>
                  </a:lnTo>
                  <a:lnTo>
                    <a:pt x="9143993" y="691"/>
                  </a:lnTo>
                  <a:lnTo>
                    <a:pt x="9143993" y="1544"/>
                  </a:lnTo>
                  <a:lnTo>
                    <a:pt x="9143993" y="1389108"/>
                  </a:lnTo>
                  <a:lnTo>
                    <a:pt x="9143993" y="1389958"/>
                  </a:lnTo>
                  <a:lnTo>
                    <a:pt x="9143303" y="1390648"/>
                  </a:lnTo>
                  <a:lnTo>
                    <a:pt x="9142453" y="1390648"/>
                  </a:lnTo>
                  <a:lnTo>
                    <a:pt x="1543" y="1390648"/>
                  </a:lnTo>
                  <a:lnTo>
                    <a:pt x="691" y="1390648"/>
                  </a:lnTo>
                  <a:lnTo>
                    <a:pt x="0" y="1389958"/>
                  </a:lnTo>
                  <a:lnTo>
                    <a:pt x="0" y="1389108"/>
                  </a:lnTo>
                  <a:lnTo>
                    <a:pt x="0" y="1544"/>
                  </a:lnTo>
                  <a:close/>
                </a:path>
              </a:pathLst>
            </a:custGeom>
            <a:ln w="93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78623" y="2852420"/>
            <a:ext cx="63080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3140" algn="l"/>
                <a:tab pos="4231640" algn="l"/>
              </a:tabLst>
            </a:pPr>
            <a:r>
              <a:rPr spc="-5" dirty="0">
                <a:solidFill>
                  <a:srgbClr val="000000"/>
                </a:solidFill>
              </a:rPr>
              <a:t>G</a:t>
            </a:r>
            <a:r>
              <a:rPr dirty="0">
                <a:solidFill>
                  <a:srgbClr val="000000"/>
                </a:solidFill>
              </a:rPr>
              <a:t>it	</a:t>
            </a:r>
            <a:r>
              <a:rPr spc="-5" dirty="0">
                <a:solidFill>
                  <a:srgbClr val="000000"/>
                </a:solidFill>
              </a:rPr>
              <a:t>f</a:t>
            </a:r>
            <a:r>
              <a:rPr dirty="0">
                <a:solidFill>
                  <a:srgbClr val="000000"/>
                </a:solidFill>
              </a:rPr>
              <a:t>or V</a:t>
            </a:r>
            <a:r>
              <a:rPr spc="-5" dirty="0">
                <a:solidFill>
                  <a:srgbClr val="000000"/>
                </a:solidFill>
              </a:rPr>
              <a:t>e</a:t>
            </a:r>
            <a:r>
              <a:rPr dirty="0">
                <a:solidFill>
                  <a:srgbClr val="000000"/>
                </a:solidFill>
              </a:rPr>
              <a:t>r</a:t>
            </a:r>
            <a:r>
              <a:rPr spc="-5" dirty="0">
                <a:solidFill>
                  <a:srgbClr val="000000"/>
                </a:solidFill>
              </a:rPr>
              <a:t>s</a:t>
            </a:r>
            <a:r>
              <a:rPr dirty="0">
                <a:solidFill>
                  <a:srgbClr val="000000"/>
                </a:solidFill>
              </a:rPr>
              <a:t>ion	Co</a:t>
            </a:r>
            <a:r>
              <a:rPr spc="-5" dirty="0">
                <a:solidFill>
                  <a:srgbClr val="000000"/>
                </a:solidFill>
              </a:rPr>
              <a:t>nt</a:t>
            </a:r>
            <a:r>
              <a:rPr dirty="0">
                <a:solidFill>
                  <a:srgbClr val="000000"/>
                </a:solidFill>
              </a:rPr>
              <a:t>rol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135486" y="4528820"/>
            <a:ext cx="3794760" cy="12090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6510" marR="9525" algn="ctr">
              <a:lnSpc>
                <a:spcPts val="1600"/>
              </a:lnSpc>
              <a:spcBef>
                <a:spcPts val="219"/>
              </a:spcBef>
            </a:pPr>
            <a:r>
              <a:rPr sz="1400" spc="-5" dirty="0">
                <a:latin typeface="Tahoma"/>
                <a:cs typeface="Tahoma"/>
              </a:rPr>
              <a:t>These </a:t>
            </a:r>
            <a:r>
              <a:rPr sz="1400" dirty="0">
                <a:latin typeface="Tahoma"/>
                <a:cs typeface="Tahoma"/>
              </a:rPr>
              <a:t>slides are </a:t>
            </a:r>
            <a:r>
              <a:rPr sz="1400" spc="-5" dirty="0">
                <a:latin typeface="Tahoma"/>
                <a:cs typeface="Tahoma"/>
              </a:rPr>
              <a:t>heavily </a:t>
            </a:r>
            <a:r>
              <a:rPr sz="1400" dirty="0">
                <a:latin typeface="Tahoma"/>
                <a:cs typeface="Tahoma"/>
              </a:rPr>
              <a:t>based </a:t>
            </a:r>
            <a:r>
              <a:rPr sz="1400" spc="-5" dirty="0">
                <a:latin typeface="Tahoma"/>
                <a:cs typeface="Tahoma"/>
              </a:rPr>
              <a:t>on </a:t>
            </a:r>
            <a:r>
              <a:rPr sz="1400" dirty="0">
                <a:latin typeface="Tahoma"/>
                <a:cs typeface="Tahoma"/>
              </a:rPr>
              <a:t>slides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created  </a:t>
            </a:r>
            <a:r>
              <a:rPr sz="1400" spc="-5" dirty="0">
                <a:latin typeface="Tahoma"/>
                <a:cs typeface="Tahoma"/>
              </a:rPr>
              <a:t>by Ruth Anderson </a:t>
            </a:r>
            <a:r>
              <a:rPr sz="1400" dirty="0">
                <a:latin typeface="Tahoma"/>
                <a:cs typeface="Tahoma"/>
              </a:rPr>
              <a:t>for </a:t>
            </a:r>
            <a:r>
              <a:rPr sz="1400" spc="-5" dirty="0">
                <a:latin typeface="Tahoma"/>
                <a:cs typeface="Tahoma"/>
              </a:rPr>
              <a:t>CSE 390a.  Thanks,</a:t>
            </a:r>
            <a:r>
              <a:rPr sz="1400" spc="8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Ruth!</a:t>
            </a:r>
            <a:endParaRPr sz="14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315"/>
              </a:spcBef>
            </a:pPr>
            <a:r>
              <a:rPr sz="1400" spc="-5" dirty="0">
                <a:latin typeface="Tahoma"/>
                <a:cs typeface="Tahoma"/>
              </a:rPr>
              <a:t>images taken </a:t>
            </a:r>
            <a:r>
              <a:rPr sz="1400" dirty="0">
                <a:latin typeface="Tahoma"/>
                <a:cs typeface="Tahoma"/>
              </a:rPr>
              <a:t>from</a:t>
            </a:r>
            <a:r>
              <a:rPr sz="1400" spc="85" dirty="0">
                <a:latin typeface="Tahoma"/>
                <a:cs typeface="Tahoma"/>
              </a:rPr>
              <a:t> </a:t>
            </a:r>
            <a:r>
              <a:rPr sz="1400" u="sng" spc="-5" dirty="0">
                <a:solidFill>
                  <a:srgbClr val="009999"/>
                </a:solidFill>
                <a:uFill>
                  <a:solidFill>
                    <a:srgbClr val="00A8A9"/>
                  </a:solidFill>
                </a:uFill>
                <a:latin typeface="Tahoma"/>
                <a:cs typeface="Tahoma"/>
                <a:hlinkClick r:id="rId3"/>
              </a:rPr>
              <a:t>http://git-scm.com/book/en/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1400" u="sng" spc="-5" dirty="0">
                <a:solidFill>
                  <a:srgbClr val="009999"/>
                </a:solidFill>
                <a:uFill>
                  <a:solidFill>
                    <a:srgbClr val="00A8A9"/>
                  </a:solidFill>
                </a:uFill>
                <a:latin typeface="Tahoma"/>
                <a:cs typeface="Tahoma"/>
                <a:hlinkClick r:id="rId4"/>
              </a:rPr>
              <a:t>http://www.cs.washington.edu/403/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0631" y="680719"/>
            <a:ext cx="52838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44650" algn="l"/>
                <a:tab pos="2625725" algn="l"/>
              </a:tabLst>
            </a:pPr>
            <a:r>
              <a:rPr spc="-5" dirty="0"/>
              <a:t>Basic	Git	workflow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9263" y="1722628"/>
            <a:ext cx="8490585" cy="1472839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244475" indent="-231775">
              <a:lnSpc>
                <a:spcPct val="100000"/>
              </a:lnSpc>
              <a:spcBef>
                <a:spcPts val="595"/>
              </a:spcBef>
              <a:buFont typeface="Tahoma"/>
              <a:buChar char="•"/>
              <a:tabLst>
                <a:tab pos="244475" algn="l"/>
              </a:tabLst>
            </a:pPr>
            <a:r>
              <a:rPr b="1" spc="-5" dirty="0">
                <a:latin typeface="Tahoma"/>
                <a:cs typeface="Tahoma"/>
              </a:rPr>
              <a:t>Modify </a:t>
            </a:r>
            <a:r>
              <a:rPr dirty="0">
                <a:latin typeface="Tahoma"/>
                <a:cs typeface="Tahoma"/>
              </a:rPr>
              <a:t>files </a:t>
            </a:r>
            <a:r>
              <a:rPr spc="-5" dirty="0">
                <a:latin typeface="Tahoma"/>
                <a:cs typeface="Tahoma"/>
              </a:rPr>
              <a:t>in your working</a:t>
            </a:r>
            <a:r>
              <a:rPr spc="1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directory.</a:t>
            </a:r>
            <a:endParaRPr dirty="0">
              <a:latin typeface="Tahoma"/>
              <a:cs typeface="Tahoma"/>
            </a:endParaRPr>
          </a:p>
          <a:p>
            <a:pPr marL="244475" indent="-231775">
              <a:lnSpc>
                <a:spcPct val="100000"/>
              </a:lnSpc>
              <a:spcBef>
                <a:spcPts val="495"/>
              </a:spcBef>
              <a:buFont typeface="Tahoma"/>
              <a:buChar char="•"/>
              <a:tabLst>
                <a:tab pos="244475" algn="l"/>
              </a:tabLst>
            </a:pPr>
            <a:r>
              <a:rPr b="1" spc="-5" dirty="0">
                <a:latin typeface="Tahoma"/>
                <a:cs typeface="Tahoma"/>
              </a:rPr>
              <a:t>Stage </a:t>
            </a:r>
            <a:r>
              <a:rPr dirty="0">
                <a:latin typeface="Tahoma"/>
                <a:cs typeface="Tahoma"/>
              </a:rPr>
              <a:t>files, </a:t>
            </a:r>
            <a:r>
              <a:rPr spc="-5" dirty="0">
                <a:latin typeface="Tahoma"/>
                <a:cs typeface="Tahoma"/>
              </a:rPr>
              <a:t>adding snapshots </a:t>
            </a:r>
            <a:r>
              <a:rPr dirty="0">
                <a:latin typeface="Tahoma"/>
                <a:cs typeface="Tahoma"/>
              </a:rPr>
              <a:t>of them to </a:t>
            </a:r>
            <a:r>
              <a:rPr spc="-5" dirty="0">
                <a:latin typeface="Tahoma"/>
                <a:cs typeface="Tahoma"/>
              </a:rPr>
              <a:t>your staging</a:t>
            </a:r>
            <a:r>
              <a:rPr spc="2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area.</a:t>
            </a:r>
          </a:p>
          <a:p>
            <a:pPr marL="241300" marR="5080" indent="-228600">
              <a:lnSpc>
                <a:spcPts val="2820"/>
              </a:lnSpc>
              <a:spcBef>
                <a:spcPts val="765"/>
              </a:spcBef>
              <a:buFont typeface="Tahoma"/>
              <a:buChar char="•"/>
              <a:tabLst>
                <a:tab pos="244475" algn="l"/>
              </a:tabLst>
            </a:pPr>
            <a:r>
              <a:rPr b="1" spc="-5" dirty="0">
                <a:latin typeface="Tahoma"/>
                <a:cs typeface="Tahoma"/>
              </a:rPr>
              <a:t>Commit</a:t>
            </a:r>
            <a:r>
              <a:rPr spc="-5" dirty="0">
                <a:latin typeface="Tahoma"/>
                <a:cs typeface="Tahoma"/>
              </a:rPr>
              <a:t>, which takes </a:t>
            </a:r>
            <a:r>
              <a:rPr dirty="0">
                <a:latin typeface="Tahoma"/>
                <a:cs typeface="Tahoma"/>
              </a:rPr>
              <a:t>the files </a:t>
            </a:r>
            <a:r>
              <a:rPr spc="-5" dirty="0">
                <a:latin typeface="Tahoma"/>
                <a:cs typeface="Tahoma"/>
              </a:rPr>
              <a:t>in </a:t>
            </a:r>
            <a:r>
              <a:rPr dirty="0">
                <a:latin typeface="Tahoma"/>
                <a:cs typeface="Tahoma"/>
              </a:rPr>
              <a:t>the </a:t>
            </a:r>
            <a:r>
              <a:rPr spc="-5" dirty="0">
                <a:latin typeface="Tahoma"/>
                <a:cs typeface="Tahoma"/>
              </a:rPr>
              <a:t>staging </a:t>
            </a:r>
            <a:r>
              <a:rPr dirty="0">
                <a:latin typeface="Tahoma"/>
                <a:cs typeface="Tahoma"/>
              </a:rPr>
              <a:t>area </a:t>
            </a:r>
            <a:r>
              <a:rPr spc="-5" dirty="0">
                <a:latin typeface="Tahoma"/>
                <a:cs typeface="Tahoma"/>
              </a:rPr>
              <a:t>and </a:t>
            </a:r>
            <a:r>
              <a:rPr dirty="0">
                <a:latin typeface="Tahoma"/>
                <a:cs typeface="Tahoma"/>
              </a:rPr>
              <a:t>stores  that </a:t>
            </a:r>
            <a:r>
              <a:rPr spc="-5" dirty="0">
                <a:latin typeface="Tahoma"/>
                <a:cs typeface="Tahoma"/>
              </a:rPr>
              <a:t>snapshot permanently </a:t>
            </a:r>
            <a:r>
              <a:rPr dirty="0">
                <a:latin typeface="Tahoma"/>
                <a:cs typeface="Tahoma"/>
              </a:rPr>
              <a:t>to </a:t>
            </a:r>
            <a:r>
              <a:rPr spc="-5" dirty="0">
                <a:latin typeface="Tahoma"/>
                <a:cs typeface="Tahoma"/>
              </a:rPr>
              <a:t>your </a:t>
            </a:r>
            <a:r>
              <a:rPr dirty="0">
                <a:latin typeface="Tahoma"/>
                <a:cs typeface="Tahoma"/>
              </a:rPr>
              <a:t>Git</a:t>
            </a:r>
            <a:r>
              <a:rPr spc="2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directory.</a:t>
            </a:r>
            <a:endParaRPr dirty="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6000" y="3733800"/>
            <a:ext cx="5399379" cy="31763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3930" y="680719"/>
            <a:ext cx="63576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3140" algn="l"/>
                <a:tab pos="3263265" algn="l"/>
              </a:tabLst>
            </a:pPr>
            <a:r>
              <a:rPr spc="-5" dirty="0"/>
              <a:t>Git	commit	checksums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9263" y="1785620"/>
            <a:ext cx="8730615" cy="4031873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41300" marR="5080" indent="-228600">
              <a:lnSpc>
                <a:spcPts val="2800"/>
              </a:lnSpc>
              <a:spcBef>
                <a:spcPts val="260"/>
              </a:spcBef>
              <a:buChar char="•"/>
              <a:tabLst>
                <a:tab pos="244475" algn="l"/>
              </a:tabLst>
            </a:pPr>
            <a:r>
              <a:rPr spc="-5" dirty="0">
                <a:latin typeface="Tahoma"/>
                <a:cs typeface="Tahoma"/>
              </a:rPr>
              <a:t>In Subversion </a:t>
            </a:r>
            <a:r>
              <a:rPr b="1" spc="-5" dirty="0">
                <a:latin typeface="Tahoma"/>
                <a:cs typeface="Tahoma"/>
              </a:rPr>
              <a:t>each modification </a:t>
            </a:r>
            <a:r>
              <a:rPr dirty="0">
                <a:latin typeface="Tahoma"/>
                <a:cs typeface="Tahoma"/>
              </a:rPr>
              <a:t>to the </a:t>
            </a:r>
            <a:r>
              <a:rPr spc="-5" dirty="0">
                <a:latin typeface="Tahoma"/>
                <a:cs typeface="Tahoma"/>
              </a:rPr>
              <a:t>central repo </a:t>
            </a:r>
            <a:r>
              <a:rPr b="1" spc="-5" dirty="0">
                <a:latin typeface="Tahoma"/>
                <a:cs typeface="Tahoma"/>
              </a:rPr>
              <a:t>increments  </a:t>
            </a:r>
            <a:r>
              <a:rPr b="1" dirty="0">
                <a:latin typeface="Tahoma"/>
                <a:cs typeface="Tahoma"/>
              </a:rPr>
              <a:t>the </a:t>
            </a:r>
            <a:r>
              <a:rPr b="1" spc="-5" dirty="0">
                <a:latin typeface="Tahoma"/>
                <a:cs typeface="Tahoma"/>
              </a:rPr>
              <a:t>version #</a:t>
            </a:r>
            <a:r>
              <a:rPr spc="-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 the overall </a:t>
            </a:r>
            <a:r>
              <a:rPr spc="-5" dirty="0">
                <a:latin typeface="Tahoma"/>
                <a:cs typeface="Tahoma"/>
              </a:rPr>
              <a:t>repo.</a:t>
            </a:r>
            <a:endParaRPr dirty="0">
              <a:latin typeface="Tahoma"/>
              <a:cs typeface="Tahoma"/>
            </a:endParaRPr>
          </a:p>
          <a:p>
            <a:pPr marL="635000" marR="403225" lvl="1" indent="-279400">
              <a:lnSpc>
                <a:spcPct val="99800"/>
              </a:lnSpc>
              <a:spcBef>
                <a:spcPts val="470"/>
              </a:spcBef>
              <a:buChar char="–"/>
              <a:tabLst>
                <a:tab pos="635000" algn="l"/>
              </a:tabLst>
            </a:pPr>
            <a:r>
              <a:rPr spc="-5" dirty="0">
                <a:latin typeface="Tahoma"/>
                <a:cs typeface="Tahoma"/>
              </a:rPr>
              <a:t>In </a:t>
            </a:r>
            <a:r>
              <a:rPr dirty="0">
                <a:latin typeface="Tahoma"/>
                <a:cs typeface="Tahoma"/>
              </a:rPr>
              <a:t>Git, </a:t>
            </a:r>
            <a:r>
              <a:rPr spc="-5" dirty="0">
                <a:latin typeface="Tahoma"/>
                <a:cs typeface="Tahoma"/>
              </a:rPr>
              <a:t>each </a:t>
            </a:r>
            <a:r>
              <a:rPr dirty="0">
                <a:latin typeface="Tahoma"/>
                <a:cs typeface="Tahoma"/>
              </a:rPr>
              <a:t>user has their </a:t>
            </a:r>
            <a:r>
              <a:rPr spc="-5" dirty="0">
                <a:latin typeface="Tahoma"/>
                <a:cs typeface="Tahoma"/>
              </a:rPr>
              <a:t>own copy </a:t>
            </a:r>
            <a:r>
              <a:rPr dirty="0">
                <a:latin typeface="Tahoma"/>
                <a:cs typeface="Tahoma"/>
              </a:rPr>
              <a:t>of the </a:t>
            </a:r>
            <a:r>
              <a:rPr spc="-5" dirty="0">
                <a:latin typeface="Tahoma"/>
                <a:cs typeface="Tahoma"/>
              </a:rPr>
              <a:t>repo, and commits changes </a:t>
            </a:r>
            <a:r>
              <a:rPr dirty="0">
                <a:latin typeface="Tahoma"/>
                <a:cs typeface="Tahoma"/>
              </a:rPr>
              <a:t>to their </a:t>
            </a:r>
            <a:r>
              <a:rPr spc="-5" dirty="0">
                <a:latin typeface="Tahoma"/>
                <a:cs typeface="Tahoma"/>
              </a:rPr>
              <a:t>local copy </a:t>
            </a:r>
            <a:r>
              <a:rPr dirty="0">
                <a:latin typeface="Tahoma"/>
                <a:cs typeface="Tahoma"/>
              </a:rPr>
              <a:t>of the </a:t>
            </a:r>
            <a:r>
              <a:rPr spc="-5" dirty="0">
                <a:latin typeface="Tahoma"/>
                <a:cs typeface="Tahoma"/>
              </a:rPr>
              <a:t>repo before pushing </a:t>
            </a:r>
            <a:r>
              <a:rPr dirty="0">
                <a:latin typeface="Tahoma"/>
                <a:cs typeface="Tahoma"/>
              </a:rPr>
              <a:t>to the  </a:t>
            </a:r>
            <a:r>
              <a:rPr spc="-5" dirty="0">
                <a:latin typeface="Tahoma"/>
                <a:cs typeface="Tahoma"/>
              </a:rPr>
              <a:t>central server.</a:t>
            </a:r>
            <a:endParaRPr dirty="0">
              <a:latin typeface="Tahoma"/>
              <a:cs typeface="Tahoma"/>
            </a:endParaRPr>
          </a:p>
          <a:p>
            <a:pPr marL="635000" marR="656590" lvl="1" indent="-279400">
              <a:lnSpc>
                <a:spcPts val="2570"/>
              </a:lnSpc>
              <a:spcBef>
                <a:spcPts val="735"/>
              </a:spcBef>
              <a:buChar char="–"/>
              <a:tabLst>
                <a:tab pos="635000" algn="l"/>
              </a:tabLst>
            </a:pPr>
            <a:r>
              <a:rPr spc="-5" dirty="0">
                <a:latin typeface="Tahoma"/>
                <a:cs typeface="Tahoma"/>
              </a:rPr>
              <a:t>So </a:t>
            </a:r>
            <a:r>
              <a:rPr dirty="0">
                <a:latin typeface="Tahoma"/>
                <a:cs typeface="Tahoma"/>
              </a:rPr>
              <a:t>Git </a:t>
            </a:r>
            <a:r>
              <a:rPr spc="-5" dirty="0">
                <a:latin typeface="Tahoma"/>
                <a:cs typeface="Tahoma"/>
              </a:rPr>
              <a:t>generates </a:t>
            </a:r>
            <a:r>
              <a:rPr dirty="0">
                <a:latin typeface="Tahoma"/>
                <a:cs typeface="Tahoma"/>
              </a:rPr>
              <a:t>a </a:t>
            </a:r>
            <a:r>
              <a:rPr spc="-5" dirty="0">
                <a:latin typeface="Tahoma"/>
                <a:cs typeface="Tahoma"/>
              </a:rPr>
              <a:t>unique </a:t>
            </a:r>
            <a:r>
              <a:rPr b="1" dirty="0">
                <a:latin typeface="Tahoma"/>
                <a:cs typeface="Tahoma"/>
              </a:rPr>
              <a:t>SHA-1 </a:t>
            </a:r>
            <a:r>
              <a:rPr b="1" spc="-5" dirty="0">
                <a:latin typeface="Tahoma"/>
                <a:cs typeface="Tahoma"/>
              </a:rPr>
              <a:t>hash </a:t>
            </a:r>
            <a:r>
              <a:rPr spc="-5" dirty="0">
                <a:latin typeface="Tahoma"/>
                <a:cs typeface="Tahoma"/>
              </a:rPr>
              <a:t>(40 character </a:t>
            </a:r>
            <a:r>
              <a:rPr dirty="0">
                <a:latin typeface="Tahoma"/>
                <a:cs typeface="Tahoma"/>
              </a:rPr>
              <a:t>string  of hex </a:t>
            </a:r>
            <a:r>
              <a:rPr spc="-5" dirty="0">
                <a:latin typeface="Tahoma"/>
                <a:cs typeface="Tahoma"/>
              </a:rPr>
              <a:t>digits) </a:t>
            </a:r>
            <a:r>
              <a:rPr dirty="0">
                <a:latin typeface="Tahoma"/>
                <a:cs typeface="Tahoma"/>
              </a:rPr>
              <a:t>for </a:t>
            </a:r>
            <a:r>
              <a:rPr spc="-5" dirty="0">
                <a:latin typeface="Tahoma"/>
                <a:cs typeface="Tahoma"/>
              </a:rPr>
              <a:t>every</a:t>
            </a:r>
            <a:r>
              <a:rPr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commit.</a:t>
            </a:r>
            <a:endParaRPr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515"/>
              </a:spcBef>
              <a:buChar char="–"/>
              <a:tabLst>
                <a:tab pos="635000" algn="l"/>
              </a:tabLst>
            </a:pPr>
            <a:r>
              <a:rPr dirty="0">
                <a:latin typeface="Tahoma"/>
                <a:cs typeface="Tahoma"/>
              </a:rPr>
              <a:t>Refers to </a:t>
            </a:r>
            <a:r>
              <a:rPr spc="-5" dirty="0">
                <a:latin typeface="Tahoma"/>
                <a:cs typeface="Tahoma"/>
              </a:rPr>
              <a:t>commits by </a:t>
            </a:r>
            <a:r>
              <a:rPr dirty="0">
                <a:latin typeface="Tahoma"/>
                <a:cs typeface="Tahoma"/>
              </a:rPr>
              <a:t>this </a:t>
            </a:r>
            <a:r>
              <a:rPr spc="-5" dirty="0">
                <a:latin typeface="Tahoma"/>
                <a:cs typeface="Tahoma"/>
              </a:rPr>
              <a:t>ID </a:t>
            </a:r>
            <a:r>
              <a:rPr dirty="0">
                <a:latin typeface="Tahoma"/>
                <a:cs typeface="Tahoma"/>
              </a:rPr>
              <a:t>rather </a:t>
            </a:r>
            <a:r>
              <a:rPr spc="-5" dirty="0">
                <a:latin typeface="Tahoma"/>
                <a:cs typeface="Tahoma"/>
              </a:rPr>
              <a:t>than </a:t>
            </a:r>
            <a:r>
              <a:rPr dirty="0">
                <a:latin typeface="Tahoma"/>
                <a:cs typeface="Tahoma"/>
              </a:rPr>
              <a:t>a </a:t>
            </a:r>
            <a:r>
              <a:rPr spc="-5" dirty="0">
                <a:latin typeface="Tahoma"/>
                <a:cs typeface="Tahoma"/>
              </a:rPr>
              <a:t>version</a:t>
            </a:r>
            <a:r>
              <a:rPr spc="2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number.</a:t>
            </a:r>
            <a:endParaRPr dirty="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Tahoma"/>
              <a:buChar char="–"/>
            </a:pPr>
            <a:endParaRPr sz="2400"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buChar char="–"/>
              <a:tabLst>
                <a:tab pos="635000" algn="l"/>
              </a:tabLst>
            </a:pPr>
            <a:r>
              <a:rPr dirty="0">
                <a:latin typeface="Tahoma"/>
                <a:cs typeface="Tahoma"/>
              </a:rPr>
              <a:t>Often we </a:t>
            </a:r>
            <a:r>
              <a:rPr spc="-5" dirty="0">
                <a:latin typeface="Tahoma"/>
                <a:cs typeface="Tahoma"/>
              </a:rPr>
              <a:t>only </a:t>
            </a:r>
            <a:r>
              <a:rPr dirty="0">
                <a:latin typeface="Tahoma"/>
                <a:cs typeface="Tahoma"/>
              </a:rPr>
              <a:t>see the first 7 </a:t>
            </a:r>
            <a:r>
              <a:rPr spc="-5" dirty="0">
                <a:latin typeface="Tahoma"/>
                <a:cs typeface="Tahoma"/>
              </a:rPr>
              <a:t>characters:</a:t>
            </a:r>
            <a:endParaRPr dirty="0">
              <a:latin typeface="Tahoma"/>
              <a:cs typeface="Tahoma"/>
            </a:endParaRPr>
          </a:p>
          <a:p>
            <a:pPr marL="923925" lvl="2" indent="-174625">
              <a:lnSpc>
                <a:spcPct val="100000"/>
              </a:lnSpc>
              <a:spcBef>
                <a:spcPts val="509"/>
              </a:spcBef>
              <a:buChar char="•"/>
              <a:tabLst>
                <a:tab pos="923925" algn="l"/>
              </a:tabLst>
            </a:pPr>
            <a:r>
              <a:rPr sz="1600" spc="-5" dirty="0">
                <a:latin typeface="Courier New"/>
                <a:cs typeface="Courier New"/>
              </a:rPr>
              <a:t>1677b2d Edited first line of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readme</a:t>
            </a:r>
            <a:endParaRPr sz="1600" dirty="0">
              <a:latin typeface="Courier New"/>
              <a:cs typeface="Courier New"/>
            </a:endParaRPr>
          </a:p>
          <a:p>
            <a:pPr marL="923925" lvl="2" indent="-174625">
              <a:lnSpc>
                <a:spcPct val="100000"/>
              </a:lnSpc>
              <a:spcBef>
                <a:spcPts val="400"/>
              </a:spcBef>
              <a:buChar char="•"/>
              <a:tabLst>
                <a:tab pos="923925" algn="l"/>
              </a:tabLst>
            </a:pPr>
            <a:r>
              <a:rPr sz="1600" spc="-5" dirty="0">
                <a:latin typeface="Courier New"/>
                <a:cs typeface="Courier New"/>
              </a:rPr>
              <a:t>258efa7 Added line to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readme</a:t>
            </a:r>
            <a:endParaRPr sz="1600" dirty="0">
              <a:latin typeface="Courier New"/>
              <a:cs typeface="Courier New"/>
            </a:endParaRPr>
          </a:p>
          <a:p>
            <a:pPr marL="923925" lvl="2" indent="-174625">
              <a:lnSpc>
                <a:spcPct val="100000"/>
              </a:lnSpc>
              <a:spcBef>
                <a:spcPts val="500"/>
              </a:spcBef>
              <a:buChar char="•"/>
              <a:tabLst>
                <a:tab pos="923925" algn="l"/>
              </a:tabLst>
            </a:pPr>
            <a:r>
              <a:rPr sz="1600" spc="-5" dirty="0">
                <a:latin typeface="Courier New"/>
                <a:cs typeface="Courier New"/>
              </a:rPr>
              <a:t>0e52da7 Initial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commit</a:t>
            </a:r>
            <a:endParaRPr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2865" y="680719"/>
            <a:ext cx="66401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57500" algn="l"/>
              </a:tabLst>
            </a:pPr>
            <a:r>
              <a:rPr spc="-5" dirty="0"/>
              <a:t>Initial</a:t>
            </a:r>
            <a:r>
              <a:rPr spc="15" dirty="0"/>
              <a:t> </a:t>
            </a:r>
            <a:r>
              <a:rPr spc="-5" dirty="0"/>
              <a:t>Git	configuration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9263" y="1723551"/>
            <a:ext cx="8192134" cy="297581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44475" indent="-231775">
              <a:lnSpc>
                <a:spcPct val="100000"/>
              </a:lnSpc>
              <a:spcBef>
                <a:spcPts val="585"/>
              </a:spcBef>
              <a:buChar char="•"/>
              <a:tabLst>
                <a:tab pos="244475" algn="l"/>
              </a:tabLst>
            </a:pPr>
            <a:r>
              <a:rPr sz="2000" spc="-5" dirty="0">
                <a:latin typeface="Tahoma"/>
                <a:cs typeface="Tahoma"/>
              </a:rPr>
              <a:t>Set </a:t>
            </a:r>
            <a:r>
              <a:rPr sz="2000" dirty="0">
                <a:latin typeface="Tahoma"/>
                <a:cs typeface="Tahoma"/>
              </a:rPr>
              <a:t>the </a:t>
            </a:r>
            <a:r>
              <a:rPr sz="2000" b="1" spc="-5" dirty="0">
                <a:latin typeface="Tahoma"/>
                <a:cs typeface="Tahoma"/>
              </a:rPr>
              <a:t>name</a:t>
            </a:r>
            <a:r>
              <a:rPr sz="2000" spc="-5" dirty="0">
                <a:latin typeface="Tahoma"/>
                <a:cs typeface="Tahoma"/>
              </a:rPr>
              <a:t> and </a:t>
            </a:r>
            <a:r>
              <a:rPr sz="2000" b="1" spc="-5" dirty="0">
                <a:latin typeface="Tahoma"/>
                <a:cs typeface="Tahoma"/>
              </a:rPr>
              <a:t>email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for Git to use </a:t>
            </a:r>
            <a:r>
              <a:rPr sz="2000" spc="-5" dirty="0">
                <a:latin typeface="Tahoma"/>
                <a:cs typeface="Tahoma"/>
              </a:rPr>
              <a:t>when you</a:t>
            </a:r>
            <a:r>
              <a:rPr sz="2000" spc="3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commit:</a:t>
            </a:r>
            <a:endParaRPr sz="2000"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50"/>
              </a:spcBef>
              <a:buChar char="–"/>
              <a:tabLst>
                <a:tab pos="635000" algn="l"/>
              </a:tabLst>
            </a:pPr>
            <a:r>
              <a:rPr sz="2000" spc="-5" dirty="0">
                <a:latin typeface="Courier New"/>
                <a:cs typeface="Courier New"/>
              </a:rPr>
              <a:t>git config --global user.name "Bugs</a:t>
            </a:r>
            <a:r>
              <a:rPr sz="2000" spc="-5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Bunny"</a:t>
            </a:r>
            <a:endParaRPr sz="2000" dirty="0">
              <a:latin typeface="Courier New"/>
              <a:cs typeface="Courier New"/>
            </a:endParaRPr>
          </a:p>
          <a:p>
            <a:pPr marL="635000" lvl="1" indent="-279400">
              <a:lnSpc>
                <a:spcPct val="100000"/>
              </a:lnSpc>
              <a:spcBef>
                <a:spcPts val="560"/>
              </a:spcBef>
              <a:buChar char="–"/>
              <a:tabLst>
                <a:tab pos="635000" algn="l"/>
              </a:tabLst>
            </a:pPr>
            <a:r>
              <a:rPr sz="2000" spc="-5" dirty="0">
                <a:latin typeface="Courier New"/>
                <a:cs typeface="Courier New"/>
              </a:rPr>
              <a:t>git config --global user.email</a:t>
            </a:r>
            <a:r>
              <a:rPr sz="2000" spc="-8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  <a:hlinkClick r:id="rId2"/>
              </a:rPr>
              <a:t>bugs@gmail.com</a:t>
            </a:r>
            <a:endParaRPr sz="2000" dirty="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560"/>
              </a:spcBef>
            </a:pPr>
            <a:r>
              <a:rPr sz="2000" dirty="0">
                <a:latin typeface="Tahoma"/>
                <a:cs typeface="Tahoma"/>
              </a:rPr>
              <a:t>– </a:t>
            </a:r>
            <a:r>
              <a:rPr sz="2000" spc="-5" dirty="0">
                <a:latin typeface="Tahoma"/>
                <a:cs typeface="Tahoma"/>
              </a:rPr>
              <a:t>You can call </a:t>
            </a:r>
            <a:r>
              <a:rPr sz="2000" spc="-5" dirty="0">
                <a:latin typeface="Courier New"/>
                <a:cs typeface="Courier New"/>
              </a:rPr>
              <a:t>git config </a:t>
            </a:r>
            <a:r>
              <a:rPr sz="2000" dirty="0">
                <a:latin typeface="Courier New"/>
                <a:cs typeface="Courier New"/>
              </a:rPr>
              <a:t>–list </a:t>
            </a:r>
            <a:r>
              <a:rPr sz="2000" dirty="0">
                <a:latin typeface="Tahoma"/>
                <a:cs typeface="Tahoma"/>
              </a:rPr>
              <a:t>to </a:t>
            </a:r>
            <a:r>
              <a:rPr sz="2000" spc="-5" dirty="0">
                <a:latin typeface="Tahoma"/>
                <a:cs typeface="Tahoma"/>
              </a:rPr>
              <a:t>verify </a:t>
            </a:r>
            <a:r>
              <a:rPr sz="2000" dirty="0">
                <a:latin typeface="Tahoma"/>
                <a:cs typeface="Tahoma"/>
              </a:rPr>
              <a:t>these are</a:t>
            </a:r>
            <a:r>
              <a:rPr sz="2000" spc="-3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set.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00" dirty="0">
              <a:latin typeface="Tahoma"/>
              <a:cs typeface="Tahoma"/>
            </a:endParaRPr>
          </a:p>
          <a:p>
            <a:pPr marL="244475" indent="-231775">
              <a:lnSpc>
                <a:spcPct val="100000"/>
              </a:lnSpc>
              <a:buChar char="•"/>
              <a:tabLst>
                <a:tab pos="244475" algn="l"/>
              </a:tabLst>
            </a:pPr>
            <a:r>
              <a:rPr sz="2000" spc="-5" dirty="0">
                <a:latin typeface="Tahoma"/>
                <a:cs typeface="Tahoma"/>
              </a:rPr>
              <a:t>Set </a:t>
            </a:r>
            <a:r>
              <a:rPr sz="2000" dirty="0">
                <a:latin typeface="Tahoma"/>
                <a:cs typeface="Tahoma"/>
              </a:rPr>
              <a:t>the </a:t>
            </a:r>
            <a:r>
              <a:rPr sz="2000" spc="-5" dirty="0">
                <a:latin typeface="Tahoma"/>
                <a:cs typeface="Tahoma"/>
              </a:rPr>
              <a:t>editor </a:t>
            </a:r>
            <a:r>
              <a:rPr sz="2000" dirty="0">
                <a:latin typeface="Tahoma"/>
                <a:cs typeface="Tahoma"/>
              </a:rPr>
              <a:t>that is used for </a:t>
            </a:r>
            <a:r>
              <a:rPr sz="2000" spc="-5" dirty="0">
                <a:latin typeface="Tahoma"/>
                <a:cs typeface="Tahoma"/>
              </a:rPr>
              <a:t>writing commit</a:t>
            </a:r>
            <a:r>
              <a:rPr sz="2000" spc="3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messages:</a:t>
            </a:r>
            <a:endParaRPr sz="2000"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575"/>
              </a:spcBef>
              <a:buChar char="–"/>
              <a:tabLst>
                <a:tab pos="635000" algn="l"/>
              </a:tabLst>
            </a:pPr>
            <a:r>
              <a:rPr sz="2000" spc="-5" dirty="0">
                <a:latin typeface="Courier New"/>
                <a:cs typeface="Courier New"/>
              </a:rPr>
              <a:t>git config --global core.editor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nano</a:t>
            </a:r>
            <a:endParaRPr sz="2000" dirty="0">
              <a:latin typeface="Courier New"/>
              <a:cs typeface="Courier New"/>
            </a:endParaRPr>
          </a:p>
          <a:p>
            <a:pPr marL="923925" lvl="2" indent="-174625">
              <a:lnSpc>
                <a:spcPct val="100000"/>
              </a:lnSpc>
              <a:spcBef>
                <a:spcPts val="409"/>
              </a:spcBef>
              <a:buChar char="•"/>
              <a:tabLst>
                <a:tab pos="923925" algn="l"/>
              </a:tabLst>
            </a:pPr>
            <a:r>
              <a:rPr dirty="0">
                <a:latin typeface="Tahoma"/>
                <a:cs typeface="Tahoma"/>
              </a:rPr>
              <a:t>(it is </a:t>
            </a:r>
            <a:r>
              <a:rPr spc="-5" dirty="0">
                <a:latin typeface="Tahoma"/>
                <a:cs typeface="Tahoma"/>
              </a:rPr>
              <a:t>vim by</a:t>
            </a:r>
            <a:r>
              <a:rPr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default)</a:t>
            </a:r>
            <a:endParaRPr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7301" y="680719"/>
            <a:ext cx="53308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65780" algn="l"/>
                <a:tab pos="4046854" algn="l"/>
              </a:tabLst>
            </a:pPr>
            <a:r>
              <a:rPr dirty="0"/>
              <a:t>Cr</a:t>
            </a:r>
            <a:r>
              <a:rPr spc="-5" dirty="0"/>
              <a:t>eat</a:t>
            </a:r>
            <a:r>
              <a:rPr dirty="0"/>
              <a:t>i</a:t>
            </a:r>
            <a:r>
              <a:rPr spc="-5" dirty="0"/>
              <a:t>n</a:t>
            </a:r>
            <a:r>
              <a:rPr dirty="0"/>
              <a:t>g a	</a:t>
            </a:r>
            <a:r>
              <a:rPr spc="-5" dirty="0"/>
              <a:t>G</a:t>
            </a:r>
            <a:r>
              <a:rPr dirty="0"/>
              <a:t>it	r</a:t>
            </a:r>
            <a:r>
              <a:rPr spc="-5" dirty="0"/>
              <a:t>e</a:t>
            </a:r>
            <a:r>
              <a:rPr dirty="0"/>
              <a:t>po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9263" y="1776239"/>
            <a:ext cx="8765540" cy="506497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3660" algn="ctr">
              <a:lnSpc>
                <a:spcPct val="100000"/>
              </a:lnSpc>
              <a:spcBef>
                <a:spcPts val="120"/>
              </a:spcBef>
            </a:pPr>
            <a:r>
              <a:rPr sz="2400" i="1" spc="-35" dirty="0">
                <a:latin typeface="Tahoma"/>
                <a:cs typeface="Tahoma"/>
              </a:rPr>
              <a:t>Two common </a:t>
            </a:r>
            <a:r>
              <a:rPr sz="2400" i="1" spc="-25" dirty="0">
                <a:latin typeface="Tahoma"/>
                <a:cs typeface="Tahoma"/>
              </a:rPr>
              <a:t>scenarios: (only </a:t>
            </a:r>
            <a:r>
              <a:rPr sz="2400" i="1" spc="-35" dirty="0">
                <a:latin typeface="Tahoma"/>
                <a:cs typeface="Tahoma"/>
              </a:rPr>
              <a:t>do </a:t>
            </a:r>
            <a:r>
              <a:rPr sz="2400" i="1" spc="-30" dirty="0">
                <a:latin typeface="Tahoma"/>
                <a:cs typeface="Tahoma"/>
              </a:rPr>
              <a:t>one </a:t>
            </a:r>
            <a:r>
              <a:rPr sz="2400" i="1" spc="-25" dirty="0">
                <a:latin typeface="Tahoma"/>
                <a:cs typeface="Tahoma"/>
              </a:rPr>
              <a:t>of</a:t>
            </a:r>
            <a:r>
              <a:rPr sz="2400" i="1" spc="65" dirty="0">
                <a:latin typeface="Tahoma"/>
                <a:cs typeface="Tahoma"/>
              </a:rPr>
              <a:t> </a:t>
            </a:r>
            <a:r>
              <a:rPr sz="2400" i="1" spc="-25" dirty="0">
                <a:latin typeface="Tahoma"/>
                <a:cs typeface="Tahoma"/>
              </a:rPr>
              <a:t>these)</a:t>
            </a:r>
            <a:endParaRPr sz="2400" dirty="0">
              <a:latin typeface="Tahoma"/>
              <a:cs typeface="Tahoma"/>
            </a:endParaRPr>
          </a:p>
          <a:p>
            <a:pPr marL="244475" indent="-231775">
              <a:lnSpc>
                <a:spcPct val="100000"/>
              </a:lnSpc>
              <a:spcBef>
                <a:spcPts val="2290"/>
              </a:spcBef>
              <a:buChar char="•"/>
              <a:tabLst>
                <a:tab pos="244475" algn="l"/>
              </a:tabLst>
            </a:pPr>
            <a:r>
              <a:rPr sz="2000" dirty="0">
                <a:latin typeface="Tahoma"/>
                <a:cs typeface="Tahoma"/>
              </a:rPr>
              <a:t>To create a new </a:t>
            </a:r>
            <a:r>
              <a:rPr sz="2000" b="1" spc="-5" dirty="0">
                <a:latin typeface="Tahoma"/>
                <a:cs typeface="Tahoma"/>
              </a:rPr>
              <a:t>local </a:t>
            </a:r>
            <a:r>
              <a:rPr sz="2000" b="1" dirty="0">
                <a:latin typeface="Tahoma"/>
                <a:cs typeface="Tahoma"/>
              </a:rPr>
              <a:t>Git </a:t>
            </a:r>
            <a:r>
              <a:rPr sz="2000" b="1" spc="-5" dirty="0">
                <a:latin typeface="Tahoma"/>
                <a:cs typeface="Tahoma"/>
              </a:rPr>
              <a:t>repo </a:t>
            </a:r>
            <a:r>
              <a:rPr sz="2000" spc="-5" dirty="0">
                <a:latin typeface="Tahoma"/>
                <a:cs typeface="Tahoma"/>
              </a:rPr>
              <a:t>in your current</a:t>
            </a:r>
            <a:r>
              <a:rPr sz="2000" spc="7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directory:</a:t>
            </a:r>
            <a:endParaRPr sz="2000"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70"/>
              </a:spcBef>
              <a:buChar char="–"/>
              <a:tabLst>
                <a:tab pos="635000" algn="l"/>
              </a:tabLst>
            </a:pPr>
            <a:r>
              <a:rPr sz="2000" spc="-5" dirty="0">
                <a:latin typeface="Courier New"/>
                <a:cs typeface="Courier New"/>
              </a:rPr>
              <a:t>git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init</a:t>
            </a:r>
            <a:endParaRPr sz="2000" dirty="0">
              <a:latin typeface="Courier New"/>
              <a:cs typeface="Courier New"/>
            </a:endParaRPr>
          </a:p>
          <a:p>
            <a:pPr marL="923925" lvl="2" indent="-174625">
              <a:lnSpc>
                <a:spcPct val="100000"/>
              </a:lnSpc>
              <a:spcBef>
                <a:spcPts val="509"/>
              </a:spcBef>
              <a:buChar char="•"/>
              <a:tabLst>
                <a:tab pos="923925" algn="l"/>
              </a:tabLst>
            </a:pPr>
            <a:r>
              <a:rPr spc="-5" dirty="0">
                <a:latin typeface="Tahoma"/>
                <a:cs typeface="Tahoma"/>
              </a:rPr>
              <a:t>This will </a:t>
            </a:r>
            <a:r>
              <a:rPr dirty="0">
                <a:latin typeface="Tahoma"/>
                <a:cs typeface="Tahoma"/>
              </a:rPr>
              <a:t>create a </a:t>
            </a:r>
            <a:r>
              <a:rPr dirty="0">
                <a:latin typeface="Courier New"/>
                <a:cs typeface="Courier New"/>
              </a:rPr>
              <a:t>.git</a:t>
            </a:r>
            <a:r>
              <a:rPr spc="-535" dirty="0">
                <a:latin typeface="Courier New"/>
                <a:cs typeface="Courier New"/>
              </a:rPr>
              <a:t> </a:t>
            </a:r>
            <a:r>
              <a:rPr spc="-5" dirty="0">
                <a:latin typeface="Tahoma"/>
                <a:cs typeface="Tahoma"/>
              </a:rPr>
              <a:t>directory in your current directory.</a:t>
            </a:r>
            <a:endParaRPr dirty="0">
              <a:latin typeface="Tahoma"/>
              <a:cs typeface="Tahoma"/>
            </a:endParaRPr>
          </a:p>
          <a:p>
            <a:pPr marL="923925" lvl="2" indent="-174625">
              <a:lnSpc>
                <a:spcPct val="100000"/>
              </a:lnSpc>
              <a:spcBef>
                <a:spcPts val="500"/>
              </a:spcBef>
              <a:buChar char="•"/>
              <a:tabLst>
                <a:tab pos="923925" algn="l"/>
              </a:tabLst>
            </a:pPr>
            <a:r>
              <a:rPr spc="-5" dirty="0">
                <a:latin typeface="Tahoma"/>
                <a:cs typeface="Tahoma"/>
              </a:rPr>
              <a:t>Then you can commit </a:t>
            </a:r>
            <a:r>
              <a:rPr dirty="0">
                <a:latin typeface="Tahoma"/>
                <a:cs typeface="Tahoma"/>
              </a:rPr>
              <a:t>files </a:t>
            </a:r>
            <a:r>
              <a:rPr spc="-5" dirty="0">
                <a:latin typeface="Tahoma"/>
                <a:cs typeface="Tahoma"/>
              </a:rPr>
              <a:t>in </a:t>
            </a:r>
            <a:r>
              <a:rPr dirty="0">
                <a:latin typeface="Tahoma"/>
                <a:cs typeface="Tahoma"/>
              </a:rPr>
              <a:t>that </a:t>
            </a:r>
            <a:r>
              <a:rPr spc="-5" dirty="0">
                <a:latin typeface="Tahoma"/>
                <a:cs typeface="Tahoma"/>
              </a:rPr>
              <a:t>directory into </a:t>
            </a:r>
            <a:r>
              <a:rPr dirty="0">
                <a:latin typeface="Tahoma"/>
                <a:cs typeface="Tahoma"/>
              </a:rPr>
              <a:t>the</a:t>
            </a:r>
            <a:r>
              <a:rPr spc="4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repo.</a:t>
            </a:r>
            <a:endParaRPr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50"/>
              </a:spcBef>
              <a:buChar char="–"/>
              <a:tabLst>
                <a:tab pos="635000" algn="l"/>
              </a:tabLst>
            </a:pPr>
            <a:r>
              <a:rPr sz="2000" spc="-5" dirty="0">
                <a:latin typeface="Courier New"/>
                <a:cs typeface="Courier New"/>
              </a:rPr>
              <a:t>git add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i="1" spc="-5" dirty="0">
                <a:latin typeface="Courier New"/>
                <a:cs typeface="Courier New"/>
              </a:rPr>
              <a:t>filename</a:t>
            </a:r>
            <a:endParaRPr sz="2000" dirty="0">
              <a:latin typeface="Courier New"/>
              <a:cs typeface="Courier New"/>
            </a:endParaRPr>
          </a:p>
          <a:p>
            <a:pPr marL="635000" lvl="1" indent="-279400">
              <a:lnSpc>
                <a:spcPct val="100000"/>
              </a:lnSpc>
              <a:spcBef>
                <a:spcPts val="560"/>
              </a:spcBef>
              <a:buChar char="–"/>
              <a:tabLst>
                <a:tab pos="635000" algn="l"/>
              </a:tabLst>
            </a:pPr>
            <a:r>
              <a:rPr sz="2000" spc="-5" dirty="0">
                <a:latin typeface="Courier New"/>
                <a:cs typeface="Courier New"/>
              </a:rPr>
              <a:t>git commit –m "</a:t>
            </a:r>
            <a:r>
              <a:rPr sz="2000" i="1" spc="-5" dirty="0">
                <a:latin typeface="Courier New"/>
                <a:cs typeface="Courier New"/>
              </a:rPr>
              <a:t>commit</a:t>
            </a:r>
            <a:r>
              <a:rPr sz="2000" i="1" spc="-20" dirty="0">
                <a:latin typeface="Courier New"/>
                <a:cs typeface="Courier New"/>
              </a:rPr>
              <a:t> </a:t>
            </a:r>
            <a:r>
              <a:rPr sz="2000" i="1" dirty="0">
                <a:latin typeface="Courier New"/>
                <a:cs typeface="Courier New"/>
              </a:rPr>
              <a:t>message</a:t>
            </a:r>
            <a:r>
              <a:rPr sz="2000" dirty="0">
                <a:latin typeface="Courier New"/>
                <a:cs typeface="Courier New"/>
              </a:rPr>
              <a:t>"</a:t>
            </a:r>
          </a:p>
          <a:p>
            <a:pPr lvl="1">
              <a:lnSpc>
                <a:spcPct val="100000"/>
              </a:lnSpc>
              <a:spcBef>
                <a:spcPts val="25"/>
              </a:spcBef>
              <a:buFont typeface="Courier New"/>
              <a:buChar char="–"/>
            </a:pPr>
            <a:endParaRPr sz="3200" dirty="0">
              <a:latin typeface="Courier New"/>
              <a:cs typeface="Courier New"/>
            </a:endParaRPr>
          </a:p>
          <a:p>
            <a:pPr marL="244475" indent="-231775">
              <a:lnSpc>
                <a:spcPct val="100000"/>
              </a:lnSpc>
              <a:buChar char="•"/>
              <a:tabLst>
                <a:tab pos="244475" algn="l"/>
              </a:tabLst>
            </a:pPr>
            <a:r>
              <a:rPr sz="2000" dirty="0">
                <a:latin typeface="Tahoma"/>
                <a:cs typeface="Tahoma"/>
              </a:rPr>
              <a:t>To </a:t>
            </a:r>
            <a:r>
              <a:rPr sz="2000" b="1" spc="-5" dirty="0">
                <a:latin typeface="Tahoma"/>
                <a:cs typeface="Tahoma"/>
              </a:rPr>
              <a:t>clone </a:t>
            </a:r>
            <a:r>
              <a:rPr sz="2000" b="1" dirty="0">
                <a:latin typeface="Tahoma"/>
                <a:cs typeface="Tahoma"/>
              </a:rPr>
              <a:t>a </a:t>
            </a:r>
            <a:r>
              <a:rPr sz="2000" b="1" spc="-5" dirty="0">
                <a:latin typeface="Tahoma"/>
                <a:cs typeface="Tahoma"/>
              </a:rPr>
              <a:t>remote repo </a:t>
            </a:r>
            <a:r>
              <a:rPr sz="2000" dirty="0">
                <a:latin typeface="Tahoma"/>
                <a:cs typeface="Tahoma"/>
              </a:rPr>
              <a:t>to </a:t>
            </a:r>
            <a:r>
              <a:rPr sz="2000" spc="-5" dirty="0">
                <a:latin typeface="Tahoma"/>
                <a:cs typeface="Tahoma"/>
              </a:rPr>
              <a:t>your current</a:t>
            </a:r>
            <a:r>
              <a:rPr sz="2000" spc="7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directory:</a:t>
            </a:r>
            <a:endParaRPr sz="2000"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575"/>
              </a:spcBef>
              <a:buChar char="–"/>
              <a:tabLst>
                <a:tab pos="635000" algn="l"/>
                <a:tab pos="2981960" algn="l"/>
              </a:tabLst>
            </a:pPr>
            <a:r>
              <a:rPr sz="2000" spc="-5" dirty="0">
                <a:latin typeface="Courier New"/>
                <a:cs typeface="Courier New"/>
              </a:rPr>
              <a:t>git clone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i="1" dirty="0">
                <a:latin typeface="Courier New"/>
                <a:cs typeface="Courier New"/>
              </a:rPr>
              <a:t>url	</a:t>
            </a:r>
            <a:r>
              <a:rPr sz="2000" i="1" spc="-5" dirty="0">
                <a:latin typeface="Courier New"/>
                <a:cs typeface="Courier New"/>
              </a:rPr>
              <a:t>localDirectoryName</a:t>
            </a:r>
            <a:endParaRPr sz="2000" dirty="0">
              <a:latin typeface="Courier New"/>
              <a:cs typeface="Courier New"/>
            </a:endParaRPr>
          </a:p>
          <a:p>
            <a:pPr marL="927100" marR="5080" lvl="2" indent="-177800">
              <a:lnSpc>
                <a:spcPct val="98300"/>
              </a:lnSpc>
              <a:spcBef>
                <a:spcPts val="550"/>
              </a:spcBef>
              <a:buChar char="•"/>
              <a:tabLst>
                <a:tab pos="923925" algn="l"/>
              </a:tabLst>
            </a:pPr>
            <a:r>
              <a:rPr spc="-5" dirty="0">
                <a:latin typeface="Tahoma"/>
                <a:cs typeface="Tahoma"/>
              </a:rPr>
              <a:t>This will </a:t>
            </a:r>
            <a:r>
              <a:rPr dirty="0">
                <a:latin typeface="Tahoma"/>
                <a:cs typeface="Tahoma"/>
              </a:rPr>
              <a:t>create the </a:t>
            </a:r>
            <a:r>
              <a:rPr spc="-5" dirty="0">
                <a:latin typeface="Tahoma"/>
                <a:cs typeface="Tahoma"/>
              </a:rPr>
              <a:t>given local directory, containing </a:t>
            </a:r>
            <a:r>
              <a:rPr dirty="0">
                <a:latin typeface="Tahoma"/>
                <a:cs typeface="Tahoma"/>
              </a:rPr>
              <a:t>a </a:t>
            </a:r>
            <a:r>
              <a:rPr spc="-5" dirty="0">
                <a:latin typeface="Tahoma"/>
                <a:cs typeface="Tahoma"/>
              </a:rPr>
              <a:t>working copy </a:t>
            </a:r>
            <a:r>
              <a:rPr dirty="0">
                <a:latin typeface="Tahoma"/>
                <a:cs typeface="Tahoma"/>
              </a:rPr>
              <a:t>of  the files from the </a:t>
            </a:r>
            <a:r>
              <a:rPr spc="-5" dirty="0">
                <a:latin typeface="Tahoma"/>
                <a:cs typeface="Tahoma"/>
              </a:rPr>
              <a:t>repo, and </a:t>
            </a:r>
            <a:r>
              <a:rPr dirty="0">
                <a:latin typeface="Tahoma"/>
                <a:cs typeface="Tahoma"/>
              </a:rPr>
              <a:t>a </a:t>
            </a:r>
            <a:r>
              <a:rPr dirty="0">
                <a:latin typeface="Courier New"/>
                <a:cs typeface="Courier New"/>
              </a:rPr>
              <a:t>.git </a:t>
            </a:r>
            <a:r>
              <a:rPr spc="-5" dirty="0">
                <a:latin typeface="Tahoma"/>
                <a:cs typeface="Tahoma"/>
              </a:rPr>
              <a:t>directory </a:t>
            </a:r>
            <a:r>
              <a:rPr dirty="0">
                <a:latin typeface="Tahoma"/>
                <a:cs typeface="Tahoma"/>
              </a:rPr>
              <a:t>(used to </a:t>
            </a:r>
            <a:r>
              <a:rPr spc="-5" dirty="0">
                <a:latin typeface="Tahoma"/>
                <a:cs typeface="Tahoma"/>
              </a:rPr>
              <a:t>hold </a:t>
            </a:r>
            <a:r>
              <a:rPr dirty="0">
                <a:latin typeface="Tahoma"/>
                <a:cs typeface="Tahoma"/>
              </a:rPr>
              <a:t>the  </a:t>
            </a:r>
            <a:r>
              <a:rPr spc="-5" dirty="0">
                <a:latin typeface="Tahoma"/>
                <a:cs typeface="Tahoma"/>
              </a:rPr>
              <a:t>staging </a:t>
            </a:r>
            <a:r>
              <a:rPr dirty="0">
                <a:latin typeface="Tahoma"/>
                <a:cs typeface="Tahoma"/>
              </a:rPr>
              <a:t>area </a:t>
            </a:r>
            <a:r>
              <a:rPr spc="-5" dirty="0">
                <a:latin typeface="Tahoma"/>
                <a:cs typeface="Tahoma"/>
              </a:rPr>
              <a:t>and your actual local</a:t>
            </a:r>
            <a:r>
              <a:rPr spc="2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repo)</a:t>
            </a:r>
            <a:endParaRPr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1090" y="680719"/>
            <a:ext cx="404367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3140" algn="l"/>
              </a:tabLst>
            </a:pPr>
            <a:r>
              <a:rPr spc="-5" dirty="0"/>
              <a:t>Git	commands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901369"/>
              </p:ext>
            </p:extLst>
          </p:nvPr>
        </p:nvGraphicFramePr>
        <p:xfrm>
          <a:off x="748635" y="1738312"/>
          <a:ext cx="8534400" cy="49843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79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0643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93980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b="1" spc="-5" dirty="0">
                          <a:latin typeface="Tahoma"/>
                          <a:cs typeface="Tahoma"/>
                        </a:rPr>
                        <a:t>command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b="1" spc="-5" dirty="0">
                          <a:latin typeface="Tahoma"/>
                          <a:cs typeface="Tahoma"/>
                        </a:rPr>
                        <a:t>description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355" dirty="0">
                          <a:latin typeface="Arial"/>
                          <a:cs typeface="Arial"/>
                        </a:rPr>
                        <a:t>git </a:t>
                      </a:r>
                      <a:r>
                        <a:rPr sz="1800" spc="125" dirty="0">
                          <a:latin typeface="Arial"/>
                          <a:cs typeface="Arial"/>
                        </a:rPr>
                        <a:t>clone </a:t>
                      </a:r>
                      <a:r>
                        <a:rPr sz="1800" b="1" i="1" spc="220" dirty="0">
                          <a:latin typeface="Arial"/>
                          <a:cs typeface="Arial"/>
                        </a:rPr>
                        <a:t>url</a:t>
                      </a:r>
                      <a:r>
                        <a:rPr sz="1800" b="1" i="1" spc="3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i="1" spc="285" dirty="0">
                          <a:latin typeface="Arial"/>
                          <a:cs typeface="Arial"/>
                        </a:rPr>
                        <a:t>[dir]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copy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a Git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repository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so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you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can add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1800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it</a:t>
                      </a:r>
                    </a:p>
                  </a:txBody>
                  <a:tcPr marL="0" marR="0" marT="203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  <a:spcBef>
                          <a:spcPts val="160"/>
                        </a:spcBef>
                        <a:tabLst>
                          <a:tab pos="789305" algn="l"/>
                          <a:tab pos="1348105" algn="l"/>
                        </a:tabLst>
                      </a:pPr>
                      <a:r>
                        <a:rPr sz="2000" spc="395" dirty="0">
                          <a:latin typeface="Arial"/>
                          <a:cs typeface="Arial"/>
                        </a:rPr>
                        <a:t>git	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add	</a:t>
                      </a:r>
                      <a:r>
                        <a:rPr sz="2000" b="1" i="1" spc="375" dirty="0">
                          <a:latin typeface="Arial"/>
                          <a:cs typeface="Arial"/>
                        </a:rPr>
                        <a:t>file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adds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file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contents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to the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staging</a:t>
                      </a:r>
                      <a:r>
                        <a:rPr sz="180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area</a:t>
                      </a:r>
                      <a:endParaRPr sz="1800" dirty="0">
                        <a:latin typeface="Tahoma"/>
                        <a:cs typeface="Tahoma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  <a:spcBef>
                          <a:spcPts val="160"/>
                        </a:spcBef>
                        <a:tabLst>
                          <a:tab pos="789305" algn="l"/>
                        </a:tabLst>
                      </a:pPr>
                      <a:r>
                        <a:rPr sz="2000" spc="395" dirty="0">
                          <a:latin typeface="Arial"/>
                          <a:cs typeface="Arial"/>
                        </a:rPr>
                        <a:t>git	</a:t>
                      </a:r>
                      <a:r>
                        <a:rPr sz="2000" spc="25" dirty="0">
                          <a:latin typeface="Arial"/>
                          <a:cs typeface="Arial"/>
                        </a:rPr>
                        <a:t>commit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records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a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snapshot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of the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staging</a:t>
                      </a:r>
                      <a:r>
                        <a:rPr sz="180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area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40040">
                <a:tc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  <a:spcBef>
                          <a:spcPts val="160"/>
                        </a:spcBef>
                        <a:tabLst>
                          <a:tab pos="789305" algn="l"/>
                        </a:tabLst>
                      </a:pPr>
                      <a:r>
                        <a:rPr sz="2000" spc="395" dirty="0">
                          <a:latin typeface="Arial"/>
                          <a:cs typeface="Arial"/>
                        </a:rPr>
                        <a:t>git	</a:t>
                      </a:r>
                      <a:r>
                        <a:rPr sz="2000" spc="210" dirty="0">
                          <a:latin typeface="Arial"/>
                          <a:cs typeface="Arial"/>
                        </a:rPr>
                        <a:t>status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534035">
                        <a:lnSpc>
                          <a:spcPts val="2100"/>
                        </a:lnSpc>
                        <a:spcBef>
                          <a:spcPts val="480"/>
                        </a:spcBef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view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the status of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your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files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in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the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working  directory and staging</a:t>
                      </a:r>
                      <a:r>
                        <a:rPr sz="180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area</a:t>
                      </a:r>
                      <a:endParaRPr sz="1800" dirty="0">
                        <a:latin typeface="Tahoma"/>
                        <a:cs typeface="Tahoma"/>
                      </a:endParaRPr>
                    </a:p>
                  </a:txBody>
                  <a:tcPr marL="0" marR="0" marT="609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0040">
                <a:tc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355" dirty="0">
                          <a:latin typeface="Arial"/>
                          <a:cs typeface="Arial"/>
                        </a:rPr>
                        <a:t>git</a:t>
                      </a:r>
                      <a:r>
                        <a:rPr sz="1800" spc="4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385" dirty="0">
                          <a:latin typeface="Arial"/>
                          <a:cs typeface="Arial"/>
                        </a:rPr>
                        <a:t>diff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802005">
                        <a:lnSpc>
                          <a:spcPts val="2100"/>
                        </a:lnSpc>
                        <a:spcBef>
                          <a:spcPts val="480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shows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diff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of what is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staged and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what</a:t>
                      </a:r>
                      <a:r>
                        <a:rPr sz="18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is 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modified but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unstaged</a:t>
                      </a:r>
                      <a:endParaRPr sz="1800" dirty="0">
                        <a:latin typeface="Tahoma"/>
                        <a:cs typeface="Tahoma"/>
                      </a:endParaRPr>
                    </a:p>
                  </a:txBody>
                  <a:tcPr marL="0" marR="0" marT="609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355" dirty="0">
                          <a:latin typeface="Arial"/>
                          <a:cs typeface="Arial"/>
                        </a:rPr>
                        <a:t>git </a:t>
                      </a:r>
                      <a:r>
                        <a:rPr sz="1800" spc="135" dirty="0">
                          <a:latin typeface="Arial"/>
                          <a:cs typeface="Arial"/>
                        </a:rPr>
                        <a:t>help</a:t>
                      </a:r>
                      <a:r>
                        <a:rPr sz="1800" spc="5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195" dirty="0"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b="1" i="1" spc="-195" dirty="0">
                          <a:latin typeface="Arial"/>
                          <a:cs typeface="Arial"/>
                        </a:rPr>
                        <a:t>command</a:t>
                      </a:r>
                      <a:r>
                        <a:rPr sz="1800" i="1" spc="-195" dirty="0">
                          <a:latin typeface="Courier New"/>
                          <a:cs typeface="Courier New"/>
                        </a:rPr>
                        <a:t>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4571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get help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info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about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a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particular</a:t>
                      </a:r>
                      <a:r>
                        <a:rPr sz="1800" spc="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command</a:t>
                      </a:r>
                      <a:endParaRPr sz="1800" dirty="0">
                        <a:latin typeface="Tahoma"/>
                        <a:cs typeface="Tahoma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40040">
                <a:tc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  <a:spcBef>
                          <a:spcPts val="160"/>
                        </a:spcBef>
                        <a:tabLst>
                          <a:tab pos="789305" algn="l"/>
                        </a:tabLst>
                      </a:pPr>
                      <a:r>
                        <a:rPr sz="2000" spc="395" dirty="0">
                          <a:latin typeface="Arial"/>
                          <a:cs typeface="Arial"/>
                        </a:rPr>
                        <a:t>git	</a:t>
                      </a:r>
                      <a:r>
                        <a:rPr sz="2000" spc="320" dirty="0">
                          <a:latin typeface="Arial"/>
                          <a:cs typeface="Arial"/>
                        </a:rPr>
                        <a:t>pull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516255">
                        <a:lnSpc>
                          <a:spcPts val="2100"/>
                        </a:lnSpc>
                        <a:spcBef>
                          <a:spcPts val="480"/>
                        </a:spcBef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fetch from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a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remote repo and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try to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merge  into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the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current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branch</a:t>
                      </a:r>
                      <a:endParaRPr sz="1800" dirty="0">
                        <a:latin typeface="Tahoma"/>
                        <a:cs typeface="Tahoma"/>
                      </a:endParaRPr>
                    </a:p>
                  </a:txBody>
                  <a:tcPr marL="0" marR="0" marT="609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640040">
                <a:tc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  <a:spcBef>
                          <a:spcPts val="160"/>
                        </a:spcBef>
                        <a:tabLst>
                          <a:tab pos="789305" algn="l"/>
                        </a:tabLst>
                      </a:pPr>
                      <a:r>
                        <a:rPr sz="2000" spc="395" dirty="0">
                          <a:latin typeface="Arial"/>
                          <a:cs typeface="Arial"/>
                        </a:rPr>
                        <a:t>git	</a:t>
                      </a:r>
                      <a:r>
                        <a:rPr sz="2000" spc="15" dirty="0">
                          <a:latin typeface="Arial"/>
                          <a:cs typeface="Arial"/>
                        </a:rPr>
                        <a:t>push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113664">
                        <a:lnSpc>
                          <a:spcPts val="2100"/>
                        </a:lnSpc>
                        <a:spcBef>
                          <a:spcPts val="480"/>
                        </a:spcBef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push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your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new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branches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and data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to a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remote  repository</a:t>
                      </a:r>
                      <a:endParaRPr sz="1800" dirty="0">
                        <a:latin typeface="Tahoma"/>
                        <a:cs typeface="Tahoma"/>
                      </a:endParaRPr>
                    </a:p>
                  </a:txBody>
                  <a:tcPr marL="0" marR="0" marT="609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65720">
                <a:tc gridSpan="2">
                  <a:txBody>
                    <a:bodyPr/>
                    <a:lstStyle/>
                    <a:p>
                      <a:pPr marL="95885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others: </a:t>
                      </a:r>
                      <a:r>
                        <a:rPr sz="1800" spc="425" dirty="0">
                          <a:latin typeface="Arial"/>
                          <a:cs typeface="Arial"/>
                        </a:rPr>
                        <a:t>init, </a:t>
                      </a:r>
                      <a:r>
                        <a:rPr sz="1800" spc="235" dirty="0">
                          <a:latin typeface="Arial"/>
                          <a:cs typeface="Arial"/>
                        </a:rPr>
                        <a:t>reset, </a:t>
                      </a:r>
                      <a:r>
                        <a:rPr sz="1800" spc="130" dirty="0">
                          <a:latin typeface="Arial"/>
                          <a:cs typeface="Arial"/>
                        </a:rPr>
                        <a:t>branch, checkout, 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merge, </a:t>
                      </a:r>
                      <a:r>
                        <a:rPr sz="1800" spc="260" dirty="0">
                          <a:latin typeface="Arial"/>
                          <a:cs typeface="Arial"/>
                        </a:rPr>
                        <a:t>log,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55" dirty="0">
                          <a:latin typeface="Arial"/>
                          <a:cs typeface="Arial"/>
                        </a:rPr>
                        <a:t>tag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5935" y="680719"/>
            <a:ext cx="61341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39640" algn="l"/>
                <a:tab pos="5237480" algn="l"/>
              </a:tabLst>
            </a:pPr>
            <a:r>
              <a:rPr dirty="0"/>
              <a:t>Add </a:t>
            </a:r>
            <a:r>
              <a:rPr spc="-5" dirty="0"/>
              <a:t>an</a:t>
            </a:r>
            <a:r>
              <a:rPr dirty="0"/>
              <a:t>d </a:t>
            </a:r>
            <a:r>
              <a:rPr spc="-5" dirty="0"/>
              <a:t>c</a:t>
            </a:r>
            <a:r>
              <a:rPr dirty="0"/>
              <a:t>o</a:t>
            </a:r>
            <a:r>
              <a:rPr spc="-5" dirty="0"/>
              <a:t>mm</a:t>
            </a:r>
            <a:r>
              <a:rPr dirty="0"/>
              <a:t>it	a	</a:t>
            </a:r>
            <a:r>
              <a:rPr spc="-5" dirty="0"/>
              <a:t>f</a:t>
            </a:r>
            <a:r>
              <a:rPr dirty="0"/>
              <a:t>ile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9224202" y="6982276"/>
            <a:ext cx="270509" cy="21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89263" y="1776239"/>
            <a:ext cx="8375650" cy="3743332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0665" marR="5080" indent="-228600">
              <a:lnSpc>
                <a:spcPts val="2800"/>
              </a:lnSpc>
              <a:spcBef>
                <a:spcPts val="330"/>
              </a:spcBef>
              <a:buChar char="•"/>
              <a:tabLst>
                <a:tab pos="244475" algn="l"/>
              </a:tabLst>
            </a:pPr>
            <a:r>
              <a:rPr sz="2000" spc="-5" dirty="0"/>
              <a:t>The </a:t>
            </a:r>
            <a:r>
              <a:rPr sz="2000" dirty="0"/>
              <a:t>first </a:t>
            </a:r>
            <a:r>
              <a:rPr sz="2000" spc="-5" dirty="0"/>
              <a:t>time </a:t>
            </a:r>
            <a:r>
              <a:rPr sz="2000" dirty="0"/>
              <a:t>we ask a file to </a:t>
            </a:r>
            <a:r>
              <a:rPr sz="2000" spc="-5" dirty="0"/>
              <a:t>be tracked, </a:t>
            </a:r>
            <a:r>
              <a:rPr sz="2000" i="1" spc="-30" dirty="0">
                <a:latin typeface="Tahoma"/>
                <a:cs typeface="Tahoma"/>
              </a:rPr>
              <a:t>and </a:t>
            </a:r>
            <a:r>
              <a:rPr sz="2000" i="1" spc="-25" dirty="0">
                <a:latin typeface="Tahoma"/>
                <a:cs typeface="Tahoma"/>
              </a:rPr>
              <a:t>every </a:t>
            </a:r>
            <a:r>
              <a:rPr sz="2000" i="1" spc="-30" dirty="0">
                <a:latin typeface="Tahoma"/>
                <a:cs typeface="Tahoma"/>
              </a:rPr>
              <a:t>time  </a:t>
            </a:r>
            <a:r>
              <a:rPr sz="2000" i="1" spc="-25" dirty="0">
                <a:latin typeface="Tahoma"/>
                <a:cs typeface="Tahoma"/>
              </a:rPr>
              <a:t>before </a:t>
            </a:r>
            <a:r>
              <a:rPr sz="2000" i="1" spc="-35" dirty="0">
                <a:latin typeface="Tahoma"/>
                <a:cs typeface="Tahoma"/>
              </a:rPr>
              <a:t>we </a:t>
            </a:r>
            <a:r>
              <a:rPr sz="2000" i="1" spc="-30" dirty="0">
                <a:latin typeface="Tahoma"/>
                <a:cs typeface="Tahoma"/>
              </a:rPr>
              <a:t>commit a </a:t>
            </a:r>
            <a:r>
              <a:rPr sz="2000" i="1" spc="-15" dirty="0">
                <a:latin typeface="Tahoma"/>
                <a:cs typeface="Tahoma"/>
              </a:rPr>
              <a:t>file</a:t>
            </a:r>
            <a:r>
              <a:rPr sz="2000" spc="-15" dirty="0"/>
              <a:t>, </a:t>
            </a:r>
            <a:r>
              <a:rPr sz="2000" dirty="0"/>
              <a:t>we </a:t>
            </a:r>
            <a:r>
              <a:rPr sz="2000" spc="-5" dirty="0"/>
              <a:t>must add </a:t>
            </a:r>
            <a:r>
              <a:rPr sz="2000" dirty="0"/>
              <a:t>it to the </a:t>
            </a:r>
            <a:r>
              <a:rPr sz="2000" spc="-5" dirty="0"/>
              <a:t>staging</a:t>
            </a:r>
            <a:r>
              <a:rPr sz="2000" spc="65" dirty="0"/>
              <a:t> </a:t>
            </a:r>
            <a:r>
              <a:rPr sz="2000" dirty="0"/>
              <a:t>area:</a:t>
            </a:r>
            <a:endParaRPr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70"/>
              </a:spcBef>
              <a:buChar char="–"/>
              <a:tabLst>
                <a:tab pos="635000" algn="l"/>
              </a:tabLst>
            </a:pPr>
            <a:r>
              <a:rPr sz="2000" spc="-5" dirty="0">
                <a:latin typeface="Courier New"/>
                <a:cs typeface="Courier New"/>
              </a:rPr>
              <a:t>git add Hello.java</a:t>
            </a:r>
            <a:endParaRPr sz="2000" dirty="0">
              <a:latin typeface="Courier New"/>
              <a:cs typeface="Courier New"/>
            </a:endParaRPr>
          </a:p>
          <a:p>
            <a:pPr marL="923925" lvl="2" indent="-174625">
              <a:lnSpc>
                <a:spcPct val="100000"/>
              </a:lnSpc>
              <a:spcBef>
                <a:spcPts val="509"/>
              </a:spcBef>
              <a:buChar char="•"/>
              <a:tabLst>
                <a:tab pos="923925" algn="l"/>
              </a:tabLst>
            </a:pPr>
            <a:r>
              <a:rPr spc="-5" dirty="0">
                <a:latin typeface="Tahoma"/>
                <a:cs typeface="Tahoma"/>
              </a:rPr>
              <a:t>Takes </a:t>
            </a:r>
            <a:r>
              <a:rPr dirty="0">
                <a:latin typeface="Tahoma"/>
                <a:cs typeface="Tahoma"/>
              </a:rPr>
              <a:t>a </a:t>
            </a:r>
            <a:r>
              <a:rPr spc="-5" dirty="0">
                <a:latin typeface="Tahoma"/>
                <a:cs typeface="Tahoma"/>
              </a:rPr>
              <a:t>snapshot </a:t>
            </a:r>
            <a:r>
              <a:rPr dirty="0">
                <a:latin typeface="Tahoma"/>
                <a:cs typeface="Tahoma"/>
              </a:rPr>
              <a:t>of these files, </a:t>
            </a:r>
            <a:r>
              <a:rPr spc="-5" dirty="0">
                <a:latin typeface="Tahoma"/>
                <a:cs typeface="Tahoma"/>
              </a:rPr>
              <a:t>adds </a:t>
            </a:r>
            <a:r>
              <a:rPr dirty="0">
                <a:latin typeface="Tahoma"/>
                <a:cs typeface="Tahoma"/>
              </a:rPr>
              <a:t>them to the </a:t>
            </a:r>
            <a:r>
              <a:rPr spc="-5" dirty="0">
                <a:latin typeface="Tahoma"/>
                <a:cs typeface="Tahoma"/>
              </a:rPr>
              <a:t>staging</a:t>
            </a:r>
            <a:r>
              <a:rPr spc="1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area.</a:t>
            </a:r>
          </a:p>
          <a:p>
            <a:pPr marL="927100" marR="80645" lvl="2" indent="-177800">
              <a:lnSpc>
                <a:spcPts val="2320"/>
              </a:lnSpc>
              <a:spcBef>
                <a:spcPts val="645"/>
              </a:spcBef>
              <a:buChar char="•"/>
              <a:tabLst>
                <a:tab pos="923925" algn="l"/>
                <a:tab pos="6802120" algn="l"/>
              </a:tabLst>
            </a:pPr>
            <a:r>
              <a:rPr spc="-5" dirty="0">
                <a:latin typeface="Tahoma"/>
                <a:cs typeface="Tahoma"/>
              </a:rPr>
              <a:t>In older VCS, "add" means </a:t>
            </a:r>
            <a:r>
              <a:rPr dirty="0">
                <a:latin typeface="Tahoma"/>
                <a:cs typeface="Tahoma"/>
              </a:rPr>
              <a:t>"start </a:t>
            </a:r>
            <a:r>
              <a:rPr spc="-5" dirty="0">
                <a:latin typeface="Tahoma"/>
                <a:cs typeface="Tahoma"/>
              </a:rPr>
              <a:t>tracking</a:t>
            </a:r>
            <a:r>
              <a:rPr spc="11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this</a:t>
            </a:r>
            <a:r>
              <a:rPr spc="1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file."	In </a:t>
            </a:r>
            <a:r>
              <a:rPr dirty="0">
                <a:latin typeface="Tahoma"/>
                <a:cs typeface="Tahoma"/>
              </a:rPr>
              <a:t>Git, </a:t>
            </a:r>
            <a:r>
              <a:rPr spc="-5" dirty="0">
                <a:latin typeface="Tahoma"/>
                <a:cs typeface="Tahoma"/>
              </a:rPr>
              <a:t>"add"  means "add </a:t>
            </a:r>
            <a:r>
              <a:rPr dirty="0">
                <a:latin typeface="Tahoma"/>
                <a:cs typeface="Tahoma"/>
              </a:rPr>
              <a:t>to </a:t>
            </a:r>
            <a:r>
              <a:rPr spc="-5" dirty="0">
                <a:latin typeface="Tahoma"/>
                <a:cs typeface="Tahoma"/>
              </a:rPr>
              <a:t>staging </a:t>
            </a:r>
            <a:r>
              <a:rPr dirty="0">
                <a:latin typeface="Tahoma"/>
                <a:cs typeface="Tahoma"/>
              </a:rPr>
              <a:t>area" so it </a:t>
            </a:r>
            <a:r>
              <a:rPr spc="-5" dirty="0">
                <a:latin typeface="Tahoma"/>
                <a:cs typeface="Tahoma"/>
              </a:rPr>
              <a:t>will be part </a:t>
            </a:r>
            <a:r>
              <a:rPr dirty="0">
                <a:latin typeface="Tahoma"/>
                <a:cs typeface="Tahoma"/>
              </a:rPr>
              <a:t>of the next</a:t>
            </a:r>
            <a:r>
              <a:rPr spc="5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commit.</a:t>
            </a:r>
            <a:endParaRPr dirty="0">
              <a:latin typeface="Tahoma"/>
              <a:cs typeface="Tahoma"/>
            </a:endParaRPr>
          </a:p>
          <a:p>
            <a:pPr lvl="2">
              <a:lnSpc>
                <a:spcPct val="100000"/>
              </a:lnSpc>
              <a:spcBef>
                <a:spcPts val="20"/>
              </a:spcBef>
              <a:buFont typeface="Tahoma"/>
              <a:buChar char="•"/>
            </a:pPr>
            <a:endParaRPr dirty="0"/>
          </a:p>
          <a:p>
            <a:pPr marL="244475" indent="-231775">
              <a:lnSpc>
                <a:spcPct val="100000"/>
              </a:lnSpc>
              <a:buChar char="•"/>
              <a:tabLst>
                <a:tab pos="244475" algn="l"/>
              </a:tabLst>
            </a:pPr>
            <a:r>
              <a:rPr sz="2000" dirty="0"/>
              <a:t>To </a:t>
            </a:r>
            <a:r>
              <a:rPr sz="2000" spc="-5" dirty="0"/>
              <a:t>move staged changes into </a:t>
            </a:r>
            <a:r>
              <a:rPr sz="2000" dirty="0"/>
              <a:t>the </a:t>
            </a:r>
            <a:r>
              <a:rPr sz="2000" spc="-5" dirty="0"/>
              <a:t>repo, </a:t>
            </a:r>
            <a:r>
              <a:rPr sz="2000" dirty="0"/>
              <a:t>we</a:t>
            </a:r>
            <a:r>
              <a:rPr sz="2000" spc="35" dirty="0"/>
              <a:t> </a:t>
            </a:r>
            <a:r>
              <a:rPr sz="2000" spc="-5" dirty="0"/>
              <a:t>commit:</a:t>
            </a:r>
          </a:p>
          <a:p>
            <a:pPr marL="635000" lvl="1" indent="-279400">
              <a:lnSpc>
                <a:spcPct val="100000"/>
              </a:lnSpc>
              <a:spcBef>
                <a:spcPts val="470"/>
              </a:spcBef>
              <a:buChar char="–"/>
              <a:tabLst>
                <a:tab pos="635000" algn="l"/>
              </a:tabLst>
            </a:pPr>
            <a:r>
              <a:rPr sz="2000" spc="-5" dirty="0">
                <a:latin typeface="Courier New"/>
                <a:cs typeface="Courier New"/>
              </a:rPr>
              <a:t>git commit –m "Fixing bug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#22"</a:t>
            </a:r>
            <a:endParaRPr sz="2000" dirty="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Courier New"/>
              <a:buChar char="–"/>
            </a:pPr>
            <a:endParaRPr dirty="0">
              <a:latin typeface="Courier New"/>
              <a:cs typeface="Courier New"/>
            </a:endParaRPr>
          </a:p>
          <a:p>
            <a:pPr marL="244475" indent="-231775">
              <a:lnSpc>
                <a:spcPct val="100000"/>
              </a:lnSpc>
              <a:buChar char="•"/>
              <a:tabLst>
                <a:tab pos="244475" algn="l"/>
              </a:tabLst>
            </a:pPr>
            <a:r>
              <a:rPr sz="2000" dirty="0"/>
              <a:t>To </a:t>
            </a:r>
            <a:r>
              <a:rPr sz="2000" spc="-5" dirty="0"/>
              <a:t>undo changes on </a:t>
            </a:r>
            <a:r>
              <a:rPr sz="2000" dirty="0"/>
              <a:t>a file </a:t>
            </a:r>
            <a:r>
              <a:rPr sz="2000" spc="-5" dirty="0"/>
              <a:t>before you have committed</a:t>
            </a:r>
            <a:r>
              <a:rPr sz="2000" spc="55" dirty="0"/>
              <a:t> </a:t>
            </a:r>
            <a:r>
              <a:rPr sz="2000" spc="-5" dirty="0"/>
              <a:t>it: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32163" y="5680455"/>
            <a:ext cx="4664710" cy="751488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292100" indent="-279400">
              <a:lnSpc>
                <a:spcPct val="100000"/>
              </a:lnSpc>
              <a:spcBef>
                <a:spcPts val="560"/>
              </a:spcBef>
              <a:buChar char="–"/>
              <a:tabLst>
                <a:tab pos="292100" algn="l"/>
              </a:tabLst>
            </a:pPr>
            <a:r>
              <a:rPr sz="2000" spc="-5" dirty="0">
                <a:latin typeface="Courier New"/>
                <a:cs typeface="Courier New"/>
              </a:rPr>
              <a:t>git reset HEAD --</a:t>
            </a:r>
            <a:r>
              <a:rPr sz="2000" spc="-80" dirty="0">
                <a:latin typeface="Courier New"/>
                <a:cs typeface="Courier New"/>
              </a:rPr>
              <a:t> </a:t>
            </a:r>
            <a:r>
              <a:rPr sz="2000" i="1" dirty="0">
                <a:latin typeface="Courier New"/>
                <a:cs typeface="Courier New"/>
              </a:rPr>
              <a:t>filename</a:t>
            </a:r>
            <a:endParaRPr sz="2000">
              <a:latin typeface="Courier New"/>
              <a:cs typeface="Courier New"/>
            </a:endParaRPr>
          </a:p>
          <a:p>
            <a:pPr marL="292100" indent="-279400">
              <a:lnSpc>
                <a:spcPct val="100000"/>
              </a:lnSpc>
              <a:spcBef>
                <a:spcPts val="459"/>
              </a:spcBef>
              <a:buChar char="–"/>
              <a:tabLst>
                <a:tab pos="292100" algn="l"/>
              </a:tabLst>
            </a:pPr>
            <a:r>
              <a:rPr sz="2000" spc="-5" dirty="0">
                <a:latin typeface="Courier New"/>
                <a:cs typeface="Courier New"/>
              </a:rPr>
              <a:t>git checkout --</a:t>
            </a:r>
            <a:r>
              <a:rPr sz="2000" spc="-50" dirty="0">
                <a:latin typeface="Courier New"/>
                <a:cs typeface="Courier New"/>
              </a:rPr>
              <a:t> </a:t>
            </a:r>
            <a:r>
              <a:rPr sz="2000" i="1" dirty="0">
                <a:latin typeface="Courier New"/>
                <a:cs typeface="Courier New"/>
              </a:rPr>
              <a:t>filename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72488" y="5680455"/>
            <a:ext cx="2864485" cy="695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400"/>
              </a:lnSpc>
              <a:spcBef>
                <a:spcPts val="100"/>
              </a:spcBef>
            </a:pPr>
            <a:r>
              <a:rPr sz="2000" spc="-5" dirty="0">
                <a:latin typeface="Tahoma"/>
                <a:cs typeface="Tahoma"/>
              </a:rPr>
              <a:t>(unstages </a:t>
            </a:r>
            <a:r>
              <a:rPr sz="2000" dirty="0">
                <a:latin typeface="Tahoma"/>
                <a:cs typeface="Tahoma"/>
              </a:rPr>
              <a:t>the file)  </a:t>
            </a:r>
            <a:r>
              <a:rPr sz="2000" spc="-5" dirty="0">
                <a:latin typeface="Tahoma"/>
                <a:cs typeface="Tahoma"/>
              </a:rPr>
              <a:t>(undoes your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changes)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2163" y="6538976"/>
            <a:ext cx="778255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ahoma"/>
                <a:cs typeface="Tahoma"/>
              </a:rPr>
              <a:t>– </a:t>
            </a:r>
            <a:r>
              <a:rPr sz="2000" spc="-5" dirty="0">
                <a:latin typeface="Tahoma"/>
                <a:cs typeface="Tahoma"/>
              </a:rPr>
              <a:t>All </a:t>
            </a:r>
            <a:r>
              <a:rPr sz="2000" dirty="0">
                <a:latin typeface="Tahoma"/>
                <a:cs typeface="Tahoma"/>
              </a:rPr>
              <a:t>these </a:t>
            </a:r>
            <a:r>
              <a:rPr sz="2000" spc="-5" dirty="0">
                <a:latin typeface="Tahoma"/>
                <a:cs typeface="Tahoma"/>
              </a:rPr>
              <a:t>commands </a:t>
            </a:r>
            <a:r>
              <a:rPr sz="2000" dirty="0">
                <a:latin typeface="Tahoma"/>
                <a:cs typeface="Tahoma"/>
              </a:rPr>
              <a:t>are </a:t>
            </a:r>
            <a:r>
              <a:rPr sz="2000" spc="-5" dirty="0">
                <a:latin typeface="Tahoma"/>
                <a:cs typeface="Tahoma"/>
              </a:rPr>
              <a:t>acting on your local version </a:t>
            </a:r>
            <a:r>
              <a:rPr sz="2000" dirty="0">
                <a:latin typeface="Tahoma"/>
                <a:cs typeface="Tahoma"/>
              </a:rPr>
              <a:t>of</a:t>
            </a:r>
            <a:r>
              <a:rPr sz="2000" spc="-29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repo.</a:t>
            </a:r>
            <a:endParaRPr sz="20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7654" y="680719"/>
            <a:ext cx="73704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Viewing/undoing</a:t>
            </a:r>
            <a:r>
              <a:rPr spc="-45" dirty="0"/>
              <a:t> </a:t>
            </a:r>
            <a:r>
              <a:rPr spc="-5" dirty="0"/>
              <a:t>changes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9263" y="1723551"/>
            <a:ext cx="8413115" cy="4840428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44475" indent="-231775">
              <a:lnSpc>
                <a:spcPct val="100000"/>
              </a:lnSpc>
              <a:spcBef>
                <a:spcPts val="585"/>
              </a:spcBef>
              <a:buChar char="•"/>
              <a:tabLst>
                <a:tab pos="244475" algn="l"/>
              </a:tabLst>
            </a:pPr>
            <a:r>
              <a:rPr sz="2000" dirty="0">
                <a:latin typeface="Tahoma"/>
                <a:cs typeface="Tahoma"/>
              </a:rPr>
              <a:t>To </a:t>
            </a:r>
            <a:r>
              <a:rPr sz="2000" spc="-5" dirty="0">
                <a:latin typeface="Tahoma"/>
                <a:cs typeface="Tahoma"/>
              </a:rPr>
              <a:t>view </a:t>
            </a:r>
            <a:r>
              <a:rPr sz="2000" dirty="0">
                <a:latin typeface="Tahoma"/>
                <a:cs typeface="Tahoma"/>
              </a:rPr>
              <a:t>status of files </a:t>
            </a:r>
            <a:r>
              <a:rPr sz="2000" spc="-5" dirty="0">
                <a:latin typeface="Tahoma"/>
                <a:cs typeface="Tahoma"/>
              </a:rPr>
              <a:t>in working directory and staging</a:t>
            </a:r>
            <a:r>
              <a:rPr sz="2000" spc="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area:</a:t>
            </a:r>
          </a:p>
          <a:p>
            <a:pPr marL="635000" lvl="1" indent="-279400">
              <a:lnSpc>
                <a:spcPct val="100000"/>
              </a:lnSpc>
              <a:spcBef>
                <a:spcPts val="450"/>
              </a:spcBef>
              <a:buChar char="–"/>
              <a:tabLst>
                <a:tab pos="635000" algn="l"/>
                <a:tab pos="3666490" algn="l"/>
              </a:tabLst>
            </a:pPr>
            <a:r>
              <a:rPr sz="2000" spc="-5" dirty="0">
                <a:latin typeface="Courier New"/>
                <a:cs typeface="Courier New"/>
              </a:rPr>
              <a:t>git </a:t>
            </a:r>
            <a:r>
              <a:rPr sz="2000" dirty="0">
                <a:latin typeface="Courier New"/>
                <a:cs typeface="Courier New"/>
              </a:rPr>
              <a:t>status	</a:t>
            </a:r>
            <a:r>
              <a:rPr sz="2000" dirty="0">
                <a:latin typeface="Tahoma"/>
                <a:cs typeface="Tahoma"/>
              </a:rPr>
              <a:t>or </a:t>
            </a:r>
            <a:r>
              <a:rPr sz="2000" spc="-5" dirty="0">
                <a:latin typeface="Courier New"/>
                <a:cs typeface="Courier New"/>
              </a:rPr>
              <a:t>git status </a:t>
            </a:r>
            <a:r>
              <a:rPr sz="2000" dirty="0">
                <a:latin typeface="Courier New"/>
                <a:cs typeface="Courier New"/>
              </a:rPr>
              <a:t>–s </a:t>
            </a:r>
            <a:r>
              <a:rPr sz="2000" dirty="0">
                <a:latin typeface="Tahoma"/>
                <a:cs typeface="Tahoma"/>
              </a:rPr>
              <a:t>(short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version)</a:t>
            </a:r>
            <a:endParaRPr sz="2000" dirty="0">
              <a:latin typeface="Tahoma"/>
              <a:cs typeface="Tahoma"/>
            </a:endParaRPr>
          </a:p>
          <a:p>
            <a:pPr marL="244475" indent="-231775">
              <a:lnSpc>
                <a:spcPct val="100000"/>
              </a:lnSpc>
              <a:spcBef>
                <a:spcPts val="2310"/>
              </a:spcBef>
              <a:buChar char="•"/>
              <a:tabLst>
                <a:tab pos="244475" algn="l"/>
              </a:tabLst>
            </a:pPr>
            <a:r>
              <a:rPr sz="2000" dirty="0">
                <a:latin typeface="Tahoma"/>
                <a:cs typeface="Tahoma"/>
              </a:rPr>
              <a:t>To see what is </a:t>
            </a:r>
            <a:r>
              <a:rPr sz="2000" spc="-5" dirty="0">
                <a:latin typeface="Tahoma"/>
                <a:cs typeface="Tahoma"/>
              </a:rPr>
              <a:t>modified but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unstaged:</a:t>
            </a:r>
            <a:endParaRPr sz="2000"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570"/>
              </a:spcBef>
              <a:buChar char="–"/>
              <a:tabLst>
                <a:tab pos="635000" algn="l"/>
              </a:tabLst>
            </a:pPr>
            <a:r>
              <a:rPr sz="2000" spc="-5" dirty="0">
                <a:latin typeface="Courier New"/>
                <a:cs typeface="Courier New"/>
              </a:rPr>
              <a:t>git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diff</a:t>
            </a:r>
            <a:endParaRPr sz="2000" dirty="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Courier New"/>
              <a:buChar char="–"/>
            </a:pPr>
            <a:endParaRPr dirty="0">
              <a:latin typeface="Courier New"/>
              <a:cs typeface="Courier New"/>
            </a:endParaRPr>
          </a:p>
          <a:p>
            <a:pPr marL="244475" indent="-231775">
              <a:lnSpc>
                <a:spcPct val="100000"/>
              </a:lnSpc>
              <a:spcBef>
                <a:spcPts val="5"/>
              </a:spcBef>
              <a:buChar char="•"/>
              <a:tabLst>
                <a:tab pos="244475" algn="l"/>
              </a:tabLst>
            </a:pPr>
            <a:r>
              <a:rPr sz="2000" dirty="0">
                <a:latin typeface="Tahoma"/>
                <a:cs typeface="Tahoma"/>
              </a:rPr>
              <a:t>To see a list of </a:t>
            </a:r>
            <a:r>
              <a:rPr sz="2000" spc="-5" dirty="0">
                <a:latin typeface="Tahoma"/>
                <a:cs typeface="Tahoma"/>
              </a:rPr>
              <a:t>staged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changes:</a:t>
            </a:r>
            <a:endParaRPr sz="2000"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70"/>
              </a:spcBef>
              <a:buChar char="–"/>
              <a:tabLst>
                <a:tab pos="635000" algn="l"/>
              </a:tabLst>
            </a:pPr>
            <a:r>
              <a:rPr sz="2000" spc="-5" dirty="0">
                <a:latin typeface="Courier New"/>
                <a:cs typeface="Courier New"/>
              </a:rPr>
              <a:t>git diff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--cached</a:t>
            </a:r>
            <a:endParaRPr sz="2000" dirty="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Courier New"/>
              <a:buChar char="–"/>
            </a:pPr>
            <a:endParaRPr dirty="0">
              <a:latin typeface="Courier New"/>
              <a:cs typeface="Courier New"/>
            </a:endParaRPr>
          </a:p>
          <a:p>
            <a:pPr marL="244475" indent="-231775">
              <a:lnSpc>
                <a:spcPct val="100000"/>
              </a:lnSpc>
              <a:buChar char="•"/>
              <a:tabLst>
                <a:tab pos="244475" algn="l"/>
              </a:tabLst>
            </a:pPr>
            <a:r>
              <a:rPr sz="2000" dirty="0">
                <a:latin typeface="Tahoma"/>
                <a:cs typeface="Tahoma"/>
              </a:rPr>
              <a:t>To see a </a:t>
            </a:r>
            <a:r>
              <a:rPr sz="2000" spc="-5" dirty="0">
                <a:latin typeface="Tahoma"/>
                <a:cs typeface="Tahoma"/>
              </a:rPr>
              <a:t>log </a:t>
            </a:r>
            <a:r>
              <a:rPr sz="2000" dirty="0">
                <a:latin typeface="Tahoma"/>
                <a:cs typeface="Tahoma"/>
              </a:rPr>
              <a:t>of </a:t>
            </a:r>
            <a:r>
              <a:rPr sz="2000" spc="-5" dirty="0">
                <a:latin typeface="Tahoma"/>
                <a:cs typeface="Tahoma"/>
              </a:rPr>
              <a:t>all changes in your local</a:t>
            </a:r>
            <a:r>
              <a:rPr sz="2000" spc="2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repo:</a:t>
            </a:r>
            <a:endParaRPr sz="2000"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575"/>
              </a:spcBef>
              <a:buChar char="–"/>
              <a:tabLst>
                <a:tab pos="635000" algn="l"/>
                <a:tab pos="2752090" algn="l"/>
              </a:tabLst>
            </a:pPr>
            <a:r>
              <a:rPr sz="2000" spc="-5" dirty="0">
                <a:latin typeface="Courier New"/>
                <a:cs typeface="Courier New"/>
              </a:rPr>
              <a:t>git log	</a:t>
            </a:r>
            <a:r>
              <a:rPr sz="2000" dirty="0">
                <a:latin typeface="Tahoma"/>
                <a:cs typeface="Tahoma"/>
              </a:rPr>
              <a:t>or </a:t>
            </a:r>
            <a:r>
              <a:rPr sz="2000" spc="-5" dirty="0">
                <a:latin typeface="Courier New"/>
                <a:cs typeface="Courier New"/>
              </a:rPr>
              <a:t>git log </a:t>
            </a:r>
            <a:r>
              <a:rPr sz="2000" dirty="0">
                <a:latin typeface="Courier New"/>
                <a:cs typeface="Courier New"/>
              </a:rPr>
              <a:t>--oneline </a:t>
            </a:r>
            <a:r>
              <a:rPr sz="2000" dirty="0">
                <a:latin typeface="Tahoma"/>
                <a:cs typeface="Tahoma"/>
              </a:rPr>
              <a:t>(shorter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version)</a:t>
            </a:r>
            <a:endParaRPr sz="2000" dirty="0">
              <a:latin typeface="Tahoma"/>
              <a:cs typeface="Tahoma"/>
            </a:endParaRPr>
          </a:p>
          <a:p>
            <a:pPr marL="749300" marR="2321560">
              <a:lnSpc>
                <a:spcPct val="100000"/>
              </a:lnSpc>
              <a:spcBef>
                <a:spcPts val="110"/>
              </a:spcBef>
            </a:pPr>
            <a:r>
              <a:rPr spc="-5" dirty="0">
                <a:latin typeface="Courier New"/>
                <a:cs typeface="Courier New"/>
              </a:rPr>
              <a:t>1677b2d Edited first line of readme  258efa7 Added line to readme  0e52da7 Initial</a:t>
            </a:r>
            <a:r>
              <a:rPr spc="-20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commit</a:t>
            </a:r>
            <a:endParaRPr dirty="0">
              <a:latin typeface="Courier New"/>
              <a:cs typeface="Courier New"/>
            </a:endParaRPr>
          </a:p>
          <a:p>
            <a:pPr marL="923925" lvl="2" indent="-174625">
              <a:lnSpc>
                <a:spcPct val="100000"/>
              </a:lnSpc>
              <a:spcBef>
                <a:spcPts val="400"/>
              </a:spcBef>
              <a:buChar char="•"/>
              <a:tabLst>
                <a:tab pos="923925" algn="l"/>
              </a:tabLst>
            </a:pPr>
            <a:r>
              <a:rPr spc="-5" dirty="0">
                <a:latin typeface="Courier New"/>
                <a:cs typeface="Courier New"/>
              </a:rPr>
              <a:t>git log </a:t>
            </a:r>
            <a:r>
              <a:rPr dirty="0">
                <a:latin typeface="Courier New"/>
                <a:cs typeface="Courier New"/>
              </a:rPr>
              <a:t>-5</a:t>
            </a:r>
            <a:r>
              <a:rPr spc="-545" dirty="0">
                <a:latin typeface="Courier New"/>
                <a:cs typeface="Courier New"/>
              </a:rPr>
              <a:t> </a:t>
            </a:r>
            <a:r>
              <a:rPr dirty="0">
                <a:latin typeface="Tahoma"/>
                <a:cs typeface="Tahoma"/>
              </a:rPr>
              <a:t>(to show </a:t>
            </a:r>
            <a:r>
              <a:rPr spc="-5" dirty="0">
                <a:latin typeface="Tahoma"/>
                <a:cs typeface="Tahoma"/>
              </a:rPr>
              <a:t>only </a:t>
            </a:r>
            <a:r>
              <a:rPr dirty="0">
                <a:latin typeface="Tahoma"/>
                <a:cs typeface="Tahoma"/>
              </a:rPr>
              <a:t>the 5 </a:t>
            </a:r>
            <a:r>
              <a:rPr spc="-5" dirty="0">
                <a:latin typeface="Tahoma"/>
                <a:cs typeface="Tahoma"/>
              </a:rPr>
              <a:t>most recent updates), etc.</a:t>
            </a:r>
            <a:endParaRPr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1788" y="680719"/>
            <a:ext cx="65817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Branching and</a:t>
            </a:r>
            <a:r>
              <a:rPr spc="-60" dirty="0"/>
              <a:t> </a:t>
            </a:r>
            <a:r>
              <a:rPr spc="-5" dirty="0"/>
              <a:t>merging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9263" y="1785620"/>
            <a:ext cx="8484235" cy="50757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7665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ahoma"/>
                <a:cs typeface="Tahoma"/>
              </a:rPr>
              <a:t>Git uses </a:t>
            </a:r>
            <a:r>
              <a:rPr spc="-5" dirty="0">
                <a:latin typeface="Tahoma"/>
                <a:cs typeface="Tahoma"/>
              </a:rPr>
              <a:t>branching heavily </a:t>
            </a:r>
            <a:r>
              <a:rPr dirty="0">
                <a:latin typeface="Tahoma"/>
                <a:cs typeface="Tahoma"/>
              </a:rPr>
              <a:t>to </a:t>
            </a:r>
            <a:r>
              <a:rPr spc="-5" dirty="0">
                <a:latin typeface="Tahoma"/>
                <a:cs typeface="Tahoma"/>
              </a:rPr>
              <a:t>switch between multiple</a:t>
            </a:r>
            <a:r>
              <a:rPr spc="8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tasks.</a:t>
            </a:r>
            <a:endParaRPr dirty="0">
              <a:latin typeface="Tahoma"/>
              <a:cs typeface="Tahoma"/>
            </a:endParaRPr>
          </a:p>
          <a:p>
            <a:pPr marL="244475" indent="-231775">
              <a:lnSpc>
                <a:spcPct val="100000"/>
              </a:lnSpc>
              <a:spcBef>
                <a:spcPts val="2295"/>
              </a:spcBef>
              <a:buChar char="•"/>
              <a:tabLst>
                <a:tab pos="244475" algn="l"/>
              </a:tabLst>
            </a:pPr>
            <a:r>
              <a:rPr dirty="0">
                <a:latin typeface="Tahoma"/>
                <a:cs typeface="Tahoma"/>
              </a:rPr>
              <a:t>To create a new </a:t>
            </a:r>
            <a:r>
              <a:rPr spc="-5" dirty="0">
                <a:latin typeface="Tahoma"/>
                <a:cs typeface="Tahoma"/>
              </a:rPr>
              <a:t>local</a:t>
            </a:r>
            <a:r>
              <a:rPr spc="-1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branch:</a:t>
            </a:r>
            <a:endParaRPr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70"/>
              </a:spcBef>
              <a:buChar char="–"/>
              <a:tabLst>
                <a:tab pos="635000" algn="l"/>
              </a:tabLst>
            </a:pPr>
            <a:r>
              <a:rPr spc="-5" dirty="0">
                <a:latin typeface="Courier New"/>
                <a:cs typeface="Courier New"/>
              </a:rPr>
              <a:t>git branch</a:t>
            </a:r>
            <a:r>
              <a:rPr spc="-10" dirty="0">
                <a:latin typeface="Courier New"/>
                <a:cs typeface="Courier New"/>
              </a:rPr>
              <a:t> </a:t>
            </a:r>
            <a:r>
              <a:rPr lang="en-IN" i="1" spc="-5" dirty="0" err="1">
                <a:latin typeface="Courier New"/>
                <a:cs typeface="Courier New"/>
              </a:rPr>
              <a:t>branchname</a:t>
            </a:r>
            <a:r>
              <a:rPr lang="en-IN" i="1" spc="-5" dirty="0">
                <a:latin typeface="Courier New"/>
                <a:cs typeface="Courier New"/>
              </a:rPr>
              <a:t> </a:t>
            </a:r>
          </a:p>
          <a:p>
            <a:pPr lvl="1">
              <a:lnSpc>
                <a:spcPct val="100000"/>
              </a:lnSpc>
              <a:spcBef>
                <a:spcPts val="45"/>
              </a:spcBef>
              <a:buFont typeface="Courier New"/>
              <a:buChar char="–"/>
            </a:pPr>
            <a:endParaRPr sz="1600" dirty="0">
              <a:latin typeface="Courier New"/>
              <a:cs typeface="Courier New"/>
            </a:endParaRPr>
          </a:p>
          <a:p>
            <a:pPr marL="244475" indent="-231775">
              <a:lnSpc>
                <a:spcPct val="100000"/>
              </a:lnSpc>
              <a:buChar char="•"/>
              <a:tabLst>
                <a:tab pos="244475" algn="l"/>
              </a:tabLst>
            </a:pPr>
            <a:r>
              <a:rPr dirty="0">
                <a:latin typeface="Tahoma"/>
                <a:cs typeface="Tahoma"/>
              </a:rPr>
              <a:t>To list </a:t>
            </a:r>
            <a:r>
              <a:rPr spc="-5" dirty="0">
                <a:latin typeface="Tahoma"/>
                <a:cs typeface="Tahoma"/>
              </a:rPr>
              <a:t>all local branches: </a:t>
            </a:r>
            <a:r>
              <a:rPr dirty="0">
                <a:latin typeface="Tahoma"/>
                <a:cs typeface="Tahoma"/>
              </a:rPr>
              <a:t>(* </a:t>
            </a:r>
            <a:r>
              <a:rPr spc="-5" dirty="0">
                <a:latin typeface="Tahoma"/>
                <a:cs typeface="Tahoma"/>
              </a:rPr>
              <a:t>= current</a:t>
            </a:r>
            <a:r>
              <a:rPr spc="2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branch)</a:t>
            </a:r>
            <a:endParaRPr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570"/>
              </a:spcBef>
              <a:buChar char="–"/>
              <a:tabLst>
                <a:tab pos="635000" algn="l"/>
              </a:tabLst>
            </a:pPr>
            <a:r>
              <a:rPr spc="-5" dirty="0">
                <a:latin typeface="Courier New"/>
                <a:cs typeface="Courier New"/>
              </a:rPr>
              <a:t>git</a:t>
            </a:r>
            <a:r>
              <a:rPr spc="-10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branch</a:t>
            </a:r>
            <a:endParaRPr dirty="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Courier New"/>
              <a:buChar char="–"/>
            </a:pPr>
            <a:endParaRPr sz="1600" dirty="0">
              <a:latin typeface="Courier New"/>
              <a:cs typeface="Courier New"/>
            </a:endParaRPr>
          </a:p>
          <a:p>
            <a:pPr marL="244475" indent="-231775">
              <a:lnSpc>
                <a:spcPct val="100000"/>
              </a:lnSpc>
              <a:spcBef>
                <a:spcPts val="5"/>
              </a:spcBef>
              <a:buChar char="•"/>
              <a:tabLst>
                <a:tab pos="244475" algn="l"/>
              </a:tabLst>
            </a:pPr>
            <a:r>
              <a:rPr dirty="0">
                <a:latin typeface="Tahoma"/>
                <a:cs typeface="Tahoma"/>
              </a:rPr>
              <a:t>To </a:t>
            </a:r>
            <a:r>
              <a:rPr spc="-5" dirty="0">
                <a:latin typeface="Tahoma"/>
                <a:cs typeface="Tahoma"/>
              </a:rPr>
              <a:t>switch </a:t>
            </a:r>
            <a:r>
              <a:rPr dirty="0">
                <a:latin typeface="Tahoma"/>
                <a:cs typeface="Tahoma"/>
              </a:rPr>
              <a:t>to a </a:t>
            </a:r>
            <a:r>
              <a:rPr spc="-5" dirty="0">
                <a:latin typeface="Tahoma"/>
                <a:cs typeface="Tahoma"/>
              </a:rPr>
              <a:t>given local</a:t>
            </a:r>
            <a:r>
              <a:rPr spc="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branch:</a:t>
            </a:r>
            <a:endParaRPr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70"/>
              </a:spcBef>
              <a:buChar char="–"/>
              <a:tabLst>
                <a:tab pos="635000" algn="l"/>
              </a:tabLst>
            </a:pPr>
            <a:r>
              <a:rPr spc="-5" dirty="0">
                <a:latin typeface="Courier New"/>
                <a:cs typeface="Courier New"/>
              </a:rPr>
              <a:t>git checkout</a:t>
            </a:r>
            <a:r>
              <a:rPr spc="-10" dirty="0">
                <a:latin typeface="Courier New"/>
                <a:cs typeface="Courier New"/>
              </a:rPr>
              <a:t> </a:t>
            </a:r>
            <a:r>
              <a:rPr i="1" spc="-5" dirty="0" err="1">
                <a:latin typeface="Courier New"/>
                <a:cs typeface="Courier New"/>
              </a:rPr>
              <a:t>branchname</a:t>
            </a:r>
            <a:endParaRPr lang="en-IN" i="1" spc="-5" dirty="0">
              <a:latin typeface="Courier New"/>
              <a:cs typeface="Courier New"/>
            </a:endParaRPr>
          </a:p>
          <a:p>
            <a:pPr marL="244475" indent="-231775">
              <a:lnSpc>
                <a:spcPct val="100000"/>
              </a:lnSpc>
              <a:spcBef>
                <a:spcPts val="2295"/>
              </a:spcBef>
              <a:buChar char="•"/>
              <a:tabLst>
                <a:tab pos="244475" algn="l"/>
              </a:tabLst>
            </a:pPr>
            <a:r>
              <a:rPr lang="en-IN" dirty="0">
                <a:latin typeface="Tahoma"/>
                <a:cs typeface="Tahoma"/>
              </a:rPr>
              <a:t>To create a new </a:t>
            </a:r>
            <a:r>
              <a:rPr lang="en-IN" spc="-5" dirty="0">
                <a:latin typeface="Tahoma"/>
                <a:cs typeface="Tahoma"/>
              </a:rPr>
              <a:t>local</a:t>
            </a:r>
            <a:r>
              <a:rPr lang="en-IN" spc="-10" dirty="0">
                <a:latin typeface="Tahoma"/>
                <a:cs typeface="Tahoma"/>
              </a:rPr>
              <a:t> </a:t>
            </a:r>
            <a:r>
              <a:rPr lang="en-IN" spc="-5" dirty="0">
                <a:latin typeface="Tahoma"/>
                <a:cs typeface="Tahoma"/>
              </a:rPr>
              <a:t>branch and switch to that branch:</a:t>
            </a:r>
            <a:endParaRPr lang="en-IN"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70"/>
              </a:spcBef>
              <a:buChar char="–"/>
              <a:tabLst>
                <a:tab pos="635000" algn="l"/>
              </a:tabLst>
            </a:pPr>
            <a:r>
              <a:rPr lang="en-IN" spc="-5" dirty="0">
                <a:latin typeface="Courier New"/>
                <a:cs typeface="Courier New"/>
              </a:rPr>
              <a:t>git checkout -b</a:t>
            </a:r>
            <a:r>
              <a:rPr lang="en-IN" spc="-10" dirty="0">
                <a:latin typeface="Courier New"/>
                <a:cs typeface="Courier New"/>
              </a:rPr>
              <a:t> </a:t>
            </a:r>
            <a:r>
              <a:rPr lang="en-IN" i="1" spc="-5" dirty="0" err="1">
                <a:latin typeface="Courier New"/>
                <a:cs typeface="Courier New"/>
              </a:rPr>
              <a:t>branchname</a:t>
            </a:r>
            <a:r>
              <a:rPr lang="en-IN" i="1" spc="-5" dirty="0">
                <a:latin typeface="Courier New"/>
                <a:cs typeface="Courier New"/>
              </a:rPr>
              <a:t> </a:t>
            </a:r>
            <a:endParaRPr lang="en-IN" dirty="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Courier New"/>
              <a:buChar char="–"/>
            </a:pPr>
            <a:endParaRPr sz="1600" dirty="0">
              <a:latin typeface="Courier New"/>
              <a:cs typeface="Courier New"/>
            </a:endParaRPr>
          </a:p>
          <a:p>
            <a:pPr marL="244475" indent="-231775">
              <a:lnSpc>
                <a:spcPct val="100000"/>
              </a:lnSpc>
              <a:spcBef>
                <a:spcPts val="5"/>
              </a:spcBef>
              <a:buChar char="•"/>
              <a:tabLst>
                <a:tab pos="244475" algn="l"/>
              </a:tabLst>
            </a:pPr>
            <a:r>
              <a:rPr dirty="0">
                <a:latin typeface="Tahoma"/>
                <a:cs typeface="Tahoma"/>
              </a:rPr>
              <a:t>To </a:t>
            </a:r>
            <a:r>
              <a:rPr spc="-5" dirty="0">
                <a:latin typeface="Tahoma"/>
                <a:cs typeface="Tahoma"/>
              </a:rPr>
              <a:t>merge changes </a:t>
            </a:r>
            <a:r>
              <a:rPr dirty="0">
                <a:latin typeface="Tahoma"/>
                <a:cs typeface="Tahoma"/>
              </a:rPr>
              <a:t>from a </a:t>
            </a:r>
            <a:r>
              <a:rPr spc="-5" dirty="0">
                <a:latin typeface="Tahoma"/>
                <a:cs typeface="Tahoma"/>
              </a:rPr>
              <a:t>branch into </a:t>
            </a:r>
            <a:r>
              <a:rPr dirty="0">
                <a:latin typeface="Tahoma"/>
                <a:cs typeface="Tahoma"/>
              </a:rPr>
              <a:t>the </a:t>
            </a:r>
            <a:r>
              <a:rPr spc="-5" dirty="0">
                <a:latin typeface="Tahoma"/>
                <a:cs typeface="Tahoma"/>
              </a:rPr>
              <a:t>local</a:t>
            </a:r>
            <a:r>
              <a:rPr spc="4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master:</a:t>
            </a:r>
            <a:endParaRPr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570"/>
              </a:spcBef>
              <a:buChar char="–"/>
              <a:tabLst>
                <a:tab pos="635000" algn="l"/>
              </a:tabLst>
            </a:pPr>
            <a:r>
              <a:rPr spc="-5" dirty="0">
                <a:latin typeface="Courier New"/>
                <a:cs typeface="Courier New"/>
              </a:rPr>
              <a:t>git checkout</a:t>
            </a:r>
            <a:r>
              <a:rPr spc="-15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master</a:t>
            </a:r>
            <a:endParaRPr dirty="0">
              <a:latin typeface="Courier New"/>
              <a:cs typeface="Courier New"/>
            </a:endParaRPr>
          </a:p>
          <a:p>
            <a:pPr marL="635000" lvl="1" indent="-279400">
              <a:lnSpc>
                <a:spcPct val="100000"/>
              </a:lnSpc>
              <a:spcBef>
                <a:spcPts val="459"/>
              </a:spcBef>
              <a:buChar char="–"/>
              <a:tabLst>
                <a:tab pos="635000" algn="l"/>
              </a:tabLst>
            </a:pPr>
            <a:r>
              <a:rPr spc="-5" dirty="0">
                <a:latin typeface="Courier New"/>
                <a:cs typeface="Courier New"/>
              </a:rPr>
              <a:t>git merge</a:t>
            </a:r>
            <a:r>
              <a:rPr spc="-10" dirty="0">
                <a:latin typeface="Courier New"/>
                <a:cs typeface="Courier New"/>
              </a:rPr>
              <a:t> </a:t>
            </a:r>
            <a:r>
              <a:rPr i="1" spc="-5" dirty="0">
                <a:latin typeface="Courier New"/>
                <a:cs typeface="Courier New"/>
              </a:rPr>
              <a:t>branchname</a:t>
            </a:r>
            <a:endParaRPr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8489" y="680719"/>
            <a:ext cx="43084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32939" algn="l"/>
              </a:tabLst>
            </a:pPr>
            <a:r>
              <a:rPr spc="-5" dirty="0"/>
              <a:t>Merge	conflicts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9263" y="1785620"/>
            <a:ext cx="7739380" cy="714363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41300" marR="5080" indent="-228600">
              <a:lnSpc>
                <a:spcPts val="2800"/>
              </a:lnSpc>
              <a:spcBef>
                <a:spcPts val="260"/>
              </a:spcBef>
              <a:buChar char="•"/>
              <a:tabLst>
                <a:tab pos="244475" algn="l"/>
              </a:tabLst>
            </a:pPr>
            <a:r>
              <a:rPr sz="2000" spc="-5" dirty="0">
                <a:latin typeface="Tahoma"/>
                <a:cs typeface="Tahoma"/>
              </a:rPr>
              <a:t>The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conflicting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file </a:t>
            </a:r>
            <a:r>
              <a:rPr sz="2000" spc="-5" dirty="0">
                <a:latin typeface="Tahoma"/>
                <a:cs typeface="Tahoma"/>
              </a:rPr>
              <a:t>will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contain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dirty="0">
                <a:latin typeface="Courier New"/>
                <a:cs typeface="Courier New"/>
              </a:rPr>
              <a:t>&lt;&lt;&lt;</a:t>
            </a:r>
            <a:r>
              <a:rPr sz="2000" spc="-69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Tahoma"/>
                <a:cs typeface="Tahoma"/>
              </a:rPr>
              <a:t>and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dirty="0">
                <a:latin typeface="Courier New"/>
                <a:cs typeface="Courier New"/>
              </a:rPr>
              <a:t>&gt;&gt;&gt;</a:t>
            </a:r>
            <a:r>
              <a:rPr sz="2000" spc="-69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Tahoma"/>
                <a:cs typeface="Tahoma"/>
              </a:rPr>
              <a:t>sections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to  </a:t>
            </a:r>
            <a:r>
              <a:rPr sz="2000" spc="-5" dirty="0">
                <a:latin typeface="Tahoma"/>
                <a:cs typeface="Tahoma"/>
              </a:rPr>
              <a:t>indicate </a:t>
            </a:r>
            <a:r>
              <a:rPr sz="2000" dirty="0">
                <a:latin typeface="Tahoma"/>
                <a:cs typeface="Tahoma"/>
              </a:rPr>
              <a:t>where Git was </a:t>
            </a:r>
            <a:r>
              <a:rPr sz="2000" spc="-5" dirty="0">
                <a:latin typeface="Tahoma"/>
                <a:cs typeface="Tahoma"/>
              </a:rPr>
              <a:t>unable </a:t>
            </a:r>
            <a:r>
              <a:rPr sz="2000" dirty="0">
                <a:latin typeface="Tahoma"/>
                <a:cs typeface="Tahoma"/>
              </a:rPr>
              <a:t>to </a:t>
            </a:r>
            <a:r>
              <a:rPr sz="2000" spc="-5" dirty="0">
                <a:latin typeface="Tahoma"/>
                <a:cs typeface="Tahoma"/>
              </a:rPr>
              <a:t>resolve </a:t>
            </a:r>
            <a:r>
              <a:rPr sz="2000" dirty="0">
                <a:latin typeface="Tahoma"/>
                <a:cs typeface="Tahoma"/>
              </a:rPr>
              <a:t>a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conflict: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2163" y="2848864"/>
            <a:ext cx="5649595" cy="18287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333399"/>
                </a:solidFill>
                <a:latin typeface="Courier New"/>
                <a:cs typeface="Courier New"/>
              </a:rPr>
              <a:t>&lt;&lt;&lt;&lt;&lt;&lt;&lt;</a:t>
            </a:r>
            <a:r>
              <a:rPr sz="1600" spc="-10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33399"/>
                </a:solidFill>
                <a:latin typeface="Courier New"/>
                <a:cs typeface="Courier New"/>
              </a:rPr>
              <a:t>HEAD:index.html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ts val="2130"/>
              </a:lnSpc>
              <a:spcBef>
                <a:spcPts val="40"/>
              </a:spcBef>
            </a:pPr>
            <a:r>
              <a:rPr sz="1600" spc="-5" dirty="0">
                <a:solidFill>
                  <a:srgbClr val="333399"/>
                </a:solidFill>
                <a:latin typeface="Courier New"/>
                <a:cs typeface="Courier New"/>
              </a:rPr>
              <a:t>&lt;div id="footer"&gt;todo: message</a:t>
            </a:r>
            <a:r>
              <a:rPr sz="1600" spc="-85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33399"/>
                </a:solidFill>
                <a:latin typeface="Courier New"/>
                <a:cs typeface="Courier New"/>
              </a:rPr>
              <a:t>here&lt;/div&gt;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ts val="2130"/>
              </a:lnSpc>
            </a:pPr>
            <a:r>
              <a:rPr sz="1600" b="1" spc="-5" dirty="0">
                <a:latin typeface="Courier New"/>
                <a:cs typeface="Courier New"/>
              </a:rPr>
              <a:t>=======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ts val="2130"/>
              </a:lnSpc>
              <a:spcBef>
                <a:spcPts val="40"/>
              </a:spcBef>
            </a:pP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&lt;div</a:t>
            </a:r>
            <a:r>
              <a:rPr sz="1600" spc="-1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id="footer"&gt;</a:t>
            </a:r>
            <a:endParaRPr sz="1600" dirty="0">
              <a:latin typeface="Courier New"/>
              <a:cs typeface="Courier New"/>
            </a:endParaRPr>
          </a:p>
          <a:p>
            <a:pPr marL="287020">
              <a:lnSpc>
                <a:spcPts val="2130"/>
              </a:lnSpc>
            </a:pP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thanks for visiting our</a:t>
            </a:r>
            <a:r>
              <a:rPr sz="1600" spc="-3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site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&lt;/div&gt;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&gt;&gt;&gt;&gt;&gt;&gt;&gt;</a:t>
            </a:r>
            <a:r>
              <a:rPr sz="1600" spc="-1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SpecialBranch:index.html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9263" y="5236971"/>
            <a:ext cx="7795259" cy="62414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41300" marR="5080" indent="-228600" algn="just">
              <a:lnSpc>
                <a:spcPct val="99400"/>
              </a:lnSpc>
              <a:spcBef>
                <a:spcPts val="114"/>
              </a:spcBef>
              <a:buChar char="•"/>
              <a:tabLst>
                <a:tab pos="244475" algn="l"/>
              </a:tabLst>
            </a:pPr>
            <a:r>
              <a:rPr sz="2000" spc="-5" dirty="0">
                <a:latin typeface="Tahoma"/>
                <a:cs typeface="Tahoma"/>
              </a:rPr>
              <a:t>Find all such sections, and edit </a:t>
            </a:r>
            <a:r>
              <a:rPr sz="2000" dirty="0">
                <a:latin typeface="Tahoma"/>
                <a:cs typeface="Tahoma"/>
              </a:rPr>
              <a:t>them to the </a:t>
            </a:r>
            <a:r>
              <a:rPr sz="2000" spc="-5" dirty="0">
                <a:latin typeface="Tahoma"/>
                <a:cs typeface="Tahoma"/>
              </a:rPr>
              <a:t>proper </a:t>
            </a:r>
            <a:r>
              <a:rPr sz="2000" dirty="0">
                <a:latin typeface="Tahoma"/>
                <a:cs typeface="Tahoma"/>
              </a:rPr>
              <a:t>state  </a:t>
            </a:r>
            <a:r>
              <a:rPr sz="2000" spc="-5" dirty="0">
                <a:latin typeface="Tahoma"/>
                <a:cs typeface="Tahoma"/>
              </a:rPr>
              <a:t>(whichever </a:t>
            </a:r>
            <a:r>
              <a:rPr sz="2000" dirty="0">
                <a:latin typeface="Tahoma"/>
                <a:cs typeface="Tahoma"/>
              </a:rPr>
              <a:t>of the two </a:t>
            </a:r>
            <a:r>
              <a:rPr sz="2000" spc="-5" dirty="0">
                <a:latin typeface="Tahoma"/>
                <a:cs typeface="Tahoma"/>
              </a:rPr>
              <a:t>versions </a:t>
            </a:r>
            <a:r>
              <a:rPr sz="2000" dirty="0">
                <a:latin typeface="Tahoma"/>
                <a:cs typeface="Tahoma"/>
              </a:rPr>
              <a:t>is newer / </a:t>
            </a:r>
            <a:r>
              <a:rPr sz="2000" spc="-5" dirty="0">
                <a:latin typeface="Tahoma"/>
                <a:cs typeface="Tahoma"/>
              </a:rPr>
              <a:t>better </a:t>
            </a:r>
            <a:r>
              <a:rPr sz="2000" dirty="0">
                <a:latin typeface="Tahoma"/>
                <a:cs typeface="Tahoma"/>
              </a:rPr>
              <a:t>/ </a:t>
            </a:r>
            <a:r>
              <a:rPr sz="2000" spc="-5" dirty="0">
                <a:latin typeface="Tahoma"/>
                <a:cs typeface="Tahoma"/>
              </a:rPr>
              <a:t>more  correct).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06527" y="2895600"/>
            <a:ext cx="152400" cy="685800"/>
          </a:xfrm>
          <a:custGeom>
            <a:avLst/>
            <a:gdLst/>
            <a:ahLst/>
            <a:cxnLst/>
            <a:rect l="l" t="t" r="r" b="b"/>
            <a:pathLst>
              <a:path w="152400" h="685800">
                <a:moveTo>
                  <a:pt x="0" y="0"/>
                </a:moveTo>
                <a:lnTo>
                  <a:pt x="29660" y="4491"/>
                </a:lnTo>
                <a:lnTo>
                  <a:pt x="53881" y="16738"/>
                </a:lnTo>
                <a:lnTo>
                  <a:pt x="70211" y="34904"/>
                </a:lnTo>
                <a:lnTo>
                  <a:pt x="76199" y="57149"/>
                </a:lnTo>
                <a:lnTo>
                  <a:pt x="76199" y="285749"/>
                </a:lnTo>
                <a:lnTo>
                  <a:pt x="82188" y="307994"/>
                </a:lnTo>
                <a:lnTo>
                  <a:pt x="98518" y="326160"/>
                </a:lnTo>
                <a:lnTo>
                  <a:pt x="122739" y="338408"/>
                </a:lnTo>
                <a:lnTo>
                  <a:pt x="152400" y="342899"/>
                </a:lnTo>
                <a:lnTo>
                  <a:pt x="122739" y="347390"/>
                </a:lnTo>
                <a:lnTo>
                  <a:pt x="98518" y="359638"/>
                </a:lnTo>
                <a:lnTo>
                  <a:pt x="82188" y="377804"/>
                </a:lnTo>
                <a:lnTo>
                  <a:pt x="76199" y="400049"/>
                </a:lnTo>
                <a:lnTo>
                  <a:pt x="76199" y="628649"/>
                </a:lnTo>
                <a:lnTo>
                  <a:pt x="70211" y="650894"/>
                </a:lnTo>
                <a:lnTo>
                  <a:pt x="53881" y="669060"/>
                </a:lnTo>
                <a:lnTo>
                  <a:pt x="29660" y="681308"/>
                </a:lnTo>
                <a:lnTo>
                  <a:pt x="0" y="685799"/>
                </a:lnTo>
              </a:path>
            </a:pathLst>
          </a:custGeom>
          <a:ln w="9524">
            <a:solidFill>
              <a:srgbClr val="4349AA"/>
            </a:solidFill>
          </a:ln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7" name="object 7"/>
          <p:cNvSpPr/>
          <p:nvPr/>
        </p:nvSpPr>
        <p:spPr>
          <a:xfrm>
            <a:off x="6706527" y="3810000"/>
            <a:ext cx="152400" cy="914400"/>
          </a:xfrm>
          <a:custGeom>
            <a:avLst/>
            <a:gdLst/>
            <a:ahLst/>
            <a:cxnLst/>
            <a:rect l="l" t="t" r="r" b="b"/>
            <a:pathLst>
              <a:path w="152400" h="914400">
                <a:moveTo>
                  <a:pt x="0" y="0"/>
                </a:moveTo>
                <a:lnTo>
                  <a:pt x="29660" y="5988"/>
                </a:lnTo>
                <a:lnTo>
                  <a:pt x="53881" y="22318"/>
                </a:lnTo>
                <a:lnTo>
                  <a:pt x="70211" y="46539"/>
                </a:lnTo>
                <a:lnTo>
                  <a:pt x="76199" y="76199"/>
                </a:lnTo>
                <a:lnTo>
                  <a:pt x="76199" y="380999"/>
                </a:lnTo>
                <a:lnTo>
                  <a:pt x="82188" y="410660"/>
                </a:lnTo>
                <a:lnTo>
                  <a:pt x="98518" y="434881"/>
                </a:lnTo>
                <a:lnTo>
                  <a:pt x="122739" y="451211"/>
                </a:lnTo>
                <a:lnTo>
                  <a:pt x="152400" y="457199"/>
                </a:lnTo>
                <a:lnTo>
                  <a:pt x="122739" y="463187"/>
                </a:lnTo>
                <a:lnTo>
                  <a:pt x="98518" y="479518"/>
                </a:lnTo>
                <a:lnTo>
                  <a:pt x="82188" y="503739"/>
                </a:lnTo>
                <a:lnTo>
                  <a:pt x="76199" y="533399"/>
                </a:lnTo>
                <a:lnTo>
                  <a:pt x="76199" y="838199"/>
                </a:lnTo>
                <a:lnTo>
                  <a:pt x="70211" y="867859"/>
                </a:lnTo>
                <a:lnTo>
                  <a:pt x="53881" y="892080"/>
                </a:lnTo>
                <a:lnTo>
                  <a:pt x="29660" y="908411"/>
                </a:lnTo>
                <a:lnTo>
                  <a:pt x="0" y="914399"/>
                </a:lnTo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8" name="object 8"/>
          <p:cNvSpPr txBox="1"/>
          <p:nvPr/>
        </p:nvSpPr>
        <p:spPr>
          <a:xfrm>
            <a:off x="7013867" y="3081020"/>
            <a:ext cx="187388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333399"/>
                </a:solidFill>
                <a:latin typeface="Arial"/>
                <a:cs typeface="Arial"/>
              </a:rPr>
              <a:t>branch 1's</a:t>
            </a:r>
            <a:r>
              <a:rPr sz="1600" spc="-10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33399"/>
                </a:solidFill>
                <a:latin typeface="Arial"/>
                <a:cs typeface="Arial"/>
              </a:rPr>
              <a:t>version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7013867" y="4009707"/>
            <a:ext cx="187388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008000"/>
                </a:solidFill>
                <a:latin typeface="Arial"/>
                <a:cs typeface="Arial"/>
              </a:rPr>
              <a:t>branch 2's</a:t>
            </a:r>
            <a:r>
              <a:rPr sz="1600" spc="-10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8000"/>
                </a:solidFill>
                <a:latin typeface="Arial"/>
                <a:cs typeface="Arial"/>
              </a:rPr>
              <a:t>version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680719"/>
            <a:ext cx="89154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42640" algn="l"/>
                <a:tab pos="4326255" algn="l"/>
                <a:tab pos="6505575" algn="l"/>
              </a:tabLst>
            </a:pPr>
            <a:r>
              <a:rPr dirty="0"/>
              <a:t>I</a:t>
            </a:r>
            <a:r>
              <a:rPr spc="-5" dirty="0"/>
              <a:t>nte</a:t>
            </a:r>
            <a:r>
              <a:rPr dirty="0"/>
              <a:t>r</a:t>
            </a:r>
            <a:r>
              <a:rPr spc="-5" dirty="0"/>
              <a:t>act</a:t>
            </a:r>
            <a:r>
              <a:rPr dirty="0"/>
              <a:t>ion	</a:t>
            </a:r>
            <a:r>
              <a:rPr spc="-5" dirty="0"/>
              <a:t>w</a:t>
            </a:r>
            <a:r>
              <a:rPr lang="en-IN" spc="-5" dirty="0" err="1"/>
              <a:t>ith</a:t>
            </a:r>
            <a:r>
              <a:rPr lang="en-IN" spc="-5" dirty="0"/>
              <a:t> </a:t>
            </a:r>
            <a:r>
              <a:rPr dirty="0" err="1"/>
              <a:t>r</a:t>
            </a:r>
            <a:r>
              <a:rPr spc="-5" dirty="0" err="1"/>
              <a:t>em</a:t>
            </a:r>
            <a:r>
              <a:rPr dirty="0" err="1"/>
              <a:t>o</a:t>
            </a:r>
            <a:r>
              <a:rPr spc="-5" dirty="0" err="1"/>
              <a:t>t</a:t>
            </a:r>
            <a:r>
              <a:rPr lang="en-IN" spc="-5" dirty="0"/>
              <a:t>e </a:t>
            </a:r>
            <a:r>
              <a:rPr dirty="0"/>
              <a:t>r</a:t>
            </a:r>
            <a:r>
              <a:rPr spc="-5" dirty="0"/>
              <a:t>e</a:t>
            </a:r>
            <a:r>
              <a:rPr dirty="0"/>
              <a:t>po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38200" y="2286000"/>
            <a:ext cx="8564880" cy="352635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244475" indent="-231775">
              <a:lnSpc>
                <a:spcPct val="100000"/>
              </a:lnSpc>
              <a:spcBef>
                <a:spcPts val="495"/>
              </a:spcBef>
              <a:buFont typeface="Tahoma"/>
              <a:buChar char="•"/>
              <a:tabLst>
                <a:tab pos="244475" algn="l"/>
              </a:tabLst>
            </a:pPr>
            <a:r>
              <a:rPr b="1" spc="-5" dirty="0">
                <a:latin typeface="Tahoma"/>
                <a:cs typeface="Tahoma"/>
              </a:rPr>
              <a:t>Pull </a:t>
            </a:r>
            <a:r>
              <a:rPr dirty="0">
                <a:latin typeface="Tahoma"/>
                <a:cs typeface="Tahoma"/>
              </a:rPr>
              <a:t>from remote </a:t>
            </a:r>
            <a:r>
              <a:rPr spc="-5" dirty="0">
                <a:latin typeface="Tahoma"/>
                <a:cs typeface="Tahoma"/>
              </a:rPr>
              <a:t>repo </a:t>
            </a:r>
            <a:r>
              <a:rPr dirty="0">
                <a:latin typeface="Tahoma"/>
                <a:cs typeface="Tahoma"/>
              </a:rPr>
              <a:t>to </a:t>
            </a:r>
            <a:r>
              <a:rPr spc="-5" dirty="0">
                <a:latin typeface="Tahoma"/>
                <a:cs typeface="Tahoma"/>
              </a:rPr>
              <a:t>get most recent</a:t>
            </a:r>
            <a:r>
              <a:rPr spc="6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changes.</a:t>
            </a:r>
            <a:endParaRPr dirty="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  <a:spcBef>
                <a:spcPts val="570"/>
              </a:spcBef>
            </a:pPr>
            <a:r>
              <a:rPr dirty="0">
                <a:latin typeface="Tahoma"/>
                <a:cs typeface="Tahoma"/>
              </a:rPr>
              <a:t>– (fix </a:t>
            </a:r>
            <a:r>
              <a:rPr spc="-5" dirty="0">
                <a:latin typeface="Tahoma"/>
                <a:cs typeface="Tahoma"/>
              </a:rPr>
              <a:t>conflicts </a:t>
            </a:r>
            <a:r>
              <a:rPr dirty="0">
                <a:latin typeface="Tahoma"/>
                <a:cs typeface="Tahoma"/>
              </a:rPr>
              <a:t>if </a:t>
            </a:r>
            <a:r>
              <a:rPr spc="-5" dirty="0">
                <a:latin typeface="Tahoma"/>
                <a:cs typeface="Tahoma"/>
              </a:rPr>
              <a:t>necessary, add/commit </a:t>
            </a:r>
            <a:r>
              <a:rPr dirty="0">
                <a:latin typeface="Tahoma"/>
                <a:cs typeface="Tahoma"/>
              </a:rPr>
              <a:t>them to </a:t>
            </a:r>
            <a:r>
              <a:rPr spc="-5" dirty="0">
                <a:latin typeface="Tahoma"/>
                <a:cs typeface="Tahoma"/>
              </a:rPr>
              <a:t>your local</a:t>
            </a:r>
            <a:r>
              <a:rPr spc="-32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repo)</a:t>
            </a:r>
            <a:endParaRPr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00" dirty="0">
              <a:latin typeface="Tahoma"/>
              <a:cs typeface="Tahoma"/>
            </a:endParaRPr>
          </a:p>
          <a:p>
            <a:pPr marL="241300" marR="219075" indent="-228600">
              <a:lnSpc>
                <a:spcPct val="101499"/>
              </a:lnSpc>
              <a:buChar char="•"/>
              <a:tabLst>
                <a:tab pos="244475" algn="l"/>
              </a:tabLst>
            </a:pPr>
            <a:r>
              <a:rPr dirty="0">
                <a:latin typeface="Tahoma"/>
                <a:cs typeface="Tahoma"/>
              </a:rPr>
              <a:t>To </a:t>
            </a:r>
            <a:r>
              <a:rPr spc="-5" dirty="0">
                <a:latin typeface="Tahoma"/>
                <a:cs typeface="Tahoma"/>
              </a:rPr>
              <a:t>fetch </a:t>
            </a:r>
            <a:r>
              <a:rPr dirty="0">
                <a:latin typeface="Tahoma"/>
                <a:cs typeface="Tahoma"/>
              </a:rPr>
              <a:t>the </a:t>
            </a:r>
            <a:r>
              <a:rPr spc="-5" dirty="0">
                <a:latin typeface="Tahoma"/>
                <a:cs typeface="Tahoma"/>
              </a:rPr>
              <a:t>most recent updates </a:t>
            </a:r>
            <a:r>
              <a:rPr dirty="0">
                <a:latin typeface="Tahoma"/>
                <a:cs typeface="Tahoma"/>
              </a:rPr>
              <a:t>from the remote </a:t>
            </a:r>
            <a:r>
              <a:rPr spc="-5" dirty="0">
                <a:latin typeface="Tahoma"/>
                <a:cs typeface="Tahoma"/>
              </a:rPr>
              <a:t>repo into  your local repo, and put </a:t>
            </a:r>
            <a:r>
              <a:rPr dirty="0">
                <a:latin typeface="Tahoma"/>
                <a:cs typeface="Tahoma"/>
              </a:rPr>
              <a:t>them </a:t>
            </a:r>
            <a:r>
              <a:rPr spc="-5" dirty="0">
                <a:latin typeface="Tahoma"/>
                <a:cs typeface="Tahoma"/>
              </a:rPr>
              <a:t>into your working</a:t>
            </a:r>
            <a:r>
              <a:rPr spc="7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directory:</a:t>
            </a:r>
            <a:endParaRPr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45"/>
              </a:spcBef>
              <a:buChar char="–"/>
              <a:tabLst>
                <a:tab pos="635000" algn="l"/>
              </a:tabLst>
            </a:pPr>
            <a:r>
              <a:rPr spc="-5" dirty="0">
                <a:latin typeface="Courier New"/>
                <a:cs typeface="Courier New"/>
              </a:rPr>
              <a:t>git pull origin</a:t>
            </a:r>
            <a:r>
              <a:rPr spc="-15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master</a:t>
            </a:r>
            <a:endParaRPr lang="en-IN" spc="-5" dirty="0">
              <a:latin typeface="Courier New"/>
              <a:cs typeface="Courier New"/>
            </a:endParaRPr>
          </a:p>
          <a:p>
            <a:pPr marL="635000" lvl="1" indent="-279400">
              <a:lnSpc>
                <a:spcPct val="100000"/>
              </a:lnSpc>
              <a:spcBef>
                <a:spcPts val="445"/>
              </a:spcBef>
              <a:buChar char="–"/>
              <a:tabLst>
                <a:tab pos="635000" algn="l"/>
              </a:tabLst>
            </a:pPr>
            <a:endParaRPr dirty="0">
              <a:latin typeface="Courier New"/>
              <a:cs typeface="Courier New"/>
            </a:endParaRPr>
          </a:p>
          <a:p>
            <a:pPr marL="244475" indent="-231775">
              <a:buFontTx/>
              <a:buChar char="•"/>
              <a:tabLst>
                <a:tab pos="244475" algn="l"/>
              </a:tabLst>
            </a:pPr>
            <a:r>
              <a:rPr lang="en-IN" b="1" spc="-5" dirty="0">
                <a:latin typeface="Tahoma"/>
                <a:cs typeface="Tahoma"/>
              </a:rPr>
              <a:t>Push </a:t>
            </a:r>
            <a:r>
              <a:rPr lang="en-IN" spc="-5" dirty="0">
                <a:latin typeface="Tahoma"/>
                <a:cs typeface="Tahoma"/>
              </a:rPr>
              <a:t>your local changes </a:t>
            </a:r>
            <a:r>
              <a:rPr lang="en-IN" dirty="0">
                <a:latin typeface="Tahoma"/>
                <a:cs typeface="Tahoma"/>
              </a:rPr>
              <a:t>to the remote</a:t>
            </a:r>
            <a:r>
              <a:rPr lang="en-IN" spc="60" dirty="0">
                <a:latin typeface="Tahoma"/>
                <a:cs typeface="Tahoma"/>
              </a:rPr>
              <a:t> </a:t>
            </a:r>
            <a:r>
              <a:rPr lang="en-IN" spc="-5" dirty="0">
                <a:latin typeface="Tahoma"/>
                <a:cs typeface="Tahoma"/>
              </a:rPr>
              <a:t>repo.</a:t>
            </a:r>
          </a:p>
          <a:p>
            <a:pPr marL="244475" indent="-231775">
              <a:buFontTx/>
              <a:buChar char="•"/>
              <a:tabLst>
                <a:tab pos="244475" algn="l"/>
              </a:tabLst>
            </a:pPr>
            <a:endParaRPr lang="en-IN" spc="-5" dirty="0">
              <a:latin typeface="Tahoma"/>
              <a:cs typeface="Tahoma"/>
            </a:endParaRPr>
          </a:p>
          <a:p>
            <a:pPr marL="244475" indent="-231775">
              <a:lnSpc>
                <a:spcPct val="100000"/>
              </a:lnSpc>
              <a:buChar char="•"/>
              <a:tabLst>
                <a:tab pos="244475" algn="l"/>
              </a:tabLst>
            </a:pPr>
            <a:r>
              <a:rPr dirty="0">
                <a:latin typeface="Tahoma"/>
                <a:cs typeface="Tahoma"/>
              </a:rPr>
              <a:t>To </a:t>
            </a:r>
            <a:r>
              <a:rPr spc="-5" dirty="0">
                <a:latin typeface="Tahoma"/>
                <a:cs typeface="Tahoma"/>
              </a:rPr>
              <a:t>put your changes </a:t>
            </a:r>
            <a:r>
              <a:rPr dirty="0">
                <a:latin typeface="Tahoma"/>
                <a:cs typeface="Tahoma"/>
              </a:rPr>
              <a:t>from </a:t>
            </a:r>
            <a:r>
              <a:rPr spc="-5" dirty="0">
                <a:latin typeface="Tahoma"/>
                <a:cs typeface="Tahoma"/>
              </a:rPr>
              <a:t>your local repo in </a:t>
            </a:r>
            <a:r>
              <a:rPr dirty="0">
                <a:latin typeface="Tahoma"/>
                <a:cs typeface="Tahoma"/>
              </a:rPr>
              <a:t>the remote</a:t>
            </a:r>
            <a:r>
              <a:rPr spc="4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repo:</a:t>
            </a:r>
            <a:endParaRPr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75"/>
              </a:spcBef>
              <a:buChar char="–"/>
              <a:tabLst>
                <a:tab pos="635000" algn="l"/>
              </a:tabLst>
            </a:pPr>
            <a:r>
              <a:rPr spc="-5" dirty="0">
                <a:latin typeface="Courier New"/>
                <a:cs typeface="Courier New"/>
              </a:rPr>
              <a:t>git push origin</a:t>
            </a:r>
            <a:r>
              <a:rPr spc="-15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master</a:t>
            </a:r>
            <a:endParaRPr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3443" y="452520"/>
            <a:ext cx="9153525" cy="1076325"/>
            <a:chOff x="453443" y="452520"/>
            <a:chExt cx="9153525" cy="1076325"/>
          </a:xfrm>
        </p:grpSpPr>
        <p:sp>
          <p:nvSpPr>
            <p:cNvPr id="3" name="object 3"/>
            <p:cNvSpPr/>
            <p:nvPr/>
          </p:nvSpPr>
          <p:spPr>
            <a:xfrm>
              <a:off x="458123" y="457200"/>
              <a:ext cx="9143999" cy="10667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8123" y="457200"/>
              <a:ext cx="9144000" cy="1066800"/>
            </a:xfrm>
            <a:custGeom>
              <a:avLst/>
              <a:gdLst/>
              <a:ahLst/>
              <a:cxnLst/>
              <a:rect l="l" t="t" r="r" b="b"/>
              <a:pathLst>
                <a:path w="9144000" h="1066800">
                  <a:moveTo>
                    <a:pt x="0" y="1183"/>
                  </a:moveTo>
                  <a:lnTo>
                    <a:pt x="0" y="530"/>
                  </a:lnTo>
                  <a:lnTo>
                    <a:pt x="530" y="0"/>
                  </a:lnTo>
                  <a:lnTo>
                    <a:pt x="1183" y="0"/>
                  </a:lnTo>
                  <a:lnTo>
                    <a:pt x="9142813" y="0"/>
                  </a:lnTo>
                  <a:lnTo>
                    <a:pt x="9143463" y="0"/>
                  </a:lnTo>
                  <a:lnTo>
                    <a:pt x="9143993" y="530"/>
                  </a:lnTo>
                  <a:lnTo>
                    <a:pt x="9143993" y="1183"/>
                  </a:lnTo>
                  <a:lnTo>
                    <a:pt x="9143993" y="1065619"/>
                  </a:lnTo>
                  <a:lnTo>
                    <a:pt x="9143993" y="1066269"/>
                  </a:lnTo>
                  <a:lnTo>
                    <a:pt x="9143463" y="1066799"/>
                  </a:lnTo>
                  <a:lnTo>
                    <a:pt x="9142813" y="1066799"/>
                  </a:lnTo>
                  <a:lnTo>
                    <a:pt x="1183" y="1066799"/>
                  </a:lnTo>
                  <a:lnTo>
                    <a:pt x="530" y="1066799"/>
                  </a:lnTo>
                  <a:lnTo>
                    <a:pt x="0" y="1066269"/>
                  </a:lnTo>
                  <a:lnTo>
                    <a:pt x="0" y="1065619"/>
                  </a:lnTo>
                  <a:lnTo>
                    <a:pt x="0" y="1183"/>
                  </a:lnTo>
                  <a:close/>
                </a:path>
              </a:pathLst>
            </a:custGeom>
            <a:ln w="93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94311" y="680719"/>
            <a:ext cx="26771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6580" algn="l"/>
              </a:tabLst>
            </a:pPr>
            <a:r>
              <a:rPr dirty="0"/>
              <a:t>A</a:t>
            </a:r>
            <a:r>
              <a:rPr spc="-5" dirty="0"/>
              <a:t>b</a:t>
            </a:r>
            <a:r>
              <a:rPr dirty="0"/>
              <a:t>o</a:t>
            </a:r>
            <a:r>
              <a:rPr spc="-5" dirty="0"/>
              <a:t>u</a:t>
            </a:r>
            <a:r>
              <a:rPr dirty="0"/>
              <a:t>t	</a:t>
            </a:r>
            <a:r>
              <a:rPr spc="-5" dirty="0"/>
              <a:t>G</a:t>
            </a:r>
            <a:r>
              <a:rPr dirty="0"/>
              <a:t>it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9263" y="1785620"/>
            <a:ext cx="6955790" cy="4565737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41300" marR="3124200" indent="-228600">
              <a:lnSpc>
                <a:spcPts val="2800"/>
              </a:lnSpc>
              <a:spcBef>
                <a:spcPts val="260"/>
              </a:spcBef>
              <a:buChar char="•"/>
              <a:tabLst>
                <a:tab pos="244475" algn="l"/>
              </a:tabLst>
            </a:pPr>
            <a:r>
              <a:rPr dirty="0">
                <a:latin typeface="Tahoma"/>
                <a:cs typeface="Tahoma"/>
              </a:rPr>
              <a:t>Created </a:t>
            </a:r>
            <a:r>
              <a:rPr spc="-5" dirty="0">
                <a:latin typeface="Tahoma"/>
                <a:cs typeface="Tahoma"/>
              </a:rPr>
              <a:t>by Linus</a:t>
            </a:r>
            <a:r>
              <a:rPr spc="-4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Torvalds,  </a:t>
            </a:r>
            <a:r>
              <a:rPr dirty="0">
                <a:latin typeface="Tahoma"/>
                <a:cs typeface="Tahoma"/>
              </a:rPr>
              <a:t>creator of </a:t>
            </a:r>
            <a:r>
              <a:rPr spc="-5" dirty="0">
                <a:latin typeface="Tahoma"/>
                <a:cs typeface="Tahoma"/>
              </a:rPr>
              <a:t>Linux, in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2005</a:t>
            </a:r>
          </a:p>
          <a:p>
            <a:pPr marL="635000" lvl="1" indent="-279400">
              <a:lnSpc>
                <a:spcPct val="100000"/>
              </a:lnSpc>
              <a:spcBef>
                <a:spcPts val="465"/>
              </a:spcBef>
              <a:buChar char="–"/>
              <a:tabLst>
                <a:tab pos="635000" algn="l"/>
              </a:tabLst>
            </a:pPr>
            <a:r>
              <a:rPr spc="-5" dirty="0">
                <a:latin typeface="Tahoma"/>
                <a:cs typeface="Tahoma"/>
              </a:rPr>
              <a:t>Came out </a:t>
            </a:r>
            <a:r>
              <a:rPr dirty="0">
                <a:latin typeface="Tahoma"/>
                <a:cs typeface="Tahoma"/>
              </a:rPr>
              <a:t>of </a:t>
            </a:r>
            <a:r>
              <a:rPr spc="-5" dirty="0">
                <a:latin typeface="Tahoma"/>
                <a:cs typeface="Tahoma"/>
              </a:rPr>
              <a:t>Linux development</a:t>
            </a:r>
            <a:r>
              <a:rPr spc="1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community</a:t>
            </a:r>
            <a:endParaRPr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560"/>
              </a:spcBef>
              <a:buChar char="–"/>
              <a:tabLst>
                <a:tab pos="635000" algn="l"/>
              </a:tabLst>
            </a:pPr>
            <a:r>
              <a:rPr spc="-5" dirty="0">
                <a:latin typeface="Tahoma"/>
                <a:cs typeface="Tahoma"/>
              </a:rPr>
              <a:t>Designed </a:t>
            </a:r>
            <a:r>
              <a:rPr dirty="0">
                <a:latin typeface="Tahoma"/>
                <a:cs typeface="Tahoma"/>
              </a:rPr>
              <a:t>to </a:t>
            </a:r>
            <a:r>
              <a:rPr spc="-5" dirty="0">
                <a:latin typeface="Tahoma"/>
                <a:cs typeface="Tahoma"/>
              </a:rPr>
              <a:t>do version control on Linux</a:t>
            </a:r>
            <a:r>
              <a:rPr spc="5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kernel</a:t>
            </a:r>
            <a:endParaRPr dirty="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Tahoma"/>
              <a:buChar char="–"/>
            </a:pPr>
            <a:endParaRPr sz="2800" dirty="0">
              <a:latin typeface="Tahoma"/>
              <a:cs typeface="Tahoma"/>
            </a:endParaRPr>
          </a:p>
          <a:p>
            <a:pPr marL="244475" indent="-231775">
              <a:lnSpc>
                <a:spcPct val="100000"/>
              </a:lnSpc>
              <a:buChar char="•"/>
              <a:tabLst>
                <a:tab pos="244475" algn="l"/>
              </a:tabLst>
            </a:pPr>
            <a:r>
              <a:rPr spc="-5" dirty="0">
                <a:latin typeface="Tahoma"/>
                <a:cs typeface="Tahoma"/>
              </a:rPr>
              <a:t>Goals </a:t>
            </a:r>
            <a:r>
              <a:rPr dirty="0">
                <a:latin typeface="Tahoma"/>
                <a:cs typeface="Tahoma"/>
              </a:rPr>
              <a:t>of Git:</a:t>
            </a:r>
          </a:p>
          <a:p>
            <a:pPr marL="635000" lvl="1" indent="-279400">
              <a:lnSpc>
                <a:spcPct val="100000"/>
              </a:lnSpc>
              <a:spcBef>
                <a:spcPts val="575"/>
              </a:spcBef>
              <a:buChar char="–"/>
              <a:tabLst>
                <a:tab pos="635000" algn="l"/>
              </a:tabLst>
            </a:pPr>
            <a:r>
              <a:rPr spc="-5" dirty="0">
                <a:latin typeface="Tahoma"/>
                <a:cs typeface="Tahoma"/>
              </a:rPr>
              <a:t>Speed</a:t>
            </a:r>
            <a:endParaRPr dirty="0">
              <a:latin typeface="Tahoma"/>
              <a:cs typeface="Tahoma"/>
            </a:endParaRPr>
          </a:p>
          <a:p>
            <a:pPr marL="923925" marR="1911350" lvl="1" indent="-568325">
              <a:lnSpc>
                <a:spcPct val="101200"/>
              </a:lnSpc>
              <a:spcBef>
                <a:spcPts val="425"/>
              </a:spcBef>
              <a:buChar char="–"/>
              <a:tabLst>
                <a:tab pos="635000" algn="l"/>
              </a:tabLst>
            </a:pPr>
            <a:r>
              <a:rPr spc="-5" dirty="0">
                <a:latin typeface="Tahoma"/>
                <a:cs typeface="Tahoma"/>
              </a:rPr>
              <a:t>Support </a:t>
            </a:r>
            <a:r>
              <a:rPr dirty="0">
                <a:latin typeface="Tahoma"/>
                <a:cs typeface="Tahoma"/>
              </a:rPr>
              <a:t>for </a:t>
            </a:r>
            <a:r>
              <a:rPr spc="-5" dirty="0">
                <a:latin typeface="Tahoma"/>
                <a:cs typeface="Tahoma"/>
              </a:rPr>
              <a:t>non-linear development  (thousands </a:t>
            </a:r>
            <a:r>
              <a:rPr dirty="0">
                <a:latin typeface="Tahoma"/>
                <a:cs typeface="Tahoma"/>
              </a:rPr>
              <a:t>of </a:t>
            </a:r>
            <a:r>
              <a:rPr spc="-5" dirty="0">
                <a:latin typeface="Tahoma"/>
                <a:cs typeface="Tahoma"/>
              </a:rPr>
              <a:t>parallel</a:t>
            </a:r>
            <a:r>
              <a:rPr spc="1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branches)</a:t>
            </a:r>
            <a:endParaRPr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90"/>
              </a:spcBef>
              <a:buChar char="–"/>
              <a:tabLst>
                <a:tab pos="635000" algn="l"/>
              </a:tabLst>
            </a:pPr>
            <a:r>
              <a:rPr spc="-5" dirty="0">
                <a:latin typeface="Tahoma"/>
                <a:cs typeface="Tahoma"/>
              </a:rPr>
              <a:t>Fully distributed</a:t>
            </a:r>
            <a:endParaRPr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560"/>
              </a:spcBef>
              <a:buChar char="–"/>
              <a:tabLst>
                <a:tab pos="635000" algn="l"/>
              </a:tabLst>
            </a:pPr>
            <a:r>
              <a:rPr spc="-5" dirty="0">
                <a:latin typeface="Tahoma"/>
                <a:cs typeface="Tahoma"/>
              </a:rPr>
              <a:t>Able </a:t>
            </a:r>
            <a:r>
              <a:rPr dirty="0">
                <a:latin typeface="Tahoma"/>
                <a:cs typeface="Tahoma"/>
              </a:rPr>
              <a:t>to </a:t>
            </a:r>
            <a:r>
              <a:rPr spc="-5" dirty="0">
                <a:latin typeface="Tahoma"/>
                <a:cs typeface="Tahoma"/>
              </a:rPr>
              <a:t>handle large projects</a:t>
            </a:r>
            <a:r>
              <a:rPr spc="2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efficiently</a:t>
            </a:r>
            <a:endParaRPr dirty="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Tahoma"/>
              <a:buChar char="–"/>
            </a:pPr>
            <a:endParaRPr sz="2400"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buSzPct val="97777"/>
              <a:buFont typeface="Tahoma"/>
              <a:buChar char="–"/>
              <a:tabLst>
                <a:tab pos="635000" algn="l"/>
                <a:tab pos="4280535" algn="l"/>
              </a:tabLst>
            </a:pPr>
            <a:r>
              <a:rPr i="1" spc="-30" dirty="0">
                <a:latin typeface="Tahoma"/>
                <a:cs typeface="Tahoma"/>
              </a:rPr>
              <a:t>(A </a:t>
            </a:r>
            <a:r>
              <a:rPr i="1" spc="-20" dirty="0">
                <a:latin typeface="Tahoma"/>
                <a:cs typeface="Tahoma"/>
              </a:rPr>
              <a:t>"git" is </a:t>
            </a:r>
            <a:r>
              <a:rPr i="1" spc="-30" dirty="0">
                <a:latin typeface="Tahoma"/>
                <a:cs typeface="Tahoma"/>
              </a:rPr>
              <a:t>a cranky</a:t>
            </a:r>
            <a:r>
              <a:rPr i="1" spc="55" dirty="0">
                <a:latin typeface="Tahoma"/>
                <a:cs typeface="Tahoma"/>
              </a:rPr>
              <a:t> </a:t>
            </a:r>
            <a:r>
              <a:rPr i="1" spc="-25" dirty="0">
                <a:latin typeface="Tahoma"/>
                <a:cs typeface="Tahoma"/>
              </a:rPr>
              <a:t>old</a:t>
            </a:r>
            <a:r>
              <a:rPr i="1" spc="-10" dirty="0">
                <a:latin typeface="Tahoma"/>
                <a:cs typeface="Tahoma"/>
              </a:rPr>
              <a:t> </a:t>
            </a:r>
            <a:r>
              <a:rPr i="1" spc="-30" dirty="0">
                <a:latin typeface="Tahoma"/>
                <a:cs typeface="Tahoma"/>
              </a:rPr>
              <a:t>man.	</a:t>
            </a:r>
            <a:r>
              <a:rPr i="1" spc="-25" dirty="0">
                <a:latin typeface="Tahoma"/>
                <a:cs typeface="Tahoma"/>
              </a:rPr>
              <a:t>Linus </a:t>
            </a:r>
            <a:r>
              <a:rPr i="1" spc="-30" dirty="0">
                <a:latin typeface="Tahoma"/>
                <a:cs typeface="Tahoma"/>
              </a:rPr>
              <a:t>meant</a:t>
            </a:r>
            <a:r>
              <a:rPr i="1" spc="-65" dirty="0">
                <a:latin typeface="Tahoma"/>
                <a:cs typeface="Tahoma"/>
              </a:rPr>
              <a:t> </a:t>
            </a:r>
            <a:r>
              <a:rPr i="1" spc="-25" dirty="0">
                <a:latin typeface="Tahoma"/>
                <a:cs typeface="Tahoma"/>
              </a:rPr>
              <a:t>himself.)</a:t>
            </a:r>
            <a:endParaRPr dirty="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544727" y="1790700"/>
            <a:ext cx="1714500" cy="1714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92327" y="3867150"/>
            <a:ext cx="2076450" cy="20764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GitHub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9263" y="1723551"/>
            <a:ext cx="8671560" cy="370268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44475" indent="-231775">
              <a:lnSpc>
                <a:spcPct val="100000"/>
              </a:lnSpc>
              <a:spcBef>
                <a:spcPts val="585"/>
              </a:spcBef>
              <a:buClr>
                <a:srgbClr val="000000"/>
              </a:buClr>
              <a:buChar char="•"/>
              <a:tabLst>
                <a:tab pos="244475" algn="l"/>
              </a:tabLst>
            </a:pPr>
            <a:r>
              <a:rPr u="heavy" spc="-5" dirty="0">
                <a:solidFill>
                  <a:srgbClr val="009999"/>
                </a:solidFill>
                <a:uFill>
                  <a:solidFill>
                    <a:srgbClr val="00A8A9"/>
                  </a:solidFill>
                </a:uFill>
                <a:latin typeface="Tahoma"/>
                <a:cs typeface="Tahoma"/>
              </a:rPr>
              <a:t>GitHub.com</a:t>
            </a:r>
            <a:r>
              <a:rPr spc="-5" dirty="0">
                <a:solidFill>
                  <a:srgbClr val="009999"/>
                </a:solidFill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is a site for </a:t>
            </a:r>
            <a:r>
              <a:rPr b="1" spc="-5" dirty="0">
                <a:latin typeface="Tahoma"/>
                <a:cs typeface="Tahoma"/>
              </a:rPr>
              <a:t>online storage </a:t>
            </a:r>
            <a:r>
              <a:rPr dirty="0">
                <a:latin typeface="Tahoma"/>
                <a:cs typeface="Tahoma"/>
              </a:rPr>
              <a:t>of Git</a:t>
            </a:r>
            <a:r>
              <a:rPr spc="4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repositories.</a:t>
            </a:r>
            <a:endParaRPr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50"/>
              </a:spcBef>
              <a:buChar char="–"/>
              <a:tabLst>
                <a:tab pos="635000" algn="l"/>
              </a:tabLst>
            </a:pPr>
            <a:r>
              <a:rPr spc="-5" dirty="0">
                <a:latin typeface="Tahoma"/>
                <a:cs typeface="Tahoma"/>
              </a:rPr>
              <a:t>You can </a:t>
            </a:r>
            <a:r>
              <a:rPr dirty="0">
                <a:latin typeface="Tahoma"/>
                <a:cs typeface="Tahoma"/>
              </a:rPr>
              <a:t>create a </a:t>
            </a:r>
            <a:r>
              <a:rPr b="1" spc="-5" dirty="0">
                <a:latin typeface="Tahoma"/>
                <a:cs typeface="Tahoma"/>
              </a:rPr>
              <a:t>remote repo </a:t>
            </a:r>
            <a:r>
              <a:rPr dirty="0">
                <a:latin typeface="Tahoma"/>
                <a:cs typeface="Tahoma"/>
              </a:rPr>
              <a:t>there </a:t>
            </a:r>
            <a:r>
              <a:rPr spc="-5" dirty="0">
                <a:latin typeface="Tahoma"/>
                <a:cs typeface="Tahoma"/>
              </a:rPr>
              <a:t>and </a:t>
            </a:r>
            <a:r>
              <a:rPr b="1" spc="-5" dirty="0">
                <a:latin typeface="Tahoma"/>
                <a:cs typeface="Tahoma"/>
              </a:rPr>
              <a:t>push</a:t>
            </a:r>
            <a:r>
              <a:rPr spc="-5" dirty="0">
                <a:latin typeface="Tahoma"/>
                <a:cs typeface="Tahoma"/>
              </a:rPr>
              <a:t> code </a:t>
            </a:r>
            <a:r>
              <a:rPr dirty="0">
                <a:latin typeface="Tahoma"/>
                <a:cs typeface="Tahoma"/>
              </a:rPr>
              <a:t>to</a:t>
            </a:r>
            <a:r>
              <a:rPr spc="8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it.</a:t>
            </a:r>
            <a:endParaRPr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560"/>
              </a:spcBef>
              <a:buChar char="–"/>
              <a:tabLst>
                <a:tab pos="635000" algn="l"/>
              </a:tabLst>
            </a:pPr>
            <a:r>
              <a:rPr spc="-5" dirty="0">
                <a:latin typeface="Tahoma"/>
                <a:cs typeface="Tahoma"/>
              </a:rPr>
              <a:t>Many open source projects </a:t>
            </a:r>
            <a:r>
              <a:rPr dirty="0">
                <a:latin typeface="Tahoma"/>
                <a:cs typeface="Tahoma"/>
              </a:rPr>
              <a:t>use </a:t>
            </a:r>
            <a:r>
              <a:rPr spc="-5" dirty="0">
                <a:latin typeface="Tahoma"/>
                <a:cs typeface="Tahoma"/>
              </a:rPr>
              <a:t>it, such </a:t>
            </a:r>
            <a:r>
              <a:rPr dirty="0">
                <a:latin typeface="Tahoma"/>
                <a:cs typeface="Tahoma"/>
              </a:rPr>
              <a:t>as the </a:t>
            </a:r>
            <a:r>
              <a:rPr spc="-5" dirty="0">
                <a:latin typeface="Tahoma"/>
                <a:cs typeface="Tahoma"/>
              </a:rPr>
              <a:t>Linux</a:t>
            </a:r>
            <a:r>
              <a:rPr spc="6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kernel.</a:t>
            </a:r>
            <a:endParaRPr dirty="0">
              <a:latin typeface="Tahoma"/>
              <a:cs typeface="Tahoma"/>
            </a:endParaRPr>
          </a:p>
          <a:p>
            <a:pPr marL="635000" marR="2026285" lvl="1" indent="-279400">
              <a:lnSpc>
                <a:spcPts val="2570"/>
              </a:lnSpc>
              <a:spcBef>
                <a:spcPts val="705"/>
              </a:spcBef>
              <a:buChar char="–"/>
              <a:tabLst>
                <a:tab pos="635000" algn="l"/>
              </a:tabLst>
            </a:pPr>
            <a:r>
              <a:rPr spc="-5" dirty="0">
                <a:latin typeface="Tahoma"/>
                <a:cs typeface="Tahoma"/>
              </a:rPr>
              <a:t>You can get </a:t>
            </a:r>
            <a:r>
              <a:rPr dirty="0">
                <a:latin typeface="Tahoma"/>
                <a:cs typeface="Tahoma"/>
              </a:rPr>
              <a:t>free </a:t>
            </a:r>
            <a:r>
              <a:rPr spc="-5" dirty="0">
                <a:latin typeface="Tahoma"/>
                <a:cs typeface="Tahoma"/>
              </a:rPr>
              <a:t>space </a:t>
            </a:r>
            <a:r>
              <a:rPr dirty="0">
                <a:latin typeface="Tahoma"/>
                <a:cs typeface="Tahoma"/>
              </a:rPr>
              <a:t>for </a:t>
            </a:r>
            <a:r>
              <a:rPr spc="-5" dirty="0">
                <a:latin typeface="Tahoma"/>
                <a:cs typeface="Tahoma"/>
              </a:rPr>
              <a:t>open source projects,  </a:t>
            </a:r>
            <a:r>
              <a:rPr dirty="0">
                <a:latin typeface="Tahoma"/>
                <a:cs typeface="Tahoma"/>
              </a:rPr>
              <a:t>or </a:t>
            </a:r>
            <a:r>
              <a:rPr spc="-5" dirty="0">
                <a:latin typeface="Tahoma"/>
                <a:cs typeface="Tahoma"/>
              </a:rPr>
              <a:t>you can pay </a:t>
            </a:r>
            <a:r>
              <a:rPr dirty="0">
                <a:latin typeface="Tahoma"/>
                <a:cs typeface="Tahoma"/>
              </a:rPr>
              <a:t>for </a:t>
            </a:r>
            <a:r>
              <a:rPr spc="-5" dirty="0">
                <a:latin typeface="Tahoma"/>
                <a:cs typeface="Tahoma"/>
              </a:rPr>
              <a:t>private</a:t>
            </a:r>
            <a:r>
              <a:rPr spc="1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projects.</a:t>
            </a:r>
            <a:endParaRPr dirty="0">
              <a:latin typeface="Tahoma"/>
              <a:cs typeface="Tahoma"/>
            </a:endParaRPr>
          </a:p>
          <a:p>
            <a:pPr lvl="2">
              <a:lnSpc>
                <a:spcPct val="100000"/>
              </a:lnSpc>
              <a:spcBef>
                <a:spcPts val="30"/>
              </a:spcBef>
              <a:buFont typeface="Tahoma"/>
              <a:buChar char="•"/>
            </a:pPr>
            <a:endParaRPr sz="2000" dirty="0">
              <a:latin typeface="Tahoma"/>
              <a:cs typeface="Tahoma"/>
            </a:endParaRPr>
          </a:p>
          <a:p>
            <a:pPr marL="244475" indent="-231775">
              <a:lnSpc>
                <a:spcPct val="100000"/>
              </a:lnSpc>
              <a:buSzPct val="97959"/>
              <a:buFont typeface="Tahoma"/>
              <a:buChar char="•"/>
              <a:tabLst>
                <a:tab pos="244475" algn="l"/>
              </a:tabLst>
            </a:pPr>
            <a:r>
              <a:rPr sz="2000" i="1" spc="-25" dirty="0">
                <a:latin typeface="Tahoma"/>
                <a:cs typeface="Tahoma"/>
              </a:rPr>
              <a:t>Question: </a:t>
            </a:r>
            <a:r>
              <a:rPr spc="-5" dirty="0">
                <a:latin typeface="Tahoma"/>
                <a:cs typeface="Tahoma"/>
              </a:rPr>
              <a:t>Do </a:t>
            </a:r>
            <a:r>
              <a:rPr dirty="0">
                <a:latin typeface="Tahoma"/>
                <a:cs typeface="Tahoma"/>
              </a:rPr>
              <a:t>I </a:t>
            </a:r>
            <a:r>
              <a:rPr spc="-5" dirty="0">
                <a:latin typeface="Tahoma"/>
                <a:cs typeface="Tahoma"/>
              </a:rPr>
              <a:t>always have </a:t>
            </a:r>
            <a:r>
              <a:rPr dirty="0">
                <a:latin typeface="Tahoma"/>
                <a:cs typeface="Tahoma"/>
              </a:rPr>
              <a:t>to use GitHub to use</a:t>
            </a:r>
            <a:r>
              <a:rPr spc="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Git?</a:t>
            </a:r>
          </a:p>
          <a:p>
            <a:pPr marL="635000" lvl="1" indent="-279400">
              <a:lnSpc>
                <a:spcPct val="100000"/>
              </a:lnSpc>
              <a:spcBef>
                <a:spcPts val="509"/>
              </a:spcBef>
              <a:buSzPct val="97777"/>
              <a:buFont typeface="Tahoma"/>
              <a:buChar char="–"/>
              <a:tabLst>
                <a:tab pos="635000" algn="l"/>
                <a:tab pos="2329180" algn="l"/>
              </a:tabLst>
            </a:pPr>
            <a:r>
              <a:rPr i="1" spc="-30" dirty="0">
                <a:latin typeface="Tahoma"/>
                <a:cs typeface="Tahoma"/>
              </a:rPr>
              <a:t>Answer:</a:t>
            </a:r>
            <a:r>
              <a:rPr i="1" spc="-1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No!	</a:t>
            </a:r>
            <a:r>
              <a:rPr spc="-5" dirty="0">
                <a:latin typeface="Tahoma"/>
                <a:cs typeface="Tahoma"/>
              </a:rPr>
              <a:t>You can </a:t>
            </a:r>
            <a:r>
              <a:rPr dirty="0">
                <a:latin typeface="Tahoma"/>
                <a:cs typeface="Tahoma"/>
              </a:rPr>
              <a:t>use Git </a:t>
            </a:r>
            <a:r>
              <a:rPr spc="-5" dirty="0">
                <a:latin typeface="Tahoma"/>
                <a:cs typeface="Tahoma"/>
              </a:rPr>
              <a:t>locally </a:t>
            </a:r>
            <a:r>
              <a:rPr dirty="0">
                <a:latin typeface="Tahoma"/>
                <a:cs typeface="Tahoma"/>
              </a:rPr>
              <a:t>for </a:t>
            </a:r>
            <a:r>
              <a:rPr spc="-5" dirty="0">
                <a:latin typeface="Tahoma"/>
                <a:cs typeface="Tahoma"/>
              </a:rPr>
              <a:t>your own</a:t>
            </a:r>
            <a:r>
              <a:rPr spc="2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purposes.</a:t>
            </a:r>
            <a:endParaRPr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550"/>
              </a:spcBef>
              <a:buChar char="–"/>
              <a:tabLst>
                <a:tab pos="635000" algn="l"/>
              </a:tabLst>
            </a:pPr>
            <a:r>
              <a:rPr dirty="0">
                <a:latin typeface="Tahoma"/>
                <a:cs typeface="Tahoma"/>
              </a:rPr>
              <a:t>Or </a:t>
            </a:r>
            <a:r>
              <a:rPr spc="-5" dirty="0">
                <a:latin typeface="Tahoma"/>
                <a:cs typeface="Tahoma"/>
              </a:rPr>
              <a:t>you </a:t>
            </a:r>
            <a:r>
              <a:rPr dirty="0">
                <a:latin typeface="Tahoma"/>
                <a:cs typeface="Tahoma"/>
              </a:rPr>
              <a:t>or </a:t>
            </a:r>
            <a:r>
              <a:rPr spc="-5" dirty="0">
                <a:latin typeface="Tahoma"/>
                <a:cs typeface="Tahoma"/>
              </a:rPr>
              <a:t>someone </a:t>
            </a:r>
            <a:r>
              <a:rPr dirty="0">
                <a:latin typeface="Tahoma"/>
                <a:cs typeface="Tahoma"/>
              </a:rPr>
              <a:t>else </a:t>
            </a:r>
            <a:r>
              <a:rPr spc="-5" dirty="0">
                <a:latin typeface="Tahoma"/>
                <a:cs typeface="Tahoma"/>
              </a:rPr>
              <a:t>could </a:t>
            </a:r>
            <a:r>
              <a:rPr dirty="0">
                <a:latin typeface="Tahoma"/>
                <a:cs typeface="Tahoma"/>
              </a:rPr>
              <a:t>set </a:t>
            </a:r>
            <a:r>
              <a:rPr spc="-5" dirty="0">
                <a:latin typeface="Tahoma"/>
                <a:cs typeface="Tahoma"/>
              </a:rPr>
              <a:t>up </a:t>
            </a:r>
            <a:r>
              <a:rPr dirty="0">
                <a:latin typeface="Tahoma"/>
                <a:cs typeface="Tahoma"/>
              </a:rPr>
              <a:t>a server to share</a:t>
            </a:r>
            <a:r>
              <a:rPr spc="-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files.</a:t>
            </a:r>
          </a:p>
          <a:p>
            <a:pPr marL="635000" marR="5080" lvl="1" indent="-279400">
              <a:lnSpc>
                <a:spcPct val="101200"/>
              </a:lnSpc>
              <a:spcBef>
                <a:spcPts val="430"/>
              </a:spcBef>
              <a:buChar char="–"/>
              <a:tabLst>
                <a:tab pos="635000" algn="l"/>
              </a:tabLst>
            </a:pPr>
            <a:r>
              <a:rPr dirty="0">
                <a:latin typeface="Tahoma"/>
                <a:cs typeface="Tahoma"/>
              </a:rPr>
              <a:t>Or </a:t>
            </a:r>
            <a:r>
              <a:rPr spc="-5" dirty="0">
                <a:latin typeface="Tahoma"/>
                <a:cs typeface="Tahoma"/>
              </a:rPr>
              <a:t>you could </a:t>
            </a:r>
            <a:r>
              <a:rPr dirty="0">
                <a:latin typeface="Tahoma"/>
                <a:cs typeface="Tahoma"/>
              </a:rPr>
              <a:t>share a </a:t>
            </a:r>
            <a:r>
              <a:rPr spc="-5" dirty="0">
                <a:latin typeface="Tahoma"/>
                <a:cs typeface="Tahoma"/>
              </a:rPr>
              <a:t>repo with </a:t>
            </a:r>
            <a:r>
              <a:rPr dirty="0">
                <a:latin typeface="Tahoma"/>
                <a:cs typeface="Tahoma"/>
              </a:rPr>
              <a:t>users </a:t>
            </a:r>
            <a:r>
              <a:rPr spc="-5" dirty="0">
                <a:latin typeface="Tahoma"/>
                <a:cs typeface="Tahoma"/>
              </a:rPr>
              <a:t>on </a:t>
            </a:r>
            <a:r>
              <a:rPr dirty="0">
                <a:latin typeface="Tahoma"/>
                <a:cs typeface="Tahoma"/>
              </a:rPr>
              <a:t>the </a:t>
            </a:r>
            <a:r>
              <a:rPr spc="-5" dirty="0">
                <a:latin typeface="Tahoma"/>
                <a:cs typeface="Tahoma"/>
              </a:rPr>
              <a:t>same </a:t>
            </a:r>
            <a:r>
              <a:rPr dirty="0">
                <a:latin typeface="Tahoma"/>
                <a:cs typeface="Tahoma"/>
              </a:rPr>
              <a:t>file </a:t>
            </a:r>
            <a:r>
              <a:rPr spc="-5" dirty="0">
                <a:latin typeface="Tahoma"/>
                <a:cs typeface="Tahoma"/>
              </a:rPr>
              <a:t>system, </a:t>
            </a:r>
            <a:r>
              <a:rPr dirty="0">
                <a:latin typeface="Tahoma"/>
                <a:cs typeface="Tahoma"/>
              </a:rPr>
              <a:t>as </a:t>
            </a:r>
            <a:r>
              <a:rPr lang="en-IN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long everyone </a:t>
            </a:r>
            <a:r>
              <a:rPr dirty="0">
                <a:latin typeface="Tahoma"/>
                <a:cs typeface="Tahoma"/>
              </a:rPr>
              <a:t>has the </a:t>
            </a:r>
            <a:r>
              <a:rPr spc="-5" dirty="0">
                <a:latin typeface="Tahoma"/>
                <a:cs typeface="Tahoma"/>
              </a:rPr>
              <a:t>needed </a:t>
            </a:r>
            <a:r>
              <a:rPr dirty="0">
                <a:latin typeface="Tahoma"/>
                <a:cs typeface="Tahoma"/>
              </a:rPr>
              <a:t>file</a:t>
            </a:r>
            <a:r>
              <a:rPr spc="1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permissions).</a:t>
            </a:r>
            <a:endParaRPr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3443" y="452520"/>
            <a:ext cx="9153525" cy="1076325"/>
            <a:chOff x="453443" y="452520"/>
            <a:chExt cx="9153525" cy="1076325"/>
          </a:xfrm>
        </p:grpSpPr>
        <p:sp>
          <p:nvSpPr>
            <p:cNvPr id="3" name="object 3"/>
            <p:cNvSpPr/>
            <p:nvPr/>
          </p:nvSpPr>
          <p:spPr>
            <a:xfrm>
              <a:off x="458123" y="457200"/>
              <a:ext cx="9143999" cy="10667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8123" y="457200"/>
              <a:ext cx="9144000" cy="1066800"/>
            </a:xfrm>
            <a:custGeom>
              <a:avLst/>
              <a:gdLst/>
              <a:ahLst/>
              <a:cxnLst/>
              <a:rect l="l" t="t" r="r" b="b"/>
              <a:pathLst>
                <a:path w="9144000" h="1066800">
                  <a:moveTo>
                    <a:pt x="0" y="1183"/>
                  </a:moveTo>
                  <a:lnTo>
                    <a:pt x="0" y="530"/>
                  </a:lnTo>
                  <a:lnTo>
                    <a:pt x="530" y="0"/>
                  </a:lnTo>
                  <a:lnTo>
                    <a:pt x="1183" y="0"/>
                  </a:lnTo>
                  <a:lnTo>
                    <a:pt x="9142813" y="0"/>
                  </a:lnTo>
                  <a:lnTo>
                    <a:pt x="9143463" y="0"/>
                  </a:lnTo>
                  <a:lnTo>
                    <a:pt x="9143993" y="530"/>
                  </a:lnTo>
                  <a:lnTo>
                    <a:pt x="9143993" y="1183"/>
                  </a:lnTo>
                  <a:lnTo>
                    <a:pt x="9143993" y="1065619"/>
                  </a:lnTo>
                  <a:lnTo>
                    <a:pt x="9143993" y="1066269"/>
                  </a:lnTo>
                  <a:lnTo>
                    <a:pt x="9143463" y="1066799"/>
                  </a:lnTo>
                  <a:lnTo>
                    <a:pt x="9142813" y="1066799"/>
                  </a:lnTo>
                  <a:lnTo>
                    <a:pt x="1183" y="1066799"/>
                  </a:lnTo>
                  <a:lnTo>
                    <a:pt x="530" y="1066799"/>
                  </a:lnTo>
                  <a:lnTo>
                    <a:pt x="0" y="1066269"/>
                  </a:lnTo>
                  <a:lnTo>
                    <a:pt x="0" y="1065619"/>
                  </a:lnTo>
                  <a:lnTo>
                    <a:pt x="0" y="1183"/>
                  </a:lnTo>
                  <a:close/>
                </a:path>
              </a:pathLst>
            </a:custGeom>
            <a:ln w="93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63070" y="680719"/>
            <a:ext cx="63392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Installing/learning</a:t>
            </a:r>
            <a:r>
              <a:rPr spc="-45" dirty="0"/>
              <a:t> </a:t>
            </a:r>
            <a:r>
              <a:rPr spc="-5" dirty="0"/>
              <a:t>Git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689263" y="1723551"/>
            <a:ext cx="8235950" cy="310149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44475" indent="-231775">
              <a:lnSpc>
                <a:spcPct val="100000"/>
              </a:lnSpc>
              <a:spcBef>
                <a:spcPts val="585"/>
              </a:spcBef>
              <a:buChar char="•"/>
              <a:tabLst>
                <a:tab pos="244475" algn="l"/>
              </a:tabLst>
            </a:pPr>
            <a:r>
              <a:rPr spc="-5" dirty="0">
                <a:latin typeface="Tahoma"/>
                <a:cs typeface="Tahoma"/>
              </a:rPr>
              <a:t>Git website:</a:t>
            </a:r>
            <a:r>
              <a:rPr spc="5" dirty="0">
                <a:solidFill>
                  <a:srgbClr val="009999"/>
                </a:solidFill>
                <a:latin typeface="Tahoma"/>
                <a:cs typeface="Tahoma"/>
              </a:rPr>
              <a:t> </a:t>
            </a:r>
            <a:r>
              <a:rPr u="heavy" spc="-5" dirty="0">
                <a:solidFill>
                  <a:srgbClr val="009999"/>
                </a:solidFill>
                <a:uFill>
                  <a:solidFill>
                    <a:srgbClr val="00A8A9"/>
                  </a:solidFill>
                </a:uFill>
                <a:latin typeface="Tahoma"/>
                <a:cs typeface="Tahoma"/>
                <a:hlinkClick r:id="rId3"/>
              </a:rPr>
              <a:t>http://git-scm.com/</a:t>
            </a:r>
            <a:endParaRPr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50"/>
              </a:spcBef>
              <a:buChar char="–"/>
              <a:tabLst>
                <a:tab pos="635000" algn="l"/>
                <a:tab pos="3666490" algn="l"/>
              </a:tabLst>
            </a:pPr>
            <a:r>
              <a:rPr dirty="0">
                <a:latin typeface="Tahoma"/>
                <a:cs typeface="Tahoma"/>
              </a:rPr>
              <a:t>Free</a:t>
            </a:r>
            <a:r>
              <a:rPr spc="1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on-line</a:t>
            </a:r>
            <a:r>
              <a:rPr spc="1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book:	</a:t>
            </a:r>
            <a:r>
              <a:rPr u="sng" spc="-5" dirty="0">
                <a:solidFill>
                  <a:srgbClr val="009999"/>
                </a:solidFill>
                <a:uFill>
                  <a:solidFill>
                    <a:srgbClr val="00A8A9"/>
                  </a:solidFill>
                </a:uFill>
                <a:latin typeface="Tahoma"/>
                <a:cs typeface="Tahoma"/>
                <a:hlinkClick r:id="rId4"/>
              </a:rPr>
              <a:t>http://git-scm.com/book</a:t>
            </a:r>
            <a:endParaRPr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560"/>
              </a:spcBef>
              <a:buChar char="–"/>
              <a:tabLst>
                <a:tab pos="635000" algn="l"/>
                <a:tab pos="3666490" algn="l"/>
              </a:tabLst>
            </a:pPr>
            <a:r>
              <a:rPr dirty="0">
                <a:latin typeface="Tahoma"/>
                <a:cs typeface="Tahoma"/>
              </a:rPr>
              <a:t>Reference </a:t>
            </a:r>
            <a:r>
              <a:rPr spc="-5" dirty="0">
                <a:latin typeface="Tahoma"/>
                <a:cs typeface="Tahoma"/>
              </a:rPr>
              <a:t>page</a:t>
            </a:r>
            <a:r>
              <a:rPr dirty="0">
                <a:latin typeface="Tahoma"/>
                <a:cs typeface="Tahoma"/>
              </a:rPr>
              <a:t> for</a:t>
            </a:r>
            <a:r>
              <a:rPr spc="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Git:	</a:t>
            </a:r>
            <a:r>
              <a:rPr u="sng" spc="-5" dirty="0">
                <a:solidFill>
                  <a:srgbClr val="009999"/>
                </a:solidFill>
                <a:uFill>
                  <a:solidFill>
                    <a:srgbClr val="00A8A9"/>
                  </a:solidFill>
                </a:uFill>
                <a:latin typeface="Tahoma"/>
                <a:cs typeface="Tahoma"/>
                <a:hlinkClick r:id="rId5"/>
              </a:rPr>
              <a:t>http://gitref.org/index.html</a:t>
            </a:r>
            <a:endParaRPr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560"/>
              </a:spcBef>
              <a:buChar char="–"/>
              <a:tabLst>
                <a:tab pos="635000" algn="l"/>
              </a:tabLst>
            </a:pPr>
            <a:r>
              <a:rPr dirty="0">
                <a:latin typeface="Tahoma"/>
                <a:cs typeface="Tahoma"/>
              </a:rPr>
              <a:t>Git </a:t>
            </a:r>
            <a:r>
              <a:rPr spc="-5" dirty="0">
                <a:latin typeface="Tahoma"/>
                <a:cs typeface="Tahoma"/>
              </a:rPr>
              <a:t>tutorial:</a:t>
            </a:r>
            <a:r>
              <a:rPr spc="15" dirty="0">
                <a:solidFill>
                  <a:srgbClr val="009999"/>
                </a:solidFill>
                <a:latin typeface="Tahoma"/>
                <a:cs typeface="Tahoma"/>
              </a:rPr>
              <a:t> </a:t>
            </a:r>
            <a:r>
              <a:rPr u="sng" spc="-5" dirty="0">
                <a:solidFill>
                  <a:srgbClr val="009999"/>
                </a:solidFill>
                <a:uFill>
                  <a:solidFill>
                    <a:srgbClr val="00A8A9"/>
                  </a:solidFill>
                </a:uFill>
                <a:latin typeface="Tahoma"/>
                <a:cs typeface="Tahoma"/>
                <a:hlinkClick r:id="rId6"/>
              </a:rPr>
              <a:t>http://schacon.github.com/git/gittutorial.html</a:t>
            </a:r>
            <a:endParaRPr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59"/>
              </a:spcBef>
              <a:buChar char="–"/>
              <a:tabLst>
                <a:tab pos="635000" algn="l"/>
              </a:tabLst>
            </a:pPr>
            <a:r>
              <a:rPr dirty="0">
                <a:latin typeface="Tahoma"/>
                <a:cs typeface="Tahoma"/>
              </a:rPr>
              <a:t>Git for </a:t>
            </a:r>
            <a:r>
              <a:rPr spc="-5" dirty="0">
                <a:latin typeface="Tahoma"/>
                <a:cs typeface="Tahoma"/>
              </a:rPr>
              <a:t>Computer Scientists:</a:t>
            </a:r>
            <a:endParaRPr dirty="0">
              <a:latin typeface="Tahoma"/>
              <a:cs typeface="Tahoma"/>
            </a:endParaRPr>
          </a:p>
          <a:p>
            <a:pPr marL="923925" lvl="2" indent="-174625">
              <a:lnSpc>
                <a:spcPct val="100000"/>
              </a:lnSpc>
              <a:spcBef>
                <a:spcPts val="509"/>
              </a:spcBef>
              <a:buClr>
                <a:srgbClr val="000000"/>
              </a:buClr>
              <a:buChar char="•"/>
              <a:tabLst>
                <a:tab pos="923925" algn="l"/>
              </a:tabLst>
            </a:pPr>
            <a:r>
              <a:rPr sz="1600" u="sng" spc="-5" dirty="0">
                <a:solidFill>
                  <a:srgbClr val="009999"/>
                </a:solidFill>
                <a:uFill>
                  <a:solidFill>
                    <a:srgbClr val="00A8A9"/>
                  </a:solidFill>
                </a:uFill>
                <a:latin typeface="Tahoma"/>
                <a:cs typeface="Tahoma"/>
                <a:hlinkClick r:id="rId7"/>
              </a:rPr>
              <a:t>http://eagain.net/articles/git-for-computer-scientists/</a:t>
            </a:r>
            <a:endParaRPr sz="1600" dirty="0">
              <a:latin typeface="Tahoma"/>
              <a:cs typeface="Tahoma"/>
            </a:endParaRPr>
          </a:p>
          <a:p>
            <a:pPr lvl="2">
              <a:lnSpc>
                <a:spcPct val="100000"/>
              </a:lnSpc>
              <a:spcBef>
                <a:spcPts val="5"/>
              </a:spcBef>
              <a:buFont typeface="Tahoma"/>
              <a:buChar char="•"/>
            </a:pPr>
            <a:endParaRPr sz="2400" dirty="0">
              <a:latin typeface="Tahoma"/>
              <a:cs typeface="Tahoma"/>
            </a:endParaRPr>
          </a:p>
          <a:p>
            <a:pPr marL="244475" indent="-231775">
              <a:lnSpc>
                <a:spcPct val="100000"/>
              </a:lnSpc>
              <a:buChar char="•"/>
              <a:tabLst>
                <a:tab pos="244475" algn="l"/>
              </a:tabLst>
            </a:pPr>
            <a:r>
              <a:rPr dirty="0">
                <a:latin typeface="Tahoma"/>
                <a:cs typeface="Tahoma"/>
              </a:rPr>
              <a:t>At </a:t>
            </a:r>
            <a:r>
              <a:rPr spc="-5" dirty="0">
                <a:latin typeface="Tahoma"/>
                <a:cs typeface="Tahoma"/>
              </a:rPr>
              <a:t>command line: </a:t>
            </a:r>
            <a:r>
              <a:rPr sz="2000" i="1" spc="-30" dirty="0">
                <a:latin typeface="Tahoma"/>
                <a:cs typeface="Tahoma"/>
              </a:rPr>
              <a:t>(where verb </a:t>
            </a:r>
            <a:r>
              <a:rPr sz="2000" i="1" spc="-40" dirty="0">
                <a:latin typeface="Tahoma"/>
                <a:cs typeface="Tahoma"/>
              </a:rPr>
              <a:t>= </a:t>
            </a:r>
            <a:r>
              <a:rPr sz="2000" i="1" spc="-25" dirty="0">
                <a:latin typeface="Tahoma"/>
                <a:cs typeface="Tahoma"/>
              </a:rPr>
              <a:t>config, </a:t>
            </a:r>
            <a:r>
              <a:rPr sz="2000" i="1" spc="-30" dirty="0">
                <a:latin typeface="Tahoma"/>
                <a:cs typeface="Tahoma"/>
              </a:rPr>
              <a:t>add, commit,</a:t>
            </a:r>
            <a:r>
              <a:rPr sz="2000" i="1" spc="114" dirty="0">
                <a:latin typeface="Tahoma"/>
                <a:cs typeface="Tahoma"/>
              </a:rPr>
              <a:t> </a:t>
            </a:r>
            <a:r>
              <a:rPr sz="2000" i="1" spc="-25" dirty="0">
                <a:latin typeface="Tahoma"/>
                <a:cs typeface="Tahoma"/>
              </a:rPr>
              <a:t>etc.)</a:t>
            </a:r>
            <a:endParaRPr sz="2000" dirty="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  <a:spcBef>
                <a:spcPts val="464"/>
              </a:spcBef>
            </a:pPr>
            <a:r>
              <a:rPr dirty="0">
                <a:latin typeface="Courier New"/>
                <a:cs typeface="Courier New"/>
              </a:rPr>
              <a:t>– </a:t>
            </a:r>
            <a:r>
              <a:rPr spc="-5" dirty="0">
                <a:latin typeface="Courier New"/>
                <a:cs typeface="Courier New"/>
              </a:rPr>
              <a:t>git help</a:t>
            </a:r>
            <a:r>
              <a:rPr spc="-455" dirty="0">
                <a:latin typeface="Courier New"/>
                <a:cs typeface="Courier New"/>
              </a:rPr>
              <a:t> </a:t>
            </a:r>
            <a:r>
              <a:rPr i="1" spc="-5" dirty="0">
                <a:latin typeface="Courier New"/>
                <a:cs typeface="Courier New"/>
              </a:rPr>
              <a:t>verb</a:t>
            </a:r>
            <a:endParaRPr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3081" y="680719"/>
            <a:ext cx="44792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Centralized</a:t>
            </a:r>
            <a:r>
              <a:rPr spc="-75" dirty="0"/>
              <a:t> </a:t>
            </a:r>
            <a:r>
              <a:rPr dirty="0"/>
              <a:t>VCS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2286000"/>
            <a:ext cx="6781800" cy="41946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marR="886460" indent="-228600">
              <a:lnSpc>
                <a:spcPct val="99000"/>
              </a:lnSpc>
              <a:spcBef>
                <a:spcPts val="125"/>
              </a:spcBef>
              <a:buChar char="•"/>
              <a:tabLst>
                <a:tab pos="244475" algn="l"/>
              </a:tabLst>
            </a:pPr>
            <a:r>
              <a:rPr spc="-5" dirty="0">
                <a:latin typeface="Tahoma"/>
                <a:cs typeface="Tahoma"/>
              </a:rPr>
              <a:t>In Subversion, CVS, </a:t>
            </a:r>
            <a:r>
              <a:rPr dirty="0">
                <a:latin typeface="Tahoma"/>
                <a:cs typeface="Tahoma"/>
              </a:rPr>
              <a:t>Perforce, </a:t>
            </a:r>
            <a:r>
              <a:rPr spc="-5" dirty="0">
                <a:latin typeface="Tahoma"/>
                <a:cs typeface="Tahoma"/>
              </a:rPr>
              <a:t>etc.  A </a:t>
            </a:r>
            <a:r>
              <a:rPr b="1" spc="-5" dirty="0">
                <a:latin typeface="Tahoma"/>
                <a:cs typeface="Tahoma"/>
              </a:rPr>
              <a:t>central </a:t>
            </a:r>
            <a:r>
              <a:rPr b="1" dirty="0">
                <a:latin typeface="Tahoma"/>
                <a:cs typeface="Tahoma"/>
              </a:rPr>
              <a:t>server </a:t>
            </a:r>
            <a:r>
              <a:rPr b="1" spc="-5" dirty="0">
                <a:latin typeface="Tahoma"/>
                <a:cs typeface="Tahoma"/>
              </a:rPr>
              <a:t>repository</a:t>
            </a:r>
            <a:r>
              <a:rPr spc="-5" dirty="0">
                <a:latin typeface="Tahoma"/>
                <a:cs typeface="Tahoma"/>
              </a:rPr>
              <a:t> (repo)  holds </a:t>
            </a:r>
            <a:r>
              <a:rPr dirty="0">
                <a:latin typeface="Tahoma"/>
                <a:cs typeface="Tahoma"/>
              </a:rPr>
              <a:t>the </a:t>
            </a:r>
            <a:r>
              <a:rPr spc="-5" dirty="0">
                <a:latin typeface="Tahoma"/>
                <a:cs typeface="Tahoma"/>
              </a:rPr>
              <a:t>"</a:t>
            </a:r>
            <a:r>
              <a:rPr b="1" spc="-5" dirty="0">
                <a:latin typeface="Tahoma"/>
                <a:cs typeface="Tahoma"/>
              </a:rPr>
              <a:t>official</a:t>
            </a:r>
            <a:r>
              <a:rPr spc="-5" dirty="0">
                <a:latin typeface="Tahoma"/>
                <a:cs typeface="Tahoma"/>
              </a:rPr>
              <a:t> </a:t>
            </a:r>
            <a:r>
              <a:rPr b="1" spc="-5" dirty="0">
                <a:latin typeface="Tahoma"/>
                <a:cs typeface="Tahoma"/>
              </a:rPr>
              <a:t>copy</a:t>
            </a:r>
            <a:r>
              <a:rPr spc="-5" dirty="0">
                <a:latin typeface="Tahoma"/>
                <a:cs typeface="Tahoma"/>
              </a:rPr>
              <a:t>" </a:t>
            </a:r>
            <a:r>
              <a:rPr dirty="0">
                <a:latin typeface="Tahoma"/>
                <a:cs typeface="Tahoma"/>
              </a:rPr>
              <a:t>of the</a:t>
            </a:r>
            <a:r>
              <a:rPr spc="-5" dirty="0">
                <a:latin typeface="Tahoma"/>
                <a:cs typeface="Tahoma"/>
              </a:rPr>
              <a:t> code</a:t>
            </a:r>
            <a:endParaRPr dirty="0">
              <a:latin typeface="Tahoma"/>
              <a:cs typeface="Tahoma"/>
            </a:endParaRPr>
          </a:p>
          <a:p>
            <a:pPr marL="635000" marR="1703070" lvl="1" indent="-279400">
              <a:lnSpc>
                <a:spcPct val="101200"/>
              </a:lnSpc>
              <a:spcBef>
                <a:spcPts val="520"/>
              </a:spcBef>
              <a:buChar char="–"/>
              <a:tabLst>
                <a:tab pos="635000" algn="l"/>
              </a:tabLst>
            </a:pPr>
            <a:r>
              <a:rPr dirty="0">
                <a:latin typeface="Tahoma"/>
                <a:cs typeface="Tahoma"/>
              </a:rPr>
              <a:t>the server </a:t>
            </a:r>
            <a:r>
              <a:rPr spc="-5" dirty="0">
                <a:latin typeface="Tahoma"/>
                <a:cs typeface="Tahoma"/>
              </a:rPr>
              <a:t>maintains </a:t>
            </a:r>
            <a:r>
              <a:rPr dirty="0">
                <a:latin typeface="Tahoma"/>
                <a:cs typeface="Tahoma"/>
              </a:rPr>
              <a:t>the</a:t>
            </a:r>
            <a:r>
              <a:rPr spc="-4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sole version </a:t>
            </a:r>
            <a:r>
              <a:rPr dirty="0">
                <a:latin typeface="Tahoma"/>
                <a:cs typeface="Tahoma"/>
              </a:rPr>
              <a:t>history of the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repo</a:t>
            </a:r>
            <a:endParaRPr dirty="0">
              <a:latin typeface="Tahoma"/>
              <a:cs typeface="Tahoma"/>
            </a:endParaRPr>
          </a:p>
          <a:p>
            <a:pPr marL="241300" marR="2031364" indent="-228600">
              <a:lnSpc>
                <a:spcPct val="101499"/>
              </a:lnSpc>
              <a:spcBef>
                <a:spcPts val="2190"/>
              </a:spcBef>
              <a:buChar char="•"/>
              <a:tabLst>
                <a:tab pos="244475" algn="l"/>
              </a:tabLst>
            </a:pPr>
            <a:r>
              <a:rPr spc="-5" dirty="0">
                <a:latin typeface="Tahoma"/>
                <a:cs typeface="Tahoma"/>
              </a:rPr>
              <a:t>You make "</a:t>
            </a:r>
            <a:r>
              <a:rPr b="1" spc="-5" dirty="0">
                <a:latin typeface="Tahoma"/>
                <a:cs typeface="Tahoma"/>
              </a:rPr>
              <a:t>checkouts</a:t>
            </a:r>
            <a:r>
              <a:rPr spc="-5" dirty="0">
                <a:latin typeface="Tahoma"/>
                <a:cs typeface="Tahoma"/>
              </a:rPr>
              <a:t>" </a:t>
            </a:r>
            <a:r>
              <a:rPr dirty="0">
                <a:latin typeface="Tahoma"/>
                <a:cs typeface="Tahoma"/>
              </a:rPr>
              <a:t>of it  to </a:t>
            </a:r>
            <a:r>
              <a:rPr spc="-5" dirty="0">
                <a:latin typeface="Tahoma"/>
                <a:cs typeface="Tahoma"/>
              </a:rPr>
              <a:t>your </a:t>
            </a:r>
            <a:r>
              <a:rPr lang="en-IN" spc="-5" dirty="0">
                <a:latin typeface="Tahoma"/>
                <a:cs typeface="Tahoma"/>
              </a:rPr>
              <a:t>"</a:t>
            </a:r>
            <a:r>
              <a:rPr b="1" spc="-5" dirty="0">
                <a:latin typeface="Tahoma"/>
                <a:cs typeface="Tahoma"/>
              </a:rPr>
              <a:t>local</a:t>
            </a:r>
            <a:r>
              <a:rPr b="1" spc="-10" dirty="0">
                <a:latin typeface="Tahoma"/>
                <a:cs typeface="Tahoma"/>
              </a:rPr>
              <a:t> </a:t>
            </a:r>
            <a:r>
              <a:rPr b="1" spc="-5" dirty="0">
                <a:latin typeface="Tahoma"/>
                <a:cs typeface="Tahoma"/>
              </a:rPr>
              <a:t>copy</a:t>
            </a:r>
            <a:r>
              <a:rPr lang="en-IN" b="1" spc="-5" dirty="0">
                <a:latin typeface="Tahoma"/>
                <a:cs typeface="Tahoma"/>
              </a:rPr>
              <a:t>"</a:t>
            </a:r>
            <a:endParaRPr b="1"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550"/>
              </a:spcBef>
              <a:buChar char="–"/>
              <a:tabLst>
                <a:tab pos="635000" algn="l"/>
              </a:tabLst>
            </a:pPr>
            <a:r>
              <a:rPr spc="-5" dirty="0">
                <a:latin typeface="Tahoma"/>
                <a:cs typeface="Tahoma"/>
              </a:rPr>
              <a:t>you make local</a:t>
            </a:r>
            <a:r>
              <a:rPr spc="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modifications</a:t>
            </a:r>
            <a:endParaRPr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59"/>
              </a:spcBef>
              <a:buChar char="–"/>
              <a:tabLst>
                <a:tab pos="635000" algn="l"/>
              </a:tabLst>
            </a:pPr>
            <a:r>
              <a:rPr spc="-5" dirty="0">
                <a:latin typeface="Tahoma"/>
                <a:cs typeface="Tahoma"/>
              </a:rPr>
              <a:t>your changes </a:t>
            </a:r>
            <a:r>
              <a:rPr dirty="0">
                <a:latin typeface="Tahoma"/>
                <a:cs typeface="Tahoma"/>
              </a:rPr>
              <a:t>are not </a:t>
            </a:r>
            <a:r>
              <a:rPr spc="-5" dirty="0">
                <a:latin typeface="Tahoma"/>
                <a:cs typeface="Tahoma"/>
              </a:rPr>
              <a:t>versioned</a:t>
            </a:r>
            <a:endParaRPr dirty="0">
              <a:latin typeface="Tahoma"/>
              <a:cs typeface="Tahoma"/>
            </a:endParaRPr>
          </a:p>
          <a:p>
            <a:pPr marL="241300" marR="1797050" indent="-228600">
              <a:lnSpc>
                <a:spcPct val="101499"/>
              </a:lnSpc>
              <a:spcBef>
                <a:spcPts val="2265"/>
              </a:spcBef>
              <a:buChar char="•"/>
              <a:tabLst>
                <a:tab pos="244475" algn="l"/>
              </a:tabLst>
            </a:pPr>
            <a:r>
              <a:rPr spc="-5" dirty="0">
                <a:latin typeface="Tahoma"/>
                <a:cs typeface="Tahoma"/>
              </a:rPr>
              <a:t>When you're done, </a:t>
            </a:r>
            <a:r>
              <a:rPr spc="-10" dirty="0">
                <a:latin typeface="Tahoma"/>
                <a:cs typeface="Tahoma"/>
              </a:rPr>
              <a:t>you  </a:t>
            </a:r>
            <a:r>
              <a:rPr spc="-5" dirty="0">
                <a:latin typeface="Tahoma"/>
                <a:cs typeface="Tahoma"/>
              </a:rPr>
              <a:t>"</a:t>
            </a:r>
            <a:r>
              <a:rPr b="1" spc="-5" dirty="0">
                <a:latin typeface="Tahoma"/>
                <a:cs typeface="Tahoma"/>
              </a:rPr>
              <a:t>check</a:t>
            </a:r>
            <a:r>
              <a:rPr lang="en-IN" b="1" spc="-5" dirty="0">
                <a:latin typeface="Tahoma"/>
                <a:cs typeface="Tahoma"/>
              </a:rPr>
              <a:t>-</a:t>
            </a:r>
            <a:r>
              <a:rPr b="1" spc="-5" dirty="0">
                <a:latin typeface="Tahoma"/>
                <a:cs typeface="Tahoma"/>
              </a:rPr>
              <a:t>in</a:t>
            </a:r>
            <a:r>
              <a:rPr spc="-5" dirty="0">
                <a:latin typeface="Tahoma"/>
                <a:cs typeface="Tahoma"/>
              </a:rPr>
              <a:t>" back </a:t>
            </a:r>
            <a:r>
              <a:rPr dirty="0">
                <a:latin typeface="Tahoma"/>
                <a:cs typeface="Tahoma"/>
              </a:rPr>
              <a:t>to the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server</a:t>
            </a:r>
          </a:p>
          <a:p>
            <a:pPr marL="635000" lvl="1" indent="-279400">
              <a:lnSpc>
                <a:spcPct val="100000"/>
              </a:lnSpc>
              <a:spcBef>
                <a:spcPts val="545"/>
              </a:spcBef>
              <a:buChar char="–"/>
              <a:tabLst>
                <a:tab pos="635000" algn="l"/>
              </a:tabLst>
            </a:pPr>
            <a:r>
              <a:rPr spc="-5" dirty="0">
                <a:latin typeface="Tahoma"/>
                <a:cs typeface="Tahoma"/>
              </a:rPr>
              <a:t>your </a:t>
            </a:r>
            <a:r>
              <a:rPr b="1" spc="-5" dirty="0">
                <a:latin typeface="Tahoma"/>
                <a:cs typeface="Tahoma"/>
              </a:rPr>
              <a:t>check</a:t>
            </a:r>
            <a:r>
              <a:rPr lang="en-IN" b="1" spc="-5" dirty="0">
                <a:latin typeface="Tahoma"/>
                <a:cs typeface="Tahoma"/>
              </a:rPr>
              <a:t>-</a:t>
            </a:r>
            <a:r>
              <a:rPr b="1" spc="-5" dirty="0">
                <a:latin typeface="Tahoma"/>
                <a:cs typeface="Tahoma"/>
              </a:rPr>
              <a:t>in increments </a:t>
            </a:r>
            <a:r>
              <a:rPr dirty="0">
                <a:latin typeface="Tahoma"/>
                <a:cs typeface="Tahoma"/>
              </a:rPr>
              <a:t>the </a:t>
            </a:r>
            <a:r>
              <a:rPr spc="-5" dirty="0">
                <a:latin typeface="Tahoma"/>
                <a:cs typeface="Tahoma"/>
              </a:rPr>
              <a:t>repo's</a:t>
            </a:r>
            <a:r>
              <a:rPr spc="3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version</a:t>
            </a:r>
            <a:endParaRPr dirty="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23264" y="3227982"/>
            <a:ext cx="3654037" cy="2708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7436" y="680719"/>
            <a:ext cx="59309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Distributed </a:t>
            </a:r>
            <a:r>
              <a:rPr dirty="0"/>
              <a:t>VCS</a:t>
            </a:r>
            <a:r>
              <a:rPr spc="-60" dirty="0"/>
              <a:t> </a:t>
            </a:r>
            <a:r>
              <a:rPr spc="-5" dirty="0"/>
              <a:t>(Git)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9263" y="1785620"/>
            <a:ext cx="8223250" cy="445545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41300" marR="2155190" indent="-228600">
              <a:lnSpc>
                <a:spcPts val="2800"/>
              </a:lnSpc>
              <a:spcBef>
                <a:spcPts val="260"/>
              </a:spcBef>
              <a:buChar char="•"/>
              <a:tabLst>
                <a:tab pos="244475" algn="l"/>
              </a:tabLst>
            </a:pPr>
            <a:r>
              <a:rPr lang="en-IN" spc="-5" dirty="0">
                <a:latin typeface="Tahoma"/>
                <a:cs typeface="Tahoma"/>
              </a:rPr>
              <a:t>In git, mercurial, etc., you “</a:t>
            </a:r>
            <a:r>
              <a:rPr lang="en-IN" b="1" spc="-5" dirty="0">
                <a:latin typeface="Tahoma"/>
                <a:cs typeface="Tahoma"/>
              </a:rPr>
              <a:t>don't checkout</a:t>
            </a:r>
            <a:r>
              <a:rPr lang="en-IN" spc="-5" dirty="0">
                <a:latin typeface="Tahoma"/>
                <a:cs typeface="Tahoma"/>
              </a:rPr>
              <a:t>"  </a:t>
            </a:r>
            <a:r>
              <a:rPr lang="en-IN" dirty="0">
                <a:latin typeface="Tahoma"/>
                <a:cs typeface="Tahoma"/>
              </a:rPr>
              <a:t>from a </a:t>
            </a:r>
            <a:r>
              <a:rPr lang="en-IN" spc="-5" dirty="0">
                <a:latin typeface="Tahoma"/>
                <a:cs typeface="Tahoma"/>
              </a:rPr>
              <a:t>central repo</a:t>
            </a:r>
            <a:endParaRPr lang="en-IN"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65"/>
              </a:spcBef>
              <a:buChar char="–"/>
              <a:tabLst>
                <a:tab pos="635000" algn="l"/>
              </a:tabLst>
            </a:pPr>
            <a:r>
              <a:rPr lang="en-IN" spc="-5" dirty="0">
                <a:latin typeface="Tahoma"/>
                <a:cs typeface="Tahoma"/>
              </a:rPr>
              <a:t>you "</a:t>
            </a:r>
            <a:r>
              <a:rPr lang="en-IN" b="1" spc="-5" dirty="0">
                <a:latin typeface="Tahoma"/>
                <a:cs typeface="Tahoma"/>
              </a:rPr>
              <a:t>clone</a:t>
            </a:r>
            <a:r>
              <a:rPr lang="en-IN" spc="-5" dirty="0">
                <a:latin typeface="Tahoma"/>
                <a:cs typeface="Tahoma"/>
              </a:rPr>
              <a:t>" </a:t>
            </a:r>
            <a:r>
              <a:rPr lang="en-IN" dirty="0">
                <a:latin typeface="Tahoma"/>
                <a:cs typeface="Tahoma"/>
              </a:rPr>
              <a:t>it </a:t>
            </a:r>
            <a:r>
              <a:rPr lang="en-IN" spc="-5" dirty="0">
                <a:latin typeface="Tahoma"/>
                <a:cs typeface="Tahoma"/>
              </a:rPr>
              <a:t>and "</a:t>
            </a:r>
            <a:r>
              <a:rPr lang="en-IN" b="1" spc="-5" dirty="0">
                <a:latin typeface="Tahoma"/>
                <a:cs typeface="Tahoma"/>
              </a:rPr>
              <a:t>pull</a:t>
            </a:r>
            <a:r>
              <a:rPr lang="en-IN" spc="-5" dirty="0">
                <a:latin typeface="Tahoma"/>
                <a:cs typeface="Tahoma"/>
              </a:rPr>
              <a:t>" changes </a:t>
            </a:r>
            <a:r>
              <a:rPr lang="en-IN" dirty="0">
                <a:latin typeface="Tahoma"/>
                <a:cs typeface="Tahoma"/>
              </a:rPr>
              <a:t>from</a:t>
            </a:r>
            <a:r>
              <a:rPr lang="en-IN" spc="20" dirty="0">
                <a:latin typeface="Tahoma"/>
                <a:cs typeface="Tahoma"/>
              </a:rPr>
              <a:t> </a:t>
            </a:r>
            <a:r>
              <a:rPr lang="en-IN" dirty="0">
                <a:latin typeface="Tahoma"/>
                <a:cs typeface="Tahoma"/>
              </a:rPr>
              <a:t>it</a:t>
            </a:r>
          </a:p>
          <a:p>
            <a:pPr marL="241300" marR="3270885" indent="-228600">
              <a:lnSpc>
                <a:spcPct val="101499"/>
              </a:lnSpc>
              <a:spcBef>
                <a:spcPts val="2265"/>
              </a:spcBef>
              <a:buChar char="•"/>
              <a:tabLst>
                <a:tab pos="244475" algn="l"/>
              </a:tabLst>
            </a:pPr>
            <a:r>
              <a:rPr lang="en-IN" spc="-5" dirty="0">
                <a:latin typeface="Tahoma"/>
                <a:cs typeface="Tahoma"/>
              </a:rPr>
              <a:t>Your local repo </a:t>
            </a:r>
            <a:r>
              <a:rPr lang="en-IN" dirty="0">
                <a:latin typeface="Tahoma"/>
                <a:cs typeface="Tahoma"/>
              </a:rPr>
              <a:t>is a </a:t>
            </a:r>
            <a:r>
              <a:rPr lang="en-IN" b="1" spc="-5" dirty="0">
                <a:latin typeface="Tahoma"/>
                <a:cs typeface="Tahoma"/>
              </a:rPr>
              <a:t>complete copy </a:t>
            </a:r>
            <a:r>
              <a:rPr lang="en-IN" b="1" dirty="0">
                <a:latin typeface="Tahoma"/>
                <a:cs typeface="Tahoma"/>
              </a:rPr>
              <a:t>of </a:t>
            </a:r>
            <a:r>
              <a:rPr lang="en-IN" b="1" spc="-5" dirty="0">
                <a:latin typeface="Tahoma"/>
                <a:cs typeface="Tahoma"/>
              </a:rPr>
              <a:t>everything </a:t>
            </a:r>
            <a:r>
              <a:rPr lang="en-IN" spc="-5" dirty="0">
                <a:latin typeface="Tahoma"/>
                <a:cs typeface="Tahoma"/>
              </a:rPr>
              <a:t>on </a:t>
            </a:r>
            <a:r>
              <a:rPr lang="en-IN" dirty="0">
                <a:latin typeface="Tahoma"/>
                <a:cs typeface="Tahoma"/>
              </a:rPr>
              <a:t>the remote</a:t>
            </a:r>
            <a:r>
              <a:rPr lang="en-IN" spc="-40" dirty="0">
                <a:latin typeface="Tahoma"/>
                <a:cs typeface="Tahoma"/>
              </a:rPr>
              <a:t> </a:t>
            </a:r>
            <a:r>
              <a:rPr lang="en-IN" dirty="0">
                <a:latin typeface="Tahoma"/>
                <a:cs typeface="Tahoma"/>
              </a:rPr>
              <a:t>server</a:t>
            </a:r>
          </a:p>
          <a:p>
            <a:pPr marL="635000" lvl="1" indent="-279400">
              <a:lnSpc>
                <a:spcPct val="100000"/>
              </a:lnSpc>
              <a:spcBef>
                <a:spcPts val="450"/>
              </a:spcBef>
              <a:buChar char="–"/>
              <a:tabLst>
                <a:tab pos="635000" algn="l"/>
              </a:tabLst>
            </a:pPr>
            <a:r>
              <a:rPr lang="en-IN" spc="-5" dirty="0">
                <a:latin typeface="Tahoma"/>
                <a:cs typeface="Tahoma"/>
              </a:rPr>
              <a:t>yours </a:t>
            </a:r>
            <a:r>
              <a:rPr lang="en-IN" dirty="0">
                <a:latin typeface="Tahoma"/>
                <a:cs typeface="Tahoma"/>
              </a:rPr>
              <a:t>is </a:t>
            </a:r>
            <a:r>
              <a:rPr lang="en-IN" spc="-5" dirty="0">
                <a:latin typeface="Tahoma"/>
                <a:cs typeface="Tahoma"/>
              </a:rPr>
              <a:t>"just </a:t>
            </a:r>
            <a:r>
              <a:rPr lang="en-IN" dirty="0">
                <a:latin typeface="Tahoma"/>
                <a:cs typeface="Tahoma"/>
              </a:rPr>
              <a:t>as </a:t>
            </a:r>
            <a:r>
              <a:rPr lang="en-IN" spc="-5" dirty="0">
                <a:latin typeface="Tahoma"/>
                <a:cs typeface="Tahoma"/>
              </a:rPr>
              <a:t>good" </a:t>
            </a:r>
            <a:r>
              <a:rPr lang="en-IN" dirty="0">
                <a:latin typeface="Tahoma"/>
                <a:cs typeface="Tahoma"/>
              </a:rPr>
              <a:t>as</a:t>
            </a:r>
            <a:r>
              <a:rPr lang="en-IN" spc="5" dirty="0">
                <a:latin typeface="Tahoma"/>
                <a:cs typeface="Tahoma"/>
              </a:rPr>
              <a:t> </a:t>
            </a:r>
            <a:r>
              <a:rPr lang="en-IN" dirty="0">
                <a:latin typeface="Tahoma"/>
                <a:cs typeface="Tahoma"/>
              </a:rPr>
              <a:t>theirs</a:t>
            </a:r>
          </a:p>
          <a:p>
            <a:pPr marL="244475" indent="-231775">
              <a:lnSpc>
                <a:spcPct val="100000"/>
              </a:lnSpc>
              <a:spcBef>
                <a:spcPts val="2305"/>
              </a:spcBef>
              <a:buChar char="•"/>
              <a:tabLst>
                <a:tab pos="244475" algn="l"/>
              </a:tabLst>
            </a:pPr>
            <a:r>
              <a:rPr lang="en-IN" spc="-5" dirty="0">
                <a:latin typeface="Tahoma"/>
                <a:cs typeface="Tahoma"/>
              </a:rPr>
              <a:t>Many operations </a:t>
            </a:r>
            <a:r>
              <a:rPr lang="en-IN" dirty="0">
                <a:latin typeface="Tahoma"/>
                <a:cs typeface="Tahoma"/>
              </a:rPr>
              <a:t>are</a:t>
            </a:r>
            <a:r>
              <a:rPr lang="en-IN" spc="5" dirty="0">
                <a:latin typeface="Tahoma"/>
                <a:cs typeface="Tahoma"/>
              </a:rPr>
              <a:t> </a:t>
            </a:r>
            <a:r>
              <a:rPr lang="en-IN" spc="-5" dirty="0">
                <a:latin typeface="Tahoma"/>
                <a:cs typeface="Tahoma"/>
              </a:rPr>
              <a:t>local:</a:t>
            </a:r>
            <a:endParaRPr lang="en-IN"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525"/>
              </a:spcBef>
              <a:buChar char="–"/>
              <a:tabLst>
                <a:tab pos="635000" algn="l"/>
              </a:tabLst>
            </a:pPr>
            <a:r>
              <a:rPr lang="en-IN" spc="-5" dirty="0">
                <a:latin typeface="Tahoma"/>
                <a:cs typeface="Tahoma"/>
              </a:rPr>
              <a:t>check in/out </a:t>
            </a:r>
            <a:r>
              <a:rPr lang="en-IN" dirty="0">
                <a:latin typeface="Tahoma"/>
                <a:cs typeface="Tahoma"/>
              </a:rPr>
              <a:t>from </a:t>
            </a:r>
            <a:r>
              <a:rPr lang="en-IN" i="1" spc="-25" dirty="0">
                <a:latin typeface="Tahoma"/>
                <a:cs typeface="Tahoma"/>
              </a:rPr>
              <a:t>local</a:t>
            </a:r>
            <a:r>
              <a:rPr lang="en-IN" i="1" spc="-15" dirty="0">
                <a:latin typeface="Tahoma"/>
                <a:cs typeface="Tahoma"/>
              </a:rPr>
              <a:t> </a:t>
            </a:r>
            <a:r>
              <a:rPr lang="en-IN" spc="-5" dirty="0">
                <a:latin typeface="Tahoma"/>
                <a:cs typeface="Tahoma"/>
              </a:rPr>
              <a:t>repo</a:t>
            </a:r>
            <a:endParaRPr lang="en-IN"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500"/>
              </a:spcBef>
              <a:buChar char="–"/>
              <a:tabLst>
                <a:tab pos="635000" algn="l"/>
              </a:tabLst>
            </a:pPr>
            <a:r>
              <a:rPr lang="en-IN" spc="-5" dirty="0">
                <a:latin typeface="Tahoma"/>
                <a:cs typeface="Tahoma"/>
              </a:rPr>
              <a:t>commit changes </a:t>
            </a:r>
            <a:r>
              <a:rPr lang="en-IN" dirty="0">
                <a:latin typeface="Tahoma"/>
                <a:cs typeface="Tahoma"/>
              </a:rPr>
              <a:t>to </a:t>
            </a:r>
            <a:r>
              <a:rPr lang="en-IN" i="1" spc="-25" dirty="0">
                <a:latin typeface="Tahoma"/>
                <a:cs typeface="Tahoma"/>
              </a:rPr>
              <a:t>local</a:t>
            </a:r>
            <a:r>
              <a:rPr lang="en-IN" i="1" spc="-15" dirty="0">
                <a:latin typeface="Tahoma"/>
                <a:cs typeface="Tahoma"/>
              </a:rPr>
              <a:t> </a:t>
            </a:r>
            <a:r>
              <a:rPr lang="en-IN" spc="-5" dirty="0">
                <a:latin typeface="Tahoma"/>
                <a:cs typeface="Tahoma"/>
              </a:rPr>
              <a:t>repo</a:t>
            </a:r>
            <a:endParaRPr lang="en-IN"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50"/>
              </a:spcBef>
              <a:buChar char="–"/>
              <a:tabLst>
                <a:tab pos="635000" algn="l"/>
              </a:tabLst>
            </a:pPr>
            <a:r>
              <a:rPr lang="en-IN" spc="-5" dirty="0">
                <a:latin typeface="Tahoma"/>
                <a:cs typeface="Tahoma"/>
              </a:rPr>
              <a:t>local repo keeps version</a:t>
            </a:r>
            <a:r>
              <a:rPr lang="en-IN" spc="10" dirty="0">
                <a:latin typeface="Tahoma"/>
                <a:cs typeface="Tahoma"/>
              </a:rPr>
              <a:t> </a:t>
            </a:r>
            <a:r>
              <a:rPr lang="en-IN" dirty="0">
                <a:latin typeface="Tahoma"/>
                <a:cs typeface="Tahoma"/>
              </a:rPr>
              <a:t>history</a:t>
            </a:r>
          </a:p>
          <a:p>
            <a:pPr marL="244475" indent="-231775">
              <a:lnSpc>
                <a:spcPct val="100000"/>
              </a:lnSpc>
              <a:spcBef>
                <a:spcPts val="2305"/>
              </a:spcBef>
              <a:buChar char="•"/>
              <a:tabLst>
                <a:tab pos="244475" algn="l"/>
              </a:tabLst>
            </a:pPr>
            <a:r>
              <a:rPr lang="en-IN" spc="-5" dirty="0">
                <a:latin typeface="Tahoma"/>
                <a:cs typeface="Tahoma"/>
              </a:rPr>
              <a:t>When you're ready, you can "</a:t>
            </a:r>
            <a:r>
              <a:rPr lang="en-IN" b="1" spc="-5" dirty="0">
                <a:latin typeface="Tahoma"/>
                <a:cs typeface="Tahoma"/>
              </a:rPr>
              <a:t>push</a:t>
            </a:r>
            <a:r>
              <a:rPr lang="en-IN" spc="-5" dirty="0">
                <a:latin typeface="Tahoma"/>
                <a:cs typeface="Tahoma"/>
              </a:rPr>
              <a:t>" changes back </a:t>
            </a:r>
            <a:r>
              <a:rPr lang="en-IN" dirty="0">
                <a:latin typeface="Tahoma"/>
                <a:cs typeface="Tahoma"/>
              </a:rPr>
              <a:t>to</a:t>
            </a:r>
            <a:r>
              <a:rPr lang="en-IN" spc="65" dirty="0">
                <a:latin typeface="Tahoma"/>
                <a:cs typeface="Tahoma"/>
              </a:rPr>
              <a:t> </a:t>
            </a:r>
            <a:r>
              <a:rPr lang="en-IN" dirty="0">
                <a:latin typeface="Tahoma"/>
                <a:cs typeface="Tahoma"/>
              </a:rPr>
              <a:t>server</a:t>
            </a:r>
          </a:p>
        </p:txBody>
      </p:sp>
      <p:sp>
        <p:nvSpPr>
          <p:cNvPr id="4" name="object 4"/>
          <p:cNvSpPr/>
          <p:nvPr/>
        </p:nvSpPr>
        <p:spPr>
          <a:xfrm>
            <a:off x="6347510" y="2444631"/>
            <a:ext cx="3095986" cy="34959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653768" y="3436927"/>
            <a:ext cx="3017520" cy="3491568"/>
          </a:xfrm>
          <a:custGeom>
            <a:avLst/>
            <a:gdLst/>
            <a:ahLst/>
            <a:cxnLst/>
            <a:rect l="l" t="t" r="r" b="b"/>
            <a:pathLst>
              <a:path w="2743200" h="2380615">
                <a:moveTo>
                  <a:pt x="0" y="396748"/>
                </a:moveTo>
                <a:lnTo>
                  <a:pt x="2669" y="350486"/>
                </a:lnTo>
                <a:lnTo>
                  <a:pt x="10480" y="305790"/>
                </a:lnTo>
                <a:lnTo>
                  <a:pt x="23134" y="262958"/>
                </a:lnTo>
                <a:lnTo>
                  <a:pt x="40333" y="222287"/>
                </a:lnTo>
                <a:lnTo>
                  <a:pt x="61779" y="184075"/>
                </a:lnTo>
                <a:lnTo>
                  <a:pt x="87174" y="148620"/>
                </a:lnTo>
                <a:lnTo>
                  <a:pt x="116220" y="116220"/>
                </a:lnTo>
                <a:lnTo>
                  <a:pt x="148620" y="87174"/>
                </a:lnTo>
                <a:lnTo>
                  <a:pt x="184075" y="61779"/>
                </a:lnTo>
                <a:lnTo>
                  <a:pt x="222287" y="40333"/>
                </a:lnTo>
                <a:lnTo>
                  <a:pt x="262958" y="23134"/>
                </a:lnTo>
                <a:lnTo>
                  <a:pt x="305790" y="10480"/>
                </a:lnTo>
                <a:lnTo>
                  <a:pt x="350486" y="2669"/>
                </a:lnTo>
                <a:lnTo>
                  <a:pt x="396748" y="0"/>
                </a:lnTo>
                <a:lnTo>
                  <a:pt x="2346452" y="0"/>
                </a:lnTo>
                <a:lnTo>
                  <a:pt x="2392713" y="2669"/>
                </a:lnTo>
                <a:lnTo>
                  <a:pt x="2437409" y="10480"/>
                </a:lnTo>
                <a:lnTo>
                  <a:pt x="2480241" y="23134"/>
                </a:lnTo>
                <a:lnTo>
                  <a:pt x="2520912" y="40333"/>
                </a:lnTo>
                <a:lnTo>
                  <a:pt x="2559124" y="61779"/>
                </a:lnTo>
                <a:lnTo>
                  <a:pt x="2594579" y="87174"/>
                </a:lnTo>
                <a:lnTo>
                  <a:pt x="2626979" y="116220"/>
                </a:lnTo>
                <a:lnTo>
                  <a:pt x="2656025" y="148620"/>
                </a:lnTo>
                <a:lnTo>
                  <a:pt x="2681420" y="184075"/>
                </a:lnTo>
                <a:lnTo>
                  <a:pt x="2702866" y="222287"/>
                </a:lnTo>
                <a:lnTo>
                  <a:pt x="2720065" y="262958"/>
                </a:lnTo>
                <a:lnTo>
                  <a:pt x="2732719" y="305790"/>
                </a:lnTo>
                <a:lnTo>
                  <a:pt x="2740530" y="350486"/>
                </a:lnTo>
                <a:lnTo>
                  <a:pt x="2743200" y="396748"/>
                </a:lnTo>
                <a:lnTo>
                  <a:pt x="2743200" y="1983727"/>
                </a:lnTo>
                <a:lnTo>
                  <a:pt x="2740530" y="2029998"/>
                </a:lnTo>
                <a:lnTo>
                  <a:pt x="2732719" y="2074701"/>
                </a:lnTo>
                <a:lnTo>
                  <a:pt x="2720065" y="2117538"/>
                </a:lnTo>
                <a:lnTo>
                  <a:pt x="2702866" y="2158213"/>
                </a:lnTo>
                <a:lnTo>
                  <a:pt x="2681420" y="2196426"/>
                </a:lnTo>
                <a:lnTo>
                  <a:pt x="2656025" y="2231881"/>
                </a:lnTo>
                <a:lnTo>
                  <a:pt x="2626979" y="2264279"/>
                </a:lnTo>
                <a:lnTo>
                  <a:pt x="2594579" y="2293324"/>
                </a:lnTo>
                <a:lnTo>
                  <a:pt x="2559124" y="2318717"/>
                </a:lnTo>
                <a:lnTo>
                  <a:pt x="2520912" y="2340160"/>
                </a:lnTo>
                <a:lnTo>
                  <a:pt x="2480241" y="2357357"/>
                </a:lnTo>
                <a:lnTo>
                  <a:pt x="2437409" y="2370009"/>
                </a:lnTo>
                <a:lnTo>
                  <a:pt x="2392713" y="2377818"/>
                </a:lnTo>
                <a:lnTo>
                  <a:pt x="2346452" y="2380488"/>
                </a:lnTo>
                <a:lnTo>
                  <a:pt x="396748" y="2380488"/>
                </a:lnTo>
                <a:lnTo>
                  <a:pt x="350486" y="2377818"/>
                </a:lnTo>
                <a:lnTo>
                  <a:pt x="305790" y="2370009"/>
                </a:lnTo>
                <a:lnTo>
                  <a:pt x="262958" y="2357357"/>
                </a:lnTo>
                <a:lnTo>
                  <a:pt x="222287" y="2340160"/>
                </a:lnTo>
                <a:lnTo>
                  <a:pt x="184075" y="2318717"/>
                </a:lnTo>
                <a:lnTo>
                  <a:pt x="148620" y="2293324"/>
                </a:lnTo>
                <a:lnTo>
                  <a:pt x="116220" y="2264279"/>
                </a:lnTo>
                <a:lnTo>
                  <a:pt x="87174" y="2231881"/>
                </a:lnTo>
                <a:lnTo>
                  <a:pt x="61779" y="2196426"/>
                </a:lnTo>
                <a:lnTo>
                  <a:pt x="40333" y="2158213"/>
                </a:lnTo>
                <a:lnTo>
                  <a:pt x="23134" y="2117538"/>
                </a:lnTo>
                <a:lnTo>
                  <a:pt x="10480" y="2074701"/>
                </a:lnTo>
                <a:lnTo>
                  <a:pt x="2669" y="2029998"/>
                </a:lnTo>
                <a:lnTo>
                  <a:pt x="0" y="1983727"/>
                </a:lnTo>
                <a:lnTo>
                  <a:pt x="0" y="396748"/>
                </a:lnTo>
                <a:close/>
              </a:path>
            </a:pathLst>
          </a:custGeom>
          <a:ln w="25908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 sz="1980"/>
          </a:p>
        </p:txBody>
      </p:sp>
      <p:sp>
        <p:nvSpPr>
          <p:cNvPr id="7" name="object 7"/>
          <p:cNvSpPr txBox="1"/>
          <p:nvPr/>
        </p:nvSpPr>
        <p:spPr>
          <a:xfrm>
            <a:off x="1760220" y="3886200"/>
            <a:ext cx="3771900" cy="22511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64" marR="6287" indent="-189992">
              <a:lnSpc>
                <a:spcPts val="1342"/>
              </a:lnSpc>
              <a:tabLst>
                <a:tab pos="1090359" algn="l"/>
                <a:tab pos="1338326" algn="l"/>
                <a:tab pos="1648460" algn="l"/>
                <a:tab pos="2127631" algn="l"/>
              </a:tabLst>
            </a:pPr>
            <a:r>
              <a:rPr sz="1210" dirty="0">
                <a:latin typeface="Symbol"/>
                <a:cs typeface="Symbol"/>
              </a:rPr>
              <a:t></a:t>
            </a:r>
            <a:r>
              <a:rPr sz="1210" spc="-11" dirty="0">
                <a:latin typeface="Times New Roman"/>
                <a:cs typeface="Times New Roman"/>
              </a:rPr>
              <a:t> </a:t>
            </a:r>
            <a:r>
              <a:rPr sz="1210" spc="-6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210" spc="-11" dirty="0">
                <a:solidFill>
                  <a:srgbClr val="252525"/>
                </a:solidFill>
                <a:latin typeface="Tahoma"/>
                <a:cs typeface="Tahoma"/>
              </a:rPr>
              <a:t>u</a:t>
            </a:r>
            <a:r>
              <a:rPr sz="1210" dirty="0">
                <a:solidFill>
                  <a:srgbClr val="252525"/>
                </a:solidFill>
                <a:latin typeface="Tahoma"/>
                <a:cs typeface="Tahoma"/>
              </a:rPr>
              <a:t>bv</a:t>
            </a:r>
            <a:r>
              <a:rPr sz="1210" spc="-6" dirty="0">
                <a:solidFill>
                  <a:srgbClr val="252525"/>
                </a:solidFill>
                <a:latin typeface="Tahoma"/>
                <a:cs typeface="Tahoma"/>
              </a:rPr>
              <a:t>ersio</a:t>
            </a:r>
            <a:r>
              <a:rPr sz="1210" dirty="0">
                <a:solidFill>
                  <a:srgbClr val="252525"/>
                </a:solidFill>
                <a:latin typeface="Tahoma"/>
                <a:cs typeface="Tahoma"/>
              </a:rPr>
              <a:t>n	</a:t>
            </a:r>
            <a:r>
              <a:rPr sz="1210" spc="-6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210" dirty="0">
                <a:solidFill>
                  <a:srgbClr val="252525"/>
                </a:solidFill>
                <a:latin typeface="Tahoma"/>
                <a:cs typeface="Tahoma"/>
              </a:rPr>
              <a:t>s	</a:t>
            </a:r>
            <a:r>
              <a:rPr sz="1210" spc="-6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lang="en-IN" sz="1210" spc="-6" dirty="0">
                <a:solidFill>
                  <a:srgbClr val="252525"/>
                </a:solidFill>
                <a:latin typeface="Tahoma"/>
                <a:cs typeface="Tahoma"/>
              </a:rPr>
              <a:t> centralized</a:t>
            </a:r>
          </a:p>
          <a:p>
            <a:pPr marL="203264" marR="6287" indent="-189992">
              <a:lnSpc>
                <a:spcPts val="1342"/>
              </a:lnSpc>
              <a:tabLst>
                <a:tab pos="1090359" algn="l"/>
                <a:tab pos="1338326" algn="l"/>
                <a:tab pos="1648460" algn="l"/>
                <a:tab pos="2127631" algn="l"/>
              </a:tabLst>
            </a:pPr>
            <a:r>
              <a:rPr lang="en-IN" sz="1210" spc="-6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10" dirty="0">
                <a:solidFill>
                  <a:srgbClr val="252525"/>
                </a:solidFill>
                <a:latin typeface="Tahoma"/>
                <a:cs typeface="Tahoma"/>
              </a:rPr>
              <a:t>open</a:t>
            </a:r>
            <a:r>
              <a:rPr sz="1210" spc="-6" dirty="0">
                <a:solidFill>
                  <a:srgbClr val="252525"/>
                </a:solidFill>
                <a:latin typeface="Tahoma"/>
                <a:cs typeface="Tahoma"/>
              </a:rPr>
              <a:t>sour</a:t>
            </a:r>
            <a:r>
              <a:rPr sz="1210" spc="-11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1210" dirty="0">
                <a:solidFill>
                  <a:srgbClr val="252525"/>
                </a:solidFill>
                <a:latin typeface="Tahoma"/>
                <a:cs typeface="Tahoma"/>
              </a:rPr>
              <a:t>e  </a:t>
            </a:r>
            <a:r>
              <a:rPr sz="1210" spc="-6" dirty="0">
                <a:solidFill>
                  <a:srgbClr val="252525"/>
                </a:solidFill>
                <a:latin typeface="Tahoma"/>
                <a:cs typeface="Tahoma"/>
              </a:rPr>
              <a:t>version control</a:t>
            </a:r>
            <a:r>
              <a:rPr sz="1210" spc="-28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10" spc="-6" dirty="0">
                <a:solidFill>
                  <a:srgbClr val="252525"/>
                </a:solidFill>
                <a:latin typeface="Tahoma"/>
                <a:cs typeface="Tahoma"/>
              </a:rPr>
              <a:t>system</a:t>
            </a:r>
            <a:r>
              <a:rPr lang="en-IN" sz="1210" spc="-6" dirty="0">
                <a:solidFill>
                  <a:srgbClr val="252525"/>
                </a:solidFill>
                <a:latin typeface="Tahoma"/>
                <a:cs typeface="Tahoma"/>
              </a:rPr>
              <a:t>.</a:t>
            </a:r>
            <a:endParaRPr sz="1210" dirty="0">
              <a:latin typeface="Tahoma"/>
              <a:cs typeface="Tahoma"/>
            </a:endParaRPr>
          </a:p>
          <a:p>
            <a:pPr marL="203264" marR="1074992" indent="-189992" algn="just">
              <a:lnSpc>
                <a:spcPct val="93200"/>
              </a:lnSpc>
              <a:spcBef>
                <a:spcPts val="693"/>
              </a:spcBef>
            </a:pPr>
            <a:r>
              <a:rPr lang="en-IN" sz="1210" dirty="0">
                <a:latin typeface="Symbol"/>
                <a:cs typeface="Symbol"/>
              </a:rPr>
              <a:t></a:t>
            </a:r>
            <a:r>
              <a:rPr lang="en-IN" sz="1210" dirty="0">
                <a:latin typeface="Times New Roman"/>
                <a:cs typeface="Times New Roman"/>
              </a:rPr>
              <a:t> </a:t>
            </a:r>
            <a:r>
              <a:rPr lang="en-IN" sz="1210" spc="-6" dirty="0">
                <a:solidFill>
                  <a:srgbClr val="252525"/>
                </a:solidFill>
                <a:latin typeface="Tahoma"/>
                <a:cs typeface="Tahoma"/>
              </a:rPr>
              <a:t>SVN was created by </a:t>
            </a:r>
            <a:r>
              <a:rPr lang="en-IN" sz="1210" spc="-6" dirty="0" err="1">
                <a:solidFill>
                  <a:srgbClr val="252525"/>
                </a:solidFill>
                <a:latin typeface="Tahoma"/>
                <a:cs typeface="Tahoma"/>
              </a:rPr>
              <a:t>CollabNet</a:t>
            </a:r>
            <a:r>
              <a:rPr lang="en-IN" sz="1210" spc="-6" dirty="0">
                <a:solidFill>
                  <a:srgbClr val="252525"/>
                </a:solidFill>
                <a:latin typeface="Tahoma"/>
                <a:cs typeface="Tahoma"/>
              </a:rPr>
              <a:t> Inc. in 2000, but now it is developed as a project of the Apache Software Foundation.</a:t>
            </a:r>
          </a:p>
          <a:p>
            <a:pPr marL="203264" marR="1074992" indent="-189992" algn="just">
              <a:lnSpc>
                <a:spcPct val="93200"/>
              </a:lnSpc>
              <a:spcBef>
                <a:spcPts val="693"/>
              </a:spcBef>
            </a:pPr>
            <a:r>
              <a:rPr lang="en-IN" sz="1210" dirty="0">
                <a:latin typeface="Symbol"/>
                <a:cs typeface="Symbol"/>
              </a:rPr>
              <a:t></a:t>
            </a:r>
            <a:r>
              <a:rPr lang="en-IN" sz="1210" dirty="0">
                <a:latin typeface="Times New Roman"/>
                <a:cs typeface="Times New Roman"/>
              </a:rPr>
              <a:t> </a:t>
            </a:r>
            <a:r>
              <a:rPr lang="en-IN" sz="1210" spc="-6" dirty="0">
                <a:solidFill>
                  <a:srgbClr val="252525"/>
                </a:solidFill>
                <a:latin typeface="Tahoma"/>
                <a:cs typeface="Tahoma"/>
              </a:rPr>
              <a:t>SVN can only be operated in online mode.</a:t>
            </a:r>
          </a:p>
          <a:p>
            <a:pPr marL="203264" marR="799084" indent="-189992">
              <a:lnSpc>
                <a:spcPct val="93200"/>
              </a:lnSpc>
              <a:spcBef>
                <a:spcPts val="721"/>
              </a:spcBef>
              <a:tabLst>
                <a:tab pos="1318070" algn="l"/>
              </a:tabLst>
            </a:pPr>
            <a:r>
              <a:rPr lang="en-IN" sz="1210" dirty="0">
                <a:latin typeface="Symbol"/>
                <a:cs typeface="Symbol"/>
              </a:rPr>
              <a:t>  </a:t>
            </a:r>
            <a:r>
              <a:rPr lang="en-IN" sz="1210" spc="-6" dirty="0">
                <a:solidFill>
                  <a:srgbClr val="252525"/>
                </a:solidFill>
                <a:latin typeface="Tahoma"/>
                <a:cs typeface="Tahoma"/>
              </a:rPr>
              <a:t>It is centralized and does not use</a:t>
            </a:r>
            <a:r>
              <a:rPr lang="en-IN" sz="1210" spc="-11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lang="en-IN" sz="1210" spc="-6" dirty="0">
                <a:solidFill>
                  <a:srgbClr val="252525"/>
                </a:solidFill>
                <a:latin typeface="Tahoma"/>
                <a:cs typeface="Tahoma"/>
              </a:rPr>
              <a:t>peer-to- peer</a:t>
            </a:r>
            <a:r>
              <a:rPr lang="en-IN" sz="1210" spc="-88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lang="en-IN" sz="1210" dirty="0">
                <a:solidFill>
                  <a:srgbClr val="252525"/>
                </a:solidFill>
                <a:latin typeface="Tahoma"/>
                <a:cs typeface="Tahoma"/>
              </a:rPr>
              <a:t>model.</a:t>
            </a:r>
            <a:endParaRPr lang="en-IN" sz="1210" spc="-6" dirty="0">
              <a:solidFill>
                <a:srgbClr val="252525"/>
              </a:solidFill>
              <a:latin typeface="Tahoma"/>
              <a:cs typeface="Tahoma"/>
            </a:endParaRPr>
          </a:p>
          <a:p>
            <a:pPr marL="203264" marR="799084" indent="-189992">
              <a:lnSpc>
                <a:spcPct val="93200"/>
              </a:lnSpc>
              <a:spcBef>
                <a:spcPts val="721"/>
              </a:spcBef>
              <a:tabLst>
                <a:tab pos="1318070" algn="l"/>
              </a:tabLst>
            </a:pPr>
            <a:endParaRPr lang="en-IN" sz="1210" dirty="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64226" y="3436927"/>
            <a:ext cx="3017520" cy="3491568"/>
          </a:xfrm>
          <a:custGeom>
            <a:avLst/>
            <a:gdLst/>
            <a:ahLst/>
            <a:cxnLst/>
            <a:rect l="l" t="t" r="r" b="b"/>
            <a:pathLst>
              <a:path w="2743200" h="2380615">
                <a:moveTo>
                  <a:pt x="2346452" y="0"/>
                </a:moveTo>
                <a:lnTo>
                  <a:pt x="396748" y="0"/>
                </a:lnTo>
                <a:lnTo>
                  <a:pt x="350486" y="2669"/>
                </a:lnTo>
                <a:lnTo>
                  <a:pt x="305790" y="10480"/>
                </a:lnTo>
                <a:lnTo>
                  <a:pt x="262958" y="23134"/>
                </a:lnTo>
                <a:lnTo>
                  <a:pt x="222287" y="40333"/>
                </a:lnTo>
                <a:lnTo>
                  <a:pt x="184075" y="61779"/>
                </a:lnTo>
                <a:lnTo>
                  <a:pt x="148620" y="87174"/>
                </a:lnTo>
                <a:lnTo>
                  <a:pt x="116220" y="116220"/>
                </a:lnTo>
                <a:lnTo>
                  <a:pt x="87174" y="148620"/>
                </a:lnTo>
                <a:lnTo>
                  <a:pt x="61779" y="184075"/>
                </a:lnTo>
                <a:lnTo>
                  <a:pt x="40333" y="222287"/>
                </a:lnTo>
                <a:lnTo>
                  <a:pt x="23134" y="262958"/>
                </a:lnTo>
                <a:lnTo>
                  <a:pt x="10480" y="305790"/>
                </a:lnTo>
                <a:lnTo>
                  <a:pt x="2669" y="350486"/>
                </a:lnTo>
                <a:lnTo>
                  <a:pt x="0" y="396748"/>
                </a:lnTo>
                <a:lnTo>
                  <a:pt x="0" y="1983727"/>
                </a:lnTo>
                <a:lnTo>
                  <a:pt x="2669" y="2029998"/>
                </a:lnTo>
                <a:lnTo>
                  <a:pt x="10480" y="2074701"/>
                </a:lnTo>
                <a:lnTo>
                  <a:pt x="23134" y="2117538"/>
                </a:lnTo>
                <a:lnTo>
                  <a:pt x="40333" y="2158213"/>
                </a:lnTo>
                <a:lnTo>
                  <a:pt x="61779" y="2196426"/>
                </a:lnTo>
                <a:lnTo>
                  <a:pt x="87174" y="2231881"/>
                </a:lnTo>
                <a:lnTo>
                  <a:pt x="116220" y="2264279"/>
                </a:lnTo>
                <a:lnTo>
                  <a:pt x="148620" y="2293324"/>
                </a:lnTo>
                <a:lnTo>
                  <a:pt x="184075" y="2318717"/>
                </a:lnTo>
                <a:lnTo>
                  <a:pt x="222287" y="2340160"/>
                </a:lnTo>
                <a:lnTo>
                  <a:pt x="262958" y="2357357"/>
                </a:lnTo>
                <a:lnTo>
                  <a:pt x="305790" y="2370009"/>
                </a:lnTo>
                <a:lnTo>
                  <a:pt x="350486" y="2377818"/>
                </a:lnTo>
                <a:lnTo>
                  <a:pt x="396748" y="2380488"/>
                </a:lnTo>
                <a:lnTo>
                  <a:pt x="2346452" y="2380488"/>
                </a:lnTo>
                <a:lnTo>
                  <a:pt x="2392713" y="2377818"/>
                </a:lnTo>
                <a:lnTo>
                  <a:pt x="2437409" y="2370009"/>
                </a:lnTo>
                <a:lnTo>
                  <a:pt x="2480241" y="2357357"/>
                </a:lnTo>
                <a:lnTo>
                  <a:pt x="2520912" y="2340160"/>
                </a:lnTo>
                <a:lnTo>
                  <a:pt x="2559124" y="2318717"/>
                </a:lnTo>
                <a:lnTo>
                  <a:pt x="2594579" y="2293324"/>
                </a:lnTo>
                <a:lnTo>
                  <a:pt x="2626979" y="2264279"/>
                </a:lnTo>
                <a:lnTo>
                  <a:pt x="2656025" y="2231881"/>
                </a:lnTo>
                <a:lnTo>
                  <a:pt x="2681420" y="2196426"/>
                </a:lnTo>
                <a:lnTo>
                  <a:pt x="2702866" y="2158213"/>
                </a:lnTo>
                <a:lnTo>
                  <a:pt x="2720065" y="2117538"/>
                </a:lnTo>
                <a:lnTo>
                  <a:pt x="2732719" y="2074701"/>
                </a:lnTo>
                <a:lnTo>
                  <a:pt x="2740530" y="2029998"/>
                </a:lnTo>
                <a:lnTo>
                  <a:pt x="2743200" y="1983727"/>
                </a:lnTo>
                <a:lnTo>
                  <a:pt x="2743200" y="396748"/>
                </a:lnTo>
                <a:lnTo>
                  <a:pt x="2740530" y="350486"/>
                </a:lnTo>
                <a:lnTo>
                  <a:pt x="2732719" y="305790"/>
                </a:lnTo>
                <a:lnTo>
                  <a:pt x="2720065" y="262958"/>
                </a:lnTo>
                <a:lnTo>
                  <a:pt x="2702866" y="222287"/>
                </a:lnTo>
                <a:lnTo>
                  <a:pt x="2681420" y="184075"/>
                </a:lnTo>
                <a:lnTo>
                  <a:pt x="2656025" y="148620"/>
                </a:lnTo>
                <a:lnTo>
                  <a:pt x="2626979" y="116220"/>
                </a:lnTo>
                <a:lnTo>
                  <a:pt x="2594579" y="87174"/>
                </a:lnTo>
                <a:lnTo>
                  <a:pt x="2559124" y="61779"/>
                </a:lnTo>
                <a:lnTo>
                  <a:pt x="2520912" y="40333"/>
                </a:lnTo>
                <a:lnTo>
                  <a:pt x="2480241" y="23134"/>
                </a:lnTo>
                <a:lnTo>
                  <a:pt x="2437409" y="10480"/>
                </a:lnTo>
                <a:lnTo>
                  <a:pt x="2392713" y="2669"/>
                </a:lnTo>
                <a:lnTo>
                  <a:pt x="23464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80"/>
          </a:p>
        </p:txBody>
      </p:sp>
      <p:sp>
        <p:nvSpPr>
          <p:cNvPr id="9" name="object 9"/>
          <p:cNvSpPr/>
          <p:nvPr/>
        </p:nvSpPr>
        <p:spPr>
          <a:xfrm>
            <a:off x="5464226" y="3436927"/>
            <a:ext cx="3017520" cy="3491568"/>
          </a:xfrm>
          <a:custGeom>
            <a:avLst/>
            <a:gdLst/>
            <a:ahLst/>
            <a:cxnLst/>
            <a:rect l="l" t="t" r="r" b="b"/>
            <a:pathLst>
              <a:path w="2743200" h="2380615">
                <a:moveTo>
                  <a:pt x="0" y="396748"/>
                </a:moveTo>
                <a:lnTo>
                  <a:pt x="2669" y="350486"/>
                </a:lnTo>
                <a:lnTo>
                  <a:pt x="10480" y="305790"/>
                </a:lnTo>
                <a:lnTo>
                  <a:pt x="23134" y="262958"/>
                </a:lnTo>
                <a:lnTo>
                  <a:pt x="40333" y="222287"/>
                </a:lnTo>
                <a:lnTo>
                  <a:pt x="61779" y="184075"/>
                </a:lnTo>
                <a:lnTo>
                  <a:pt x="87174" y="148620"/>
                </a:lnTo>
                <a:lnTo>
                  <a:pt x="116220" y="116220"/>
                </a:lnTo>
                <a:lnTo>
                  <a:pt x="148620" y="87174"/>
                </a:lnTo>
                <a:lnTo>
                  <a:pt x="184075" y="61779"/>
                </a:lnTo>
                <a:lnTo>
                  <a:pt x="222287" y="40333"/>
                </a:lnTo>
                <a:lnTo>
                  <a:pt x="262958" y="23134"/>
                </a:lnTo>
                <a:lnTo>
                  <a:pt x="305790" y="10480"/>
                </a:lnTo>
                <a:lnTo>
                  <a:pt x="350486" y="2669"/>
                </a:lnTo>
                <a:lnTo>
                  <a:pt x="396748" y="0"/>
                </a:lnTo>
                <a:lnTo>
                  <a:pt x="2346452" y="0"/>
                </a:lnTo>
                <a:lnTo>
                  <a:pt x="2392713" y="2669"/>
                </a:lnTo>
                <a:lnTo>
                  <a:pt x="2437409" y="10480"/>
                </a:lnTo>
                <a:lnTo>
                  <a:pt x="2480241" y="23134"/>
                </a:lnTo>
                <a:lnTo>
                  <a:pt x="2520912" y="40333"/>
                </a:lnTo>
                <a:lnTo>
                  <a:pt x="2559124" y="61779"/>
                </a:lnTo>
                <a:lnTo>
                  <a:pt x="2594579" y="87174"/>
                </a:lnTo>
                <a:lnTo>
                  <a:pt x="2626979" y="116220"/>
                </a:lnTo>
                <a:lnTo>
                  <a:pt x="2656025" y="148620"/>
                </a:lnTo>
                <a:lnTo>
                  <a:pt x="2681420" y="184075"/>
                </a:lnTo>
                <a:lnTo>
                  <a:pt x="2702866" y="222287"/>
                </a:lnTo>
                <a:lnTo>
                  <a:pt x="2720065" y="262958"/>
                </a:lnTo>
                <a:lnTo>
                  <a:pt x="2732719" y="305790"/>
                </a:lnTo>
                <a:lnTo>
                  <a:pt x="2740530" y="350486"/>
                </a:lnTo>
                <a:lnTo>
                  <a:pt x="2743200" y="396748"/>
                </a:lnTo>
                <a:lnTo>
                  <a:pt x="2743200" y="1983727"/>
                </a:lnTo>
                <a:lnTo>
                  <a:pt x="2740530" y="2029998"/>
                </a:lnTo>
                <a:lnTo>
                  <a:pt x="2732719" y="2074701"/>
                </a:lnTo>
                <a:lnTo>
                  <a:pt x="2720065" y="2117538"/>
                </a:lnTo>
                <a:lnTo>
                  <a:pt x="2702866" y="2158213"/>
                </a:lnTo>
                <a:lnTo>
                  <a:pt x="2681420" y="2196426"/>
                </a:lnTo>
                <a:lnTo>
                  <a:pt x="2656025" y="2231881"/>
                </a:lnTo>
                <a:lnTo>
                  <a:pt x="2626979" y="2264279"/>
                </a:lnTo>
                <a:lnTo>
                  <a:pt x="2594579" y="2293324"/>
                </a:lnTo>
                <a:lnTo>
                  <a:pt x="2559124" y="2318717"/>
                </a:lnTo>
                <a:lnTo>
                  <a:pt x="2520912" y="2340160"/>
                </a:lnTo>
                <a:lnTo>
                  <a:pt x="2480241" y="2357357"/>
                </a:lnTo>
                <a:lnTo>
                  <a:pt x="2437409" y="2370009"/>
                </a:lnTo>
                <a:lnTo>
                  <a:pt x="2392713" y="2377818"/>
                </a:lnTo>
                <a:lnTo>
                  <a:pt x="2346452" y="2380488"/>
                </a:lnTo>
                <a:lnTo>
                  <a:pt x="396748" y="2380488"/>
                </a:lnTo>
                <a:lnTo>
                  <a:pt x="350486" y="2377818"/>
                </a:lnTo>
                <a:lnTo>
                  <a:pt x="305790" y="2370009"/>
                </a:lnTo>
                <a:lnTo>
                  <a:pt x="262958" y="2357357"/>
                </a:lnTo>
                <a:lnTo>
                  <a:pt x="222287" y="2340160"/>
                </a:lnTo>
                <a:lnTo>
                  <a:pt x="184075" y="2318717"/>
                </a:lnTo>
                <a:lnTo>
                  <a:pt x="148620" y="2293324"/>
                </a:lnTo>
                <a:lnTo>
                  <a:pt x="116220" y="2264279"/>
                </a:lnTo>
                <a:lnTo>
                  <a:pt x="87174" y="2231881"/>
                </a:lnTo>
                <a:lnTo>
                  <a:pt x="61779" y="2196426"/>
                </a:lnTo>
                <a:lnTo>
                  <a:pt x="40333" y="2158213"/>
                </a:lnTo>
                <a:lnTo>
                  <a:pt x="23134" y="2117538"/>
                </a:lnTo>
                <a:lnTo>
                  <a:pt x="10480" y="2074701"/>
                </a:lnTo>
                <a:lnTo>
                  <a:pt x="2669" y="2029998"/>
                </a:lnTo>
                <a:lnTo>
                  <a:pt x="0" y="1983727"/>
                </a:lnTo>
                <a:lnTo>
                  <a:pt x="0" y="396748"/>
                </a:lnTo>
                <a:close/>
              </a:path>
            </a:pathLst>
          </a:custGeom>
          <a:ln w="25908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 sz="1980"/>
          </a:p>
        </p:txBody>
      </p:sp>
      <p:sp>
        <p:nvSpPr>
          <p:cNvPr id="10" name="object 10"/>
          <p:cNvSpPr txBox="1"/>
          <p:nvPr/>
        </p:nvSpPr>
        <p:spPr>
          <a:xfrm>
            <a:off x="5678107" y="3861054"/>
            <a:ext cx="2591435" cy="1981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64" marR="6287" indent="-189992" algn="just">
              <a:lnSpc>
                <a:spcPts val="1342"/>
              </a:lnSpc>
            </a:pPr>
            <a:r>
              <a:rPr sz="1210" dirty="0">
                <a:latin typeface="Symbol"/>
                <a:cs typeface="Symbol"/>
              </a:rPr>
              <a:t></a:t>
            </a:r>
            <a:r>
              <a:rPr sz="1210" dirty="0">
                <a:latin typeface="Times New Roman"/>
                <a:cs typeface="Times New Roman"/>
              </a:rPr>
              <a:t> </a:t>
            </a:r>
            <a:r>
              <a:rPr sz="1210" dirty="0">
                <a:solidFill>
                  <a:srgbClr val="252525"/>
                </a:solidFill>
                <a:latin typeface="Tahoma"/>
                <a:cs typeface="Tahoma"/>
              </a:rPr>
              <a:t>Git </a:t>
            </a:r>
            <a:r>
              <a:rPr sz="1210" spc="-6" dirty="0">
                <a:solidFill>
                  <a:srgbClr val="252525"/>
                </a:solidFill>
                <a:latin typeface="Tahoma"/>
                <a:cs typeface="Tahoma"/>
              </a:rPr>
              <a:t>is </a:t>
            </a:r>
            <a:r>
              <a:rPr sz="1210" dirty="0">
                <a:solidFill>
                  <a:srgbClr val="252525"/>
                </a:solidFill>
                <a:latin typeface="Tahoma"/>
                <a:cs typeface="Tahoma"/>
              </a:rPr>
              <a:t>a </a:t>
            </a:r>
            <a:r>
              <a:rPr sz="1210" spc="-6" dirty="0">
                <a:solidFill>
                  <a:srgbClr val="252525"/>
                </a:solidFill>
                <a:latin typeface="Tahoma"/>
                <a:cs typeface="Tahoma"/>
              </a:rPr>
              <a:t>distributed version control  system, </a:t>
            </a:r>
            <a:r>
              <a:rPr sz="1210" dirty="0">
                <a:solidFill>
                  <a:srgbClr val="252525"/>
                </a:solidFill>
                <a:latin typeface="Tahoma"/>
                <a:cs typeface="Tahoma"/>
              </a:rPr>
              <a:t>designed </a:t>
            </a:r>
            <a:r>
              <a:rPr sz="1210" spc="-6" dirty="0">
                <a:solidFill>
                  <a:srgbClr val="252525"/>
                </a:solidFill>
                <a:latin typeface="Tahoma"/>
                <a:cs typeface="Tahoma"/>
              </a:rPr>
              <a:t>and </a:t>
            </a:r>
            <a:r>
              <a:rPr sz="1210" dirty="0">
                <a:solidFill>
                  <a:srgbClr val="252525"/>
                </a:solidFill>
                <a:latin typeface="Tahoma"/>
                <a:cs typeface="Tahoma"/>
              </a:rPr>
              <a:t>developed  by Linus</a:t>
            </a:r>
            <a:r>
              <a:rPr sz="1210" spc="-61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10" spc="-6" dirty="0">
                <a:solidFill>
                  <a:srgbClr val="252525"/>
                </a:solidFill>
                <a:latin typeface="Tahoma"/>
                <a:cs typeface="Tahoma"/>
              </a:rPr>
              <a:t>Torvalds</a:t>
            </a:r>
            <a:endParaRPr sz="1210" dirty="0">
              <a:latin typeface="Tahoma"/>
              <a:cs typeface="Tahoma"/>
            </a:endParaRPr>
          </a:p>
          <a:p>
            <a:pPr marL="203264" marR="6985" indent="-189992" algn="just">
              <a:lnSpc>
                <a:spcPct val="93300"/>
              </a:lnSpc>
              <a:spcBef>
                <a:spcPts val="688"/>
              </a:spcBef>
            </a:pPr>
            <a:r>
              <a:rPr sz="1210" dirty="0">
                <a:latin typeface="Symbol"/>
                <a:cs typeface="Symbol"/>
              </a:rPr>
              <a:t></a:t>
            </a:r>
            <a:r>
              <a:rPr sz="1210" dirty="0">
                <a:latin typeface="Times New Roman"/>
                <a:cs typeface="Times New Roman"/>
              </a:rPr>
              <a:t> </a:t>
            </a:r>
            <a:r>
              <a:rPr sz="1210" dirty="0">
                <a:solidFill>
                  <a:srgbClr val="252525"/>
                </a:solidFill>
                <a:latin typeface="Tahoma"/>
                <a:cs typeface="Tahoma"/>
              </a:rPr>
              <a:t>Git </a:t>
            </a:r>
            <a:r>
              <a:rPr sz="1210" spc="-6" dirty="0">
                <a:solidFill>
                  <a:srgbClr val="252525"/>
                </a:solidFill>
                <a:latin typeface="Tahoma"/>
                <a:cs typeface="Tahoma"/>
              </a:rPr>
              <a:t>supports rapid branching and  merging, </a:t>
            </a:r>
            <a:r>
              <a:rPr sz="1210" dirty="0">
                <a:solidFill>
                  <a:srgbClr val="252525"/>
                </a:solidFill>
                <a:latin typeface="Tahoma"/>
                <a:cs typeface="Tahoma"/>
              </a:rPr>
              <a:t>and </a:t>
            </a:r>
            <a:r>
              <a:rPr sz="1210" spc="-6" dirty="0">
                <a:solidFill>
                  <a:srgbClr val="252525"/>
                </a:solidFill>
                <a:latin typeface="Tahoma"/>
                <a:cs typeface="Tahoma"/>
              </a:rPr>
              <a:t>includes specific  </a:t>
            </a:r>
            <a:r>
              <a:rPr sz="1210" dirty="0">
                <a:solidFill>
                  <a:srgbClr val="252525"/>
                </a:solidFill>
                <a:latin typeface="Tahoma"/>
                <a:cs typeface="Tahoma"/>
              </a:rPr>
              <a:t>tools </a:t>
            </a:r>
            <a:r>
              <a:rPr sz="1210" spc="-6" dirty="0">
                <a:solidFill>
                  <a:srgbClr val="252525"/>
                </a:solidFill>
                <a:latin typeface="Tahoma"/>
                <a:cs typeface="Tahoma"/>
              </a:rPr>
              <a:t>for </a:t>
            </a:r>
            <a:r>
              <a:rPr sz="1210" dirty="0">
                <a:solidFill>
                  <a:srgbClr val="252525"/>
                </a:solidFill>
                <a:latin typeface="Tahoma"/>
                <a:cs typeface="Tahoma"/>
              </a:rPr>
              <a:t>visualizing </a:t>
            </a:r>
            <a:r>
              <a:rPr sz="1210" spc="-6" dirty="0">
                <a:solidFill>
                  <a:srgbClr val="252525"/>
                </a:solidFill>
                <a:latin typeface="Tahoma"/>
                <a:cs typeface="Tahoma"/>
              </a:rPr>
              <a:t>and</a:t>
            </a:r>
            <a:r>
              <a:rPr sz="1210" spc="-77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10" dirty="0">
                <a:solidFill>
                  <a:srgbClr val="252525"/>
                </a:solidFill>
                <a:latin typeface="Tahoma"/>
                <a:cs typeface="Tahoma"/>
              </a:rPr>
              <a:t>navigating</a:t>
            </a:r>
            <a:endParaRPr sz="1210" dirty="0">
              <a:latin typeface="Tahoma"/>
              <a:cs typeface="Tahoma"/>
            </a:endParaRPr>
          </a:p>
          <a:p>
            <a:pPr marL="203264" marR="6287" indent="-189992" algn="just">
              <a:lnSpc>
                <a:spcPts val="1364"/>
              </a:lnSpc>
              <a:spcBef>
                <a:spcPts val="737"/>
              </a:spcBef>
            </a:pPr>
            <a:r>
              <a:rPr sz="1210" dirty="0">
                <a:latin typeface="Symbol"/>
                <a:cs typeface="Symbol"/>
              </a:rPr>
              <a:t></a:t>
            </a:r>
            <a:r>
              <a:rPr sz="1210" dirty="0">
                <a:latin typeface="Times New Roman"/>
                <a:cs typeface="Times New Roman"/>
              </a:rPr>
              <a:t> </a:t>
            </a:r>
            <a:r>
              <a:rPr sz="1210" spc="-6" dirty="0">
                <a:solidFill>
                  <a:srgbClr val="252525"/>
                </a:solidFill>
                <a:latin typeface="Tahoma"/>
                <a:cs typeface="Tahoma"/>
              </a:rPr>
              <a:t>Full history tree can </a:t>
            </a:r>
            <a:r>
              <a:rPr sz="1210" dirty="0">
                <a:solidFill>
                  <a:srgbClr val="252525"/>
                </a:solidFill>
                <a:latin typeface="Tahoma"/>
                <a:cs typeface="Tahoma"/>
              </a:rPr>
              <a:t>be </a:t>
            </a:r>
            <a:r>
              <a:rPr sz="1210" spc="-6" dirty="0">
                <a:solidFill>
                  <a:srgbClr val="252525"/>
                </a:solidFill>
                <a:latin typeface="Tahoma"/>
                <a:cs typeface="Tahoma"/>
              </a:rPr>
              <a:t>viewed  offline</a:t>
            </a:r>
            <a:endParaRPr sz="1210" dirty="0">
              <a:latin typeface="Tahoma"/>
              <a:cs typeface="Tahoma"/>
            </a:endParaRPr>
          </a:p>
          <a:p>
            <a:pPr marL="203264" marR="5588" indent="-189992" algn="just">
              <a:lnSpc>
                <a:spcPts val="1342"/>
              </a:lnSpc>
              <a:spcBef>
                <a:spcPts val="726"/>
              </a:spcBef>
            </a:pPr>
            <a:r>
              <a:rPr sz="1210" dirty="0">
                <a:latin typeface="Symbol"/>
                <a:cs typeface="Symbol"/>
              </a:rPr>
              <a:t></a:t>
            </a:r>
            <a:r>
              <a:rPr sz="1210" dirty="0">
                <a:latin typeface="Times New Roman"/>
                <a:cs typeface="Times New Roman"/>
              </a:rPr>
              <a:t> </a:t>
            </a:r>
            <a:r>
              <a:rPr sz="1210" spc="-6" dirty="0">
                <a:solidFill>
                  <a:srgbClr val="252525"/>
                </a:solidFill>
                <a:latin typeface="Tahoma"/>
                <a:cs typeface="Tahoma"/>
              </a:rPr>
              <a:t>It is distributed</a:t>
            </a:r>
            <a:r>
              <a:rPr lang="en-IN" sz="1210" spc="-6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10" spc="-6" dirty="0">
                <a:solidFill>
                  <a:srgbClr val="252525"/>
                </a:solidFill>
                <a:latin typeface="Tahoma"/>
                <a:cs typeface="Tahoma"/>
              </a:rPr>
              <a:t>and </a:t>
            </a:r>
            <a:r>
              <a:rPr sz="1210" spc="-11" dirty="0">
                <a:solidFill>
                  <a:srgbClr val="252525"/>
                </a:solidFill>
                <a:latin typeface="Tahoma"/>
                <a:cs typeface="Tahoma"/>
              </a:rPr>
              <a:t>uses </a:t>
            </a:r>
            <a:r>
              <a:rPr sz="1210" spc="-6" dirty="0">
                <a:solidFill>
                  <a:srgbClr val="252525"/>
                </a:solidFill>
                <a:latin typeface="Tahoma"/>
                <a:cs typeface="Tahoma"/>
              </a:rPr>
              <a:t>peer-to-  peer</a:t>
            </a:r>
            <a:r>
              <a:rPr sz="1210" spc="-88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10" dirty="0">
                <a:solidFill>
                  <a:srgbClr val="252525"/>
                </a:solidFill>
                <a:latin typeface="Tahoma"/>
                <a:cs typeface="Tahoma"/>
              </a:rPr>
              <a:t>model</a:t>
            </a:r>
            <a:r>
              <a:rPr lang="en-IN" sz="1210" dirty="0">
                <a:solidFill>
                  <a:srgbClr val="252525"/>
                </a:solidFill>
                <a:latin typeface="Tahoma"/>
                <a:cs typeface="Tahoma"/>
              </a:rPr>
              <a:t>.</a:t>
            </a:r>
            <a:endParaRPr sz="1210" dirty="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00961" y="2702662"/>
            <a:ext cx="3121456" cy="6124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0"/>
          </a:p>
        </p:txBody>
      </p:sp>
      <p:sp>
        <p:nvSpPr>
          <p:cNvPr id="12" name="object 12"/>
          <p:cNvSpPr/>
          <p:nvPr/>
        </p:nvSpPr>
        <p:spPr>
          <a:xfrm>
            <a:off x="2031797" y="2736189"/>
            <a:ext cx="2259787" cy="5945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0"/>
          </a:p>
        </p:txBody>
      </p:sp>
      <p:sp>
        <p:nvSpPr>
          <p:cNvPr id="13" name="object 13"/>
          <p:cNvSpPr/>
          <p:nvPr/>
        </p:nvSpPr>
        <p:spPr>
          <a:xfrm>
            <a:off x="1652929" y="2742894"/>
            <a:ext cx="3017520" cy="4738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0"/>
          </a:p>
        </p:txBody>
      </p:sp>
      <p:sp>
        <p:nvSpPr>
          <p:cNvPr id="14" name="object 14"/>
          <p:cNvSpPr/>
          <p:nvPr/>
        </p:nvSpPr>
        <p:spPr>
          <a:xfrm>
            <a:off x="1652929" y="2742896"/>
            <a:ext cx="3017520" cy="474048"/>
          </a:xfrm>
          <a:custGeom>
            <a:avLst/>
            <a:gdLst/>
            <a:ahLst/>
            <a:cxnLst/>
            <a:rect l="l" t="t" r="r" b="b"/>
            <a:pathLst>
              <a:path w="2743200" h="323214">
                <a:moveTo>
                  <a:pt x="0" y="53848"/>
                </a:moveTo>
                <a:lnTo>
                  <a:pt x="4234" y="32896"/>
                </a:lnTo>
                <a:lnTo>
                  <a:pt x="15779" y="15779"/>
                </a:lnTo>
                <a:lnTo>
                  <a:pt x="32896" y="4234"/>
                </a:lnTo>
                <a:lnTo>
                  <a:pt x="53848" y="0"/>
                </a:lnTo>
                <a:lnTo>
                  <a:pt x="2689352" y="0"/>
                </a:lnTo>
                <a:lnTo>
                  <a:pt x="2710303" y="4234"/>
                </a:lnTo>
                <a:lnTo>
                  <a:pt x="2727420" y="15779"/>
                </a:lnTo>
                <a:lnTo>
                  <a:pt x="2738965" y="32896"/>
                </a:lnTo>
                <a:lnTo>
                  <a:pt x="2743200" y="53848"/>
                </a:lnTo>
                <a:lnTo>
                  <a:pt x="2743200" y="269239"/>
                </a:lnTo>
                <a:lnTo>
                  <a:pt x="2738965" y="290191"/>
                </a:lnTo>
                <a:lnTo>
                  <a:pt x="2727420" y="307308"/>
                </a:lnTo>
                <a:lnTo>
                  <a:pt x="2710303" y="318853"/>
                </a:lnTo>
                <a:lnTo>
                  <a:pt x="2689352" y="323088"/>
                </a:lnTo>
                <a:lnTo>
                  <a:pt x="53848" y="323088"/>
                </a:lnTo>
                <a:lnTo>
                  <a:pt x="32896" y="318853"/>
                </a:lnTo>
                <a:lnTo>
                  <a:pt x="15779" y="307308"/>
                </a:lnTo>
                <a:lnTo>
                  <a:pt x="4234" y="290191"/>
                </a:lnTo>
                <a:lnTo>
                  <a:pt x="0" y="269239"/>
                </a:lnTo>
                <a:lnTo>
                  <a:pt x="0" y="53848"/>
                </a:lnTo>
                <a:close/>
              </a:path>
            </a:pathLst>
          </a:custGeom>
          <a:ln w="9144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endParaRPr sz="1980"/>
          </a:p>
        </p:txBody>
      </p:sp>
      <p:sp>
        <p:nvSpPr>
          <p:cNvPr id="15" name="object 15"/>
          <p:cNvSpPr txBox="1"/>
          <p:nvPr/>
        </p:nvSpPr>
        <p:spPr>
          <a:xfrm>
            <a:off x="1652929" y="2835844"/>
            <a:ext cx="3017520" cy="2031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6669"/>
            <a:r>
              <a:rPr sz="1320" dirty="0">
                <a:solidFill>
                  <a:srgbClr val="252525"/>
                </a:solidFill>
                <a:latin typeface="Tahoma"/>
                <a:cs typeface="Tahoma"/>
              </a:rPr>
              <a:t>SVN or Apache</a:t>
            </a:r>
            <a:r>
              <a:rPr sz="1320" spc="-5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320" spc="-6" dirty="0">
                <a:solidFill>
                  <a:srgbClr val="252525"/>
                </a:solidFill>
                <a:latin typeface="Tahoma"/>
                <a:cs typeface="Tahoma"/>
              </a:rPr>
              <a:t>Subversion</a:t>
            </a:r>
            <a:endParaRPr sz="132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411420" y="2702662"/>
            <a:ext cx="3121456" cy="6124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0"/>
          </a:p>
        </p:txBody>
      </p:sp>
      <p:sp>
        <p:nvSpPr>
          <p:cNvPr id="17" name="object 17"/>
          <p:cNvSpPr/>
          <p:nvPr/>
        </p:nvSpPr>
        <p:spPr>
          <a:xfrm>
            <a:off x="6719010" y="2736189"/>
            <a:ext cx="501244" cy="5945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0"/>
          </a:p>
        </p:txBody>
      </p:sp>
      <p:sp>
        <p:nvSpPr>
          <p:cNvPr id="18" name="object 18"/>
          <p:cNvSpPr/>
          <p:nvPr/>
        </p:nvSpPr>
        <p:spPr>
          <a:xfrm>
            <a:off x="5463387" y="2742894"/>
            <a:ext cx="3017520" cy="4738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0"/>
          </a:p>
        </p:txBody>
      </p:sp>
      <p:sp>
        <p:nvSpPr>
          <p:cNvPr id="19" name="object 19"/>
          <p:cNvSpPr/>
          <p:nvPr/>
        </p:nvSpPr>
        <p:spPr>
          <a:xfrm>
            <a:off x="5463387" y="2742896"/>
            <a:ext cx="3017520" cy="474048"/>
          </a:xfrm>
          <a:custGeom>
            <a:avLst/>
            <a:gdLst/>
            <a:ahLst/>
            <a:cxnLst/>
            <a:rect l="l" t="t" r="r" b="b"/>
            <a:pathLst>
              <a:path w="2743200" h="323214">
                <a:moveTo>
                  <a:pt x="0" y="53848"/>
                </a:moveTo>
                <a:lnTo>
                  <a:pt x="4234" y="32896"/>
                </a:lnTo>
                <a:lnTo>
                  <a:pt x="15779" y="15779"/>
                </a:lnTo>
                <a:lnTo>
                  <a:pt x="32896" y="4234"/>
                </a:lnTo>
                <a:lnTo>
                  <a:pt x="53848" y="0"/>
                </a:lnTo>
                <a:lnTo>
                  <a:pt x="2689352" y="0"/>
                </a:lnTo>
                <a:lnTo>
                  <a:pt x="2710303" y="4234"/>
                </a:lnTo>
                <a:lnTo>
                  <a:pt x="2727420" y="15779"/>
                </a:lnTo>
                <a:lnTo>
                  <a:pt x="2738965" y="32896"/>
                </a:lnTo>
                <a:lnTo>
                  <a:pt x="2743200" y="53848"/>
                </a:lnTo>
                <a:lnTo>
                  <a:pt x="2743200" y="269239"/>
                </a:lnTo>
                <a:lnTo>
                  <a:pt x="2738965" y="290191"/>
                </a:lnTo>
                <a:lnTo>
                  <a:pt x="2727420" y="307308"/>
                </a:lnTo>
                <a:lnTo>
                  <a:pt x="2710303" y="318853"/>
                </a:lnTo>
                <a:lnTo>
                  <a:pt x="2689352" y="323088"/>
                </a:lnTo>
                <a:lnTo>
                  <a:pt x="53848" y="323088"/>
                </a:lnTo>
                <a:lnTo>
                  <a:pt x="32896" y="318853"/>
                </a:lnTo>
                <a:lnTo>
                  <a:pt x="15779" y="307308"/>
                </a:lnTo>
                <a:lnTo>
                  <a:pt x="4234" y="290191"/>
                </a:lnTo>
                <a:lnTo>
                  <a:pt x="0" y="269239"/>
                </a:lnTo>
                <a:lnTo>
                  <a:pt x="0" y="53848"/>
                </a:lnTo>
                <a:close/>
              </a:path>
            </a:pathLst>
          </a:custGeom>
          <a:ln w="9144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endParaRPr sz="1980"/>
          </a:p>
        </p:txBody>
      </p:sp>
      <p:sp>
        <p:nvSpPr>
          <p:cNvPr id="20" name="object 20"/>
          <p:cNvSpPr txBox="1"/>
          <p:nvPr/>
        </p:nvSpPr>
        <p:spPr>
          <a:xfrm>
            <a:off x="5463387" y="2835844"/>
            <a:ext cx="3017520" cy="2031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320" dirty="0">
                <a:solidFill>
                  <a:srgbClr val="252525"/>
                </a:solidFill>
                <a:latin typeface="Tahoma"/>
                <a:cs typeface="Tahoma"/>
              </a:rPr>
              <a:t>Git</a:t>
            </a:r>
            <a:endParaRPr sz="1320">
              <a:latin typeface="Tahoma"/>
              <a:cs typeface="Tahoma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4294967295"/>
          </p:nvPr>
        </p:nvSpPr>
        <p:spPr>
          <a:xfrm>
            <a:off x="125173" y="7234704"/>
            <a:ext cx="690817" cy="1761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">
              <a:lnSpc>
                <a:spcPts val="1469"/>
              </a:lnSpc>
            </a:pPr>
            <a:r>
              <a:rPr spc="-6" dirty="0"/>
              <a:t>Slide</a:t>
            </a:r>
            <a:r>
              <a:rPr spc="-72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pPr marL="13970">
                <a:lnSpc>
                  <a:spcPts val="1469"/>
                </a:lnSpc>
              </a:pPr>
              <a:t>6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502920" y="672642"/>
            <a:ext cx="905256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" algn="ctr"/>
            <a:r>
              <a:rPr lang="en-IN" spc="-11" dirty="0"/>
              <a:t>SVN vs Git</a:t>
            </a:r>
            <a:endParaRPr spc="-1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72642"/>
            <a:ext cx="905256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" algn="ctr"/>
            <a:r>
              <a:rPr spc="-6" dirty="0"/>
              <a:t>SVN </a:t>
            </a:r>
            <a:r>
              <a:rPr spc="-66" dirty="0"/>
              <a:t>Vs</a:t>
            </a:r>
            <a:r>
              <a:rPr spc="-105" dirty="0"/>
              <a:t> </a:t>
            </a:r>
            <a:r>
              <a:rPr dirty="0"/>
              <a:t>Git</a:t>
            </a:r>
            <a:r>
              <a:rPr lang="en-IN" dirty="0"/>
              <a:t> repo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08760" y="1267662"/>
            <a:ext cx="5907634" cy="5668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125173" y="7234704"/>
            <a:ext cx="690817" cy="1761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">
              <a:lnSpc>
                <a:spcPts val="1469"/>
              </a:lnSpc>
            </a:pPr>
            <a:r>
              <a:rPr spc="-6" dirty="0"/>
              <a:t>Slide</a:t>
            </a:r>
            <a:r>
              <a:rPr spc="-72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pPr marL="13970">
                <a:lnSpc>
                  <a:spcPts val="1469"/>
                </a:lnSpc>
              </a:pPr>
              <a:t>7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8778" y="680719"/>
            <a:ext cx="38481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3140" algn="l"/>
              </a:tabLst>
            </a:pPr>
            <a:r>
              <a:rPr spc="-5" dirty="0"/>
              <a:t>Git	snapshots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9263" y="1785620"/>
            <a:ext cx="4490085" cy="56451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marR="5080" indent="-228600">
              <a:lnSpc>
                <a:spcPct val="99000"/>
              </a:lnSpc>
              <a:spcBef>
                <a:spcPts val="125"/>
              </a:spcBef>
              <a:buChar char="•"/>
              <a:tabLst>
                <a:tab pos="244475" algn="l"/>
              </a:tabLst>
            </a:pPr>
            <a:r>
              <a:rPr spc="-5" dirty="0">
                <a:latin typeface="Tahoma"/>
                <a:cs typeface="Tahoma"/>
              </a:rPr>
              <a:t>Centralized VCS like Subversion  </a:t>
            </a:r>
            <a:r>
              <a:rPr b="1" spc="-5" dirty="0">
                <a:latin typeface="Tahoma"/>
                <a:cs typeface="Tahoma"/>
              </a:rPr>
              <a:t>track version data on each individual file</a:t>
            </a:r>
            <a:r>
              <a:rPr spc="-5" dirty="0">
                <a:latin typeface="Tahoma"/>
                <a:cs typeface="Tahoma"/>
              </a:rPr>
              <a:t>.</a:t>
            </a:r>
            <a:endParaRPr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9263" y="3357371"/>
            <a:ext cx="4265295" cy="2608791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41300" marR="195580" indent="-228600">
              <a:lnSpc>
                <a:spcPts val="2820"/>
              </a:lnSpc>
              <a:spcBef>
                <a:spcPts val="240"/>
              </a:spcBef>
              <a:buChar char="•"/>
              <a:tabLst>
                <a:tab pos="244475" algn="l"/>
              </a:tabLst>
            </a:pPr>
            <a:r>
              <a:rPr dirty="0">
                <a:latin typeface="Tahoma"/>
                <a:cs typeface="Tahoma"/>
              </a:rPr>
              <a:t>Git </a:t>
            </a:r>
            <a:r>
              <a:rPr spc="-5" dirty="0">
                <a:latin typeface="Tahoma"/>
                <a:cs typeface="Tahoma"/>
              </a:rPr>
              <a:t>keeps "</a:t>
            </a:r>
            <a:r>
              <a:rPr b="1" spc="-5" dirty="0">
                <a:latin typeface="Tahoma"/>
                <a:cs typeface="Tahoma"/>
              </a:rPr>
              <a:t>snapshots</a:t>
            </a:r>
            <a:r>
              <a:rPr spc="-5" dirty="0">
                <a:latin typeface="Tahoma"/>
                <a:cs typeface="Tahoma"/>
              </a:rPr>
              <a:t>" </a:t>
            </a:r>
            <a:r>
              <a:rPr dirty="0">
                <a:latin typeface="Tahoma"/>
                <a:cs typeface="Tahoma"/>
              </a:rPr>
              <a:t>of the  entire state of the</a:t>
            </a:r>
            <a:r>
              <a:rPr spc="-4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project.</a:t>
            </a:r>
            <a:endParaRPr dirty="0">
              <a:latin typeface="Tahoma"/>
              <a:cs typeface="Tahoma"/>
            </a:endParaRPr>
          </a:p>
          <a:p>
            <a:pPr marL="635000" marR="245110" lvl="1" indent="-279400">
              <a:lnSpc>
                <a:spcPct val="99800"/>
              </a:lnSpc>
              <a:spcBef>
                <a:spcPts val="475"/>
              </a:spcBef>
              <a:buChar char="–"/>
              <a:tabLst>
                <a:tab pos="635000" algn="l"/>
              </a:tabLst>
            </a:pPr>
            <a:r>
              <a:rPr spc="-5" dirty="0">
                <a:latin typeface="Tahoma"/>
                <a:cs typeface="Tahoma"/>
              </a:rPr>
              <a:t>Each checkin version </a:t>
            </a:r>
            <a:r>
              <a:rPr dirty="0">
                <a:latin typeface="Tahoma"/>
                <a:cs typeface="Tahoma"/>
              </a:rPr>
              <a:t>of the  overall </a:t>
            </a:r>
            <a:r>
              <a:rPr spc="-5" dirty="0">
                <a:latin typeface="Tahoma"/>
                <a:cs typeface="Tahoma"/>
              </a:rPr>
              <a:t>code </a:t>
            </a:r>
            <a:r>
              <a:rPr dirty="0">
                <a:latin typeface="Tahoma"/>
                <a:cs typeface="Tahoma"/>
              </a:rPr>
              <a:t>has a </a:t>
            </a:r>
            <a:r>
              <a:rPr spc="-5" dirty="0">
                <a:latin typeface="Tahoma"/>
                <a:cs typeface="Tahoma"/>
              </a:rPr>
              <a:t>copy </a:t>
            </a:r>
            <a:r>
              <a:rPr dirty="0">
                <a:latin typeface="Tahoma"/>
                <a:cs typeface="Tahoma"/>
              </a:rPr>
              <a:t>of  </a:t>
            </a:r>
            <a:r>
              <a:rPr spc="-5" dirty="0">
                <a:latin typeface="Tahoma"/>
                <a:cs typeface="Tahoma"/>
              </a:rPr>
              <a:t>each file in </a:t>
            </a:r>
            <a:r>
              <a:rPr spc="-10" dirty="0">
                <a:latin typeface="Tahoma"/>
                <a:cs typeface="Tahoma"/>
              </a:rPr>
              <a:t>it.</a:t>
            </a:r>
            <a:endParaRPr dirty="0">
              <a:latin typeface="Tahoma"/>
              <a:cs typeface="Tahoma"/>
            </a:endParaRPr>
          </a:p>
          <a:p>
            <a:pPr marL="635000" marR="5080" lvl="1" indent="-279400">
              <a:lnSpc>
                <a:spcPct val="101200"/>
              </a:lnSpc>
              <a:spcBef>
                <a:spcPts val="455"/>
              </a:spcBef>
              <a:buChar char="–"/>
              <a:tabLst>
                <a:tab pos="635000" algn="l"/>
              </a:tabLst>
            </a:pPr>
            <a:r>
              <a:rPr spc="-5" dirty="0">
                <a:latin typeface="Tahoma"/>
                <a:cs typeface="Tahoma"/>
              </a:rPr>
              <a:t>Some </a:t>
            </a:r>
            <a:r>
              <a:rPr dirty="0">
                <a:latin typeface="Tahoma"/>
                <a:cs typeface="Tahoma"/>
              </a:rPr>
              <a:t>files </a:t>
            </a:r>
            <a:r>
              <a:rPr spc="-5" dirty="0">
                <a:latin typeface="Tahoma"/>
                <a:cs typeface="Tahoma"/>
              </a:rPr>
              <a:t>change on </a:t>
            </a:r>
            <a:r>
              <a:rPr dirty="0">
                <a:latin typeface="Tahoma"/>
                <a:cs typeface="Tahoma"/>
              </a:rPr>
              <a:t>a </a:t>
            </a:r>
            <a:r>
              <a:rPr spc="-5" dirty="0">
                <a:latin typeface="Tahoma"/>
                <a:cs typeface="Tahoma"/>
              </a:rPr>
              <a:t>given  checkin, some do</a:t>
            </a:r>
            <a:r>
              <a:rPr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not.</a:t>
            </a:r>
            <a:endParaRPr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90"/>
              </a:spcBef>
              <a:buChar char="–"/>
              <a:tabLst>
                <a:tab pos="635000" algn="l"/>
              </a:tabLst>
            </a:pPr>
            <a:r>
              <a:rPr dirty="0">
                <a:latin typeface="Tahoma"/>
                <a:cs typeface="Tahoma"/>
              </a:rPr>
              <a:t>More </a:t>
            </a:r>
            <a:r>
              <a:rPr b="1" spc="-5" dirty="0">
                <a:latin typeface="Tahoma"/>
                <a:cs typeface="Tahoma"/>
              </a:rPr>
              <a:t>redundancy</a:t>
            </a:r>
            <a:r>
              <a:rPr spc="-5" dirty="0">
                <a:latin typeface="Tahoma"/>
                <a:cs typeface="Tahoma"/>
              </a:rPr>
              <a:t>, but</a:t>
            </a:r>
            <a:r>
              <a:rPr spc="-45" dirty="0">
                <a:latin typeface="Tahoma"/>
                <a:cs typeface="Tahoma"/>
              </a:rPr>
              <a:t> </a:t>
            </a:r>
            <a:r>
              <a:rPr b="1" dirty="0">
                <a:latin typeface="Tahoma"/>
                <a:cs typeface="Tahoma"/>
              </a:rPr>
              <a:t>faster</a:t>
            </a:r>
            <a:r>
              <a:rPr dirty="0">
                <a:latin typeface="Tahoma"/>
                <a:cs typeface="Tahoma"/>
              </a:rPr>
              <a:t>.</a:t>
            </a:r>
          </a:p>
        </p:txBody>
      </p:sp>
      <p:sp>
        <p:nvSpPr>
          <p:cNvPr id="5" name="object 5"/>
          <p:cNvSpPr/>
          <p:nvPr/>
        </p:nvSpPr>
        <p:spPr>
          <a:xfrm>
            <a:off x="5338394" y="2316610"/>
            <a:ext cx="4098340" cy="16759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830635" y="1923732"/>
            <a:ext cx="1169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Subversion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338403" y="4942702"/>
            <a:ext cx="4111323" cy="17546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177379" y="4497070"/>
            <a:ext cx="318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Git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3403" y="680719"/>
            <a:ext cx="40989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54605" algn="l"/>
              </a:tabLst>
            </a:pPr>
            <a:r>
              <a:rPr dirty="0"/>
              <a:t>Lo</a:t>
            </a:r>
            <a:r>
              <a:rPr spc="-5" dirty="0"/>
              <a:t>ca</a:t>
            </a:r>
            <a:r>
              <a:rPr dirty="0"/>
              <a:t>l git	</a:t>
            </a:r>
            <a:r>
              <a:rPr spc="-5" dirty="0"/>
              <a:t>a</a:t>
            </a:r>
            <a:r>
              <a:rPr dirty="0"/>
              <a:t>r</a:t>
            </a:r>
            <a:r>
              <a:rPr spc="-5" dirty="0"/>
              <a:t>ea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1905000"/>
            <a:ext cx="4644737" cy="2283061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41300" marR="342265" indent="-228600">
              <a:lnSpc>
                <a:spcPts val="2800"/>
              </a:lnSpc>
              <a:spcBef>
                <a:spcPts val="260"/>
              </a:spcBef>
              <a:buChar char="•"/>
              <a:tabLst>
                <a:tab pos="244475" algn="l"/>
              </a:tabLst>
            </a:pPr>
            <a:r>
              <a:rPr spc="-5" dirty="0">
                <a:latin typeface="Tahoma"/>
                <a:cs typeface="Tahoma"/>
              </a:rPr>
              <a:t>In your local copy on git,  files can be:</a:t>
            </a:r>
            <a:endParaRPr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65"/>
              </a:spcBef>
              <a:buChar char="–"/>
              <a:tabLst>
                <a:tab pos="635000" algn="l"/>
              </a:tabLst>
            </a:pPr>
            <a:r>
              <a:rPr spc="-5" dirty="0">
                <a:latin typeface="Tahoma"/>
                <a:cs typeface="Tahoma"/>
              </a:rPr>
              <a:t>In your local</a:t>
            </a:r>
            <a:r>
              <a:rPr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repo</a:t>
            </a:r>
            <a:endParaRPr dirty="0">
              <a:latin typeface="Tahoma"/>
              <a:cs typeface="Tahoma"/>
            </a:endParaRPr>
          </a:p>
          <a:p>
            <a:pPr marL="923925" lvl="2" indent="-174625">
              <a:lnSpc>
                <a:spcPct val="100000"/>
              </a:lnSpc>
              <a:spcBef>
                <a:spcPts val="515"/>
              </a:spcBef>
              <a:buChar char="•"/>
              <a:tabLst>
                <a:tab pos="923925" algn="l"/>
              </a:tabLst>
            </a:pPr>
            <a:r>
              <a:rPr b="1" spc="-5" dirty="0">
                <a:latin typeface="Tahoma"/>
                <a:cs typeface="Tahoma"/>
              </a:rPr>
              <a:t>(committed)</a:t>
            </a:r>
            <a:endParaRPr b="1" dirty="0">
              <a:latin typeface="Tahoma"/>
              <a:cs typeface="Tahoma"/>
            </a:endParaRPr>
          </a:p>
          <a:p>
            <a:pPr lvl="2">
              <a:lnSpc>
                <a:spcPct val="100000"/>
              </a:lnSpc>
              <a:spcBef>
                <a:spcPts val="55"/>
              </a:spcBef>
              <a:buFont typeface="Tahoma"/>
              <a:buChar char="•"/>
            </a:pPr>
            <a:endParaRPr sz="2000" dirty="0">
              <a:latin typeface="Tahoma"/>
              <a:cs typeface="Tahoma"/>
            </a:endParaRPr>
          </a:p>
          <a:p>
            <a:pPr marL="635000" marR="5080" lvl="1" indent="-279400">
              <a:lnSpc>
                <a:spcPct val="101200"/>
              </a:lnSpc>
              <a:buChar char="–"/>
              <a:tabLst>
                <a:tab pos="635000" algn="l"/>
              </a:tabLst>
            </a:pPr>
            <a:r>
              <a:rPr spc="-5" dirty="0">
                <a:latin typeface="Tahoma"/>
                <a:cs typeface="Tahoma"/>
              </a:rPr>
              <a:t>Checked out and modified,  but </a:t>
            </a:r>
            <a:r>
              <a:rPr dirty="0">
                <a:latin typeface="Tahoma"/>
                <a:cs typeface="Tahoma"/>
              </a:rPr>
              <a:t>not </a:t>
            </a:r>
            <a:r>
              <a:rPr spc="-5" dirty="0">
                <a:latin typeface="Tahoma"/>
                <a:cs typeface="Tahoma"/>
              </a:rPr>
              <a:t>yet</a:t>
            </a:r>
            <a:r>
              <a:rPr spc="-1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committed</a:t>
            </a:r>
            <a:endParaRPr dirty="0">
              <a:latin typeface="Tahoma"/>
              <a:cs typeface="Tahoma"/>
            </a:endParaRPr>
          </a:p>
          <a:p>
            <a:pPr marL="923925" lvl="2" indent="-174625">
              <a:lnSpc>
                <a:spcPct val="100000"/>
              </a:lnSpc>
              <a:spcBef>
                <a:spcPts val="440"/>
              </a:spcBef>
              <a:buChar char="•"/>
              <a:tabLst>
                <a:tab pos="923925" algn="l"/>
              </a:tabLst>
            </a:pPr>
            <a:r>
              <a:rPr b="1" spc="-5" dirty="0">
                <a:latin typeface="Tahoma"/>
                <a:cs typeface="Tahoma"/>
              </a:rPr>
              <a:t>(working copy)</a:t>
            </a:r>
            <a:endParaRPr b="1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000" y="4876800"/>
            <a:ext cx="3034665" cy="1156214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292100" marR="481330" indent="-279400">
              <a:lnSpc>
                <a:spcPct val="101200"/>
              </a:lnSpc>
              <a:spcBef>
                <a:spcPts val="65"/>
              </a:spcBef>
              <a:buChar char="–"/>
              <a:tabLst>
                <a:tab pos="292100" algn="l"/>
              </a:tabLst>
            </a:pPr>
            <a:r>
              <a:rPr spc="-5" dirty="0">
                <a:latin typeface="Tahoma"/>
                <a:cs typeface="Tahoma"/>
              </a:rPr>
              <a:t>Or, in-between, in  </a:t>
            </a:r>
            <a:r>
              <a:rPr dirty="0">
                <a:latin typeface="Tahoma"/>
                <a:cs typeface="Tahoma"/>
              </a:rPr>
              <a:t>a </a:t>
            </a:r>
            <a:r>
              <a:rPr b="1" spc="-5" dirty="0">
                <a:latin typeface="Tahoma"/>
                <a:cs typeface="Tahoma"/>
              </a:rPr>
              <a:t>"staging"</a:t>
            </a:r>
            <a:r>
              <a:rPr b="1" spc="-65" dirty="0">
                <a:latin typeface="Tahoma"/>
                <a:cs typeface="Tahoma"/>
              </a:rPr>
              <a:t> </a:t>
            </a:r>
            <a:r>
              <a:rPr b="1" spc="-5" dirty="0">
                <a:latin typeface="Tahoma"/>
                <a:cs typeface="Tahoma"/>
              </a:rPr>
              <a:t>area</a:t>
            </a:r>
            <a:endParaRPr dirty="0">
              <a:latin typeface="Tahoma"/>
              <a:cs typeface="Tahoma"/>
            </a:endParaRPr>
          </a:p>
          <a:p>
            <a:pPr marL="584200" marR="5080" lvl="1" indent="-177800">
              <a:lnSpc>
                <a:spcPct val="100800"/>
              </a:lnSpc>
              <a:spcBef>
                <a:spcPts val="425"/>
              </a:spcBef>
              <a:buChar char="•"/>
              <a:tabLst>
                <a:tab pos="581025" algn="l"/>
              </a:tabLst>
            </a:pPr>
            <a:r>
              <a:rPr spc="-5" dirty="0">
                <a:latin typeface="Tahoma"/>
                <a:cs typeface="Tahoma"/>
              </a:rPr>
              <a:t>Staged </a:t>
            </a:r>
            <a:r>
              <a:rPr dirty="0">
                <a:latin typeface="Tahoma"/>
                <a:cs typeface="Tahoma"/>
              </a:rPr>
              <a:t>files are</a:t>
            </a:r>
            <a:r>
              <a:rPr spc="-5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ready  </a:t>
            </a:r>
            <a:r>
              <a:rPr dirty="0">
                <a:latin typeface="Tahoma"/>
                <a:cs typeface="Tahoma"/>
              </a:rPr>
              <a:t>to </a:t>
            </a:r>
            <a:r>
              <a:rPr spc="-5" dirty="0">
                <a:latin typeface="Tahoma"/>
                <a:cs typeface="Tahoma"/>
              </a:rPr>
              <a:t>be</a:t>
            </a:r>
            <a:r>
              <a:rPr spc="-1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committed.</a:t>
            </a:r>
            <a:endParaRPr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6800" y="6477000"/>
            <a:ext cx="541464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325" indent="-174625">
              <a:lnSpc>
                <a:spcPct val="100000"/>
              </a:lnSpc>
              <a:spcBef>
                <a:spcPts val="100"/>
              </a:spcBef>
              <a:buChar char="•"/>
              <a:tabLst>
                <a:tab pos="187325" algn="l"/>
              </a:tabLst>
            </a:pPr>
            <a:r>
              <a:rPr spc="-5" dirty="0">
                <a:latin typeface="Tahoma"/>
                <a:cs typeface="Tahoma"/>
              </a:rPr>
              <a:t>A commit saves </a:t>
            </a:r>
            <a:r>
              <a:rPr dirty="0">
                <a:latin typeface="Tahoma"/>
                <a:cs typeface="Tahoma"/>
              </a:rPr>
              <a:t>a </a:t>
            </a:r>
            <a:r>
              <a:rPr spc="-5" dirty="0">
                <a:latin typeface="Tahoma"/>
                <a:cs typeface="Tahoma"/>
              </a:rPr>
              <a:t>snapshot </a:t>
            </a:r>
            <a:r>
              <a:rPr dirty="0">
                <a:latin typeface="Tahoma"/>
                <a:cs typeface="Tahoma"/>
              </a:rPr>
              <a:t>of </a:t>
            </a:r>
            <a:r>
              <a:rPr spc="-5" dirty="0">
                <a:latin typeface="Tahoma"/>
                <a:cs typeface="Tahoma"/>
              </a:rPr>
              <a:t>all staged</a:t>
            </a:r>
            <a:r>
              <a:rPr spc="4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state.</a:t>
            </a:r>
          </a:p>
        </p:txBody>
      </p:sp>
      <p:sp>
        <p:nvSpPr>
          <p:cNvPr id="6" name="object 6"/>
          <p:cNvSpPr/>
          <p:nvPr/>
        </p:nvSpPr>
        <p:spPr>
          <a:xfrm>
            <a:off x="5011299" y="1675417"/>
            <a:ext cx="4285101" cy="33537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7" name="object 7"/>
          <p:cNvSpPr txBox="1"/>
          <p:nvPr/>
        </p:nvSpPr>
        <p:spPr>
          <a:xfrm>
            <a:off x="5105400" y="5105400"/>
            <a:ext cx="1843887" cy="506742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749300" marR="5080" indent="-736600">
              <a:lnSpc>
                <a:spcPts val="1900"/>
              </a:lnSpc>
              <a:spcBef>
                <a:spcPts val="180"/>
              </a:spcBef>
            </a:pPr>
            <a:r>
              <a:rPr sz="1200" dirty="0">
                <a:latin typeface="Tahoma"/>
                <a:cs typeface="Tahoma"/>
              </a:rPr>
              <a:t>U</a:t>
            </a:r>
            <a:r>
              <a:rPr sz="1200" spc="-5" dirty="0">
                <a:latin typeface="Tahoma"/>
                <a:cs typeface="Tahoma"/>
              </a:rPr>
              <a:t>nmo</a:t>
            </a:r>
            <a:r>
              <a:rPr sz="1200" spc="-10" dirty="0">
                <a:latin typeface="Tahoma"/>
                <a:cs typeface="Tahoma"/>
              </a:rPr>
              <a:t>d</a:t>
            </a:r>
            <a:r>
              <a:rPr sz="1200" spc="-5" dirty="0">
                <a:latin typeface="Tahoma"/>
                <a:cs typeface="Tahoma"/>
              </a:rPr>
              <a:t>i</a:t>
            </a:r>
            <a:r>
              <a:rPr sz="1200" dirty="0">
                <a:latin typeface="Tahoma"/>
                <a:cs typeface="Tahoma"/>
              </a:rPr>
              <a:t>f</a:t>
            </a:r>
            <a:r>
              <a:rPr sz="1200" spc="-5" dirty="0">
                <a:latin typeface="Tahoma"/>
                <a:cs typeface="Tahoma"/>
              </a:rPr>
              <a:t>i</a:t>
            </a:r>
            <a:r>
              <a:rPr sz="1200" dirty="0">
                <a:latin typeface="Tahoma"/>
                <a:cs typeface="Tahoma"/>
              </a:rPr>
              <a:t>e</a:t>
            </a:r>
            <a:r>
              <a:rPr sz="1200" spc="-10" dirty="0">
                <a:latin typeface="Tahoma"/>
                <a:cs typeface="Tahoma"/>
              </a:rPr>
              <a:t>d</a:t>
            </a:r>
            <a:r>
              <a:rPr sz="1200" dirty="0">
                <a:latin typeface="Tahoma"/>
                <a:cs typeface="Tahoma"/>
              </a:rPr>
              <a:t>/</a:t>
            </a:r>
            <a:endParaRPr lang="en-IN" sz="1200" dirty="0">
              <a:latin typeface="Tahoma"/>
              <a:cs typeface="Tahoma"/>
            </a:endParaRPr>
          </a:p>
          <a:p>
            <a:pPr marL="749300" marR="5080" indent="-736600">
              <a:lnSpc>
                <a:spcPts val="1900"/>
              </a:lnSpc>
              <a:spcBef>
                <a:spcPts val="180"/>
              </a:spcBef>
            </a:pPr>
            <a:r>
              <a:rPr sz="1200" spc="-5" dirty="0">
                <a:latin typeface="Tahoma"/>
                <a:cs typeface="Tahoma"/>
              </a:rPr>
              <a:t>mo</a:t>
            </a:r>
            <a:r>
              <a:rPr sz="1200" spc="-10" dirty="0">
                <a:latin typeface="Tahoma"/>
                <a:cs typeface="Tahoma"/>
              </a:rPr>
              <a:t>d</a:t>
            </a:r>
            <a:r>
              <a:rPr sz="1200" spc="-5" dirty="0">
                <a:latin typeface="Tahoma"/>
                <a:cs typeface="Tahoma"/>
              </a:rPr>
              <a:t>i</a:t>
            </a:r>
            <a:r>
              <a:rPr sz="1200" dirty="0">
                <a:latin typeface="Tahoma"/>
                <a:cs typeface="Tahoma"/>
              </a:rPr>
              <a:t>f</a:t>
            </a:r>
            <a:r>
              <a:rPr sz="1200" spc="-5" dirty="0">
                <a:latin typeface="Tahoma"/>
                <a:cs typeface="Tahoma"/>
              </a:rPr>
              <a:t>i</a:t>
            </a:r>
            <a:r>
              <a:rPr sz="1200" dirty="0">
                <a:latin typeface="Tahoma"/>
                <a:cs typeface="Tahoma"/>
              </a:rPr>
              <a:t>e</a:t>
            </a:r>
            <a:r>
              <a:rPr sz="1200" spc="-5" dirty="0">
                <a:latin typeface="Tahoma"/>
                <a:cs typeface="Tahoma"/>
              </a:rPr>
              <a:t>d  Files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6872287" y="5094287"/>
            <a:ext cx="629076" cy="481094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0" marR="5080" indent="-114300">
              <a:lnSpc>
                <a:spcPts val="1900"/>
              </a:lnSpc>
              <a:spcBef>
                <a:spcPts val="180"/>
              </a:spcBef>
            </a:pPr>
            <a:r>
              <a:rPr sz="1200" spc="-5" dirty="0">
                <a:latin typeface="Tahoma"/>
                <a:cs typeface="Tahoma"/>
              </a:rPr>
              <a:t>Staged  Files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05800" y="5105400"/>
            <a:ext cx="975192" cy="481094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92100" marR="5080" indent="-279400">
              <a:lnSpc>
                <a:spcPts val="1900"/>
              </a:lnSpc>
              <a:spcBef>
                <a:spcPts val="180"/>
              </a:spcBef>
            </a:pPr>
            <a:r>
              <a:rPr sz="1200" spc="-5" dirty="0">
                <a:latin typeface="Tahoma"/>
                <a:cs typeface="Tahoma"/>
              </a:rPr>
              <a:t>Commi</a:t>
            </a:r>
            <a:r>
              <a:rPr sz="1200" spc="-15" dirty="0">
                <a:latin typeface="Tahoma"/>
                <a:cs typeface="Tahoma"/>
              </a:rPr>
              <a:t>t</a:t>
            </a:r>
            <a:r>
              <a:rPr sz="1200" dirty="0">
                <a:latin typeface="Tahoma"/>
                <a:cs typeface="Tahoma"/>
              </a:rPr>
              <a:t>te</a:t>
            </a:r>
            <a:r>
              <a:rPr sz="1200" spc="-5" dirty="0">
                <a:latin typeface="Tahoma"/>
                <a:cs typeface="Tahoma"/>
              </a:rPr>
              <a:t>d  Files</a:t>
            </a:r>
            <a:endParaRPr sz="1200" dirty="0">
              <a:latin typeface="Tahoma"/>
              <a:cs typeface="Tahoma"/>
            </a:endParaRPr>
          </a:p>
        </p:txBody>
      </p:sp>
      <p:pic>
        <p:nvPicPr>
          <p:cNvPr id="12" name="Nesne1" descr="C:\Users\Kara\Desktop\x.png">
            <a:extLst>
              <a:ext uri="{FF2B5EF4-FFF2-40B4-BE49-F238E27FC236}">
                <a16:creationId xmlns:a16="http://schemas.microsoft.com/office/drawing/2014/main" xmlns="" id="{AB2393A0-CAFE-46B0-A8F0-98BEF6DBA651}"/>
              </a:ext>
            </a:extLst>
          </p:cNvPr>
          <p:cNvPicPr>
            <a:picLocks noRot="1"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5943600"/>
            <a:ext cx="2375738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495</TotalTime>
  <Words>1316</Words>
  <Application>Microsoft Office PowerPoint</Application>
  <PresentationFormat>Custom</PresentationFormat>
  <Paragraphs>230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Git for Version Control</vt:lpstr>
      <vt:lpstr>About Git</vt:lpstr>
      <vt:lpstr>Installing/learning Git</vt:lpstr>
      <vt:lpstr>Centralized VCS</vt:lpstr>
      <vt:lpstr>Distributed VCS (Git)</vt:lpstr>
      <vt:lpstr>SVN vs Git</vt:lpstr>
      <vt:lpstr>SVN Vs Git repo</vt:lpstr>
      <vt:lpstr>Git snapshots</vt:lpstr>
      <vt:lpstr>Local git areas</vt:lpstr>
      <vt:lpstr>Basic Git workflow</vt:lpstr>
      <vt:lpstr>Git commit checksums</vt:lpstr>
      <vt:lpstr>Initial Git configuration</vt:lpstr>
      <vt:lpstr>Creating a Git repo</vt:lpstr>
      <vt:lpstr>Git commands</vt:lpstr>
      <vt:lpstr>Add and commit a file</vt:lpstr>
      <vt:lpstr>Viewing/undoing changes</vt:lpstr>
      <vt:lpstr>Branching and merging</vt:lpstr>
      <vt:lpstr>Merge conflicts</vt:lpstr>
      <vt:lpstr>Interaction with remote repo</vt:lpstr>
      <vt:lpstr>GitHub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for Version Control</dc:title>
  <cp:lastModifiedBy>my com</cp:lastModifiedBy>
  <cp:revision>22</cp:revision>
  <dcterms:created xsi:type="dcterms:W3CDTF">2020-02-17T06:42:15Z</dcterms:created>
  <dcterms:modified xsi:type="dcterms:W3CDTF">2020-02-20T16:38:48Z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2020-02-17T00:00:00Z</vt:filetime>
  </property>
  <property fmtid="{D5CDD505-2E9C-101B-9397-08002B2CF9AE}" pid="3" name="MSIP_Label_455b24b8-e69b-4583-bfd0-d64b5cee0119_Enabled">
    <vt:lpwstr>True</vt:lpwstr>
  </property>
  <property fmtid="{D5CDD505-2E9C-101B-9397-08002B2CF9AE}" pid="4" name="MSIP_Label_455b24b8-e69b-4583-bfd0-d64b5cee0119_SiteId">
    <vt:lpwstr>05d75c05-fa1a-42e7-9cf1-eb416c396f2d</vt:lpwstr>
  </property>
  <property fmtid="{D5CDD505-2E9C-101B-9397-08002B2CF9AE}" pid="5" name="MSIP_Label_455b24b8-e69b-4583-bfd0-d64b5cee0119_Owner">
    <vt:lpwstr>puneetkumar.bhatia@maersk.com</vt:lpwstr>
  </property>
  <property fmtid="{D5CDD505-2E9C-101B-9397-08002B2CF9AE}" pid="6" name="MSIP_Label_455b24b8-e69b-4583-bfd0-d64b5cee0119_SetDate">
    <vt:lpwstr>2020-02-17T13:58:18.7273421Z</vt:lpwstr>
  </property>
  <property fmtid="{D5CDD505-2E9C-101B-9397-08002B2CF9AE}" pid="7" name="MSIP_Label_455b24b8-e69b-4583-bfd0-d64b5cee0119_Name">
    <vt:lpwstr>Public</vt:lpwstr>
  </property>
  <property fmtid="{D5CDD505-2E9C-101B-9397-08002B2CF9AE}" pid="8" name="MSIP_Label_455b24b8-e69b-4583-bfd0-d64b5cee0119_Application">
    <vt:lpwstr>Microsoft Azure Information Protection</vt:lpwstr>
  </property>
  <property fmtid="{D5CDD505-2E9C-101B-9397-08002B2CF9AE}" pid="9" name="MSIP_Label_455b24b8-e69b-4583-bfd0-d64b5cee0119_ActionId">
    <vt:lpwstr>34a6270e-6097-4699-9309-eb301bd33a8a</vt:lpwstr>
  </property>
  <property fmtid="{D5CDD505-2E9C-101B-9397-08002B2CF9AE}" pid="10" name="MSIP_Label_455b24b8-e69b-4583-bfd0-d64b5cee0119_Extended_MSFT_Method">
    <vt:lpwstr>Manual</vt:lpwstr>
  </property>
  <property fmtid="{D5CDD505-2E9C-101B-9397-08002B2CF9AE}" pid="11" name="Sensitivity">
    <vt:lpwstr>Public</vt:lpwstr>
  </property>
</Properties>
</file>