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7" r:id="rId2"/>
    <p:sldId id="354" r:id="rId3"/>
    <p:sldId id="355" r:id="rId4"/>
    <p:sldId id="361" r:id="rId5"/>
    <p:sldId id="357" r:id="rId6"/>
    <p:sldId id="356" r:id="rId7"/>
    <p:sldId id="359" r:id="rId8"/>
    <p:sldId id="360" r:id="rId9"/>
    <p:sldId id="362" r:id="rId10"/>
    <p:sldId id="364" r:id="rId11"/>
    <p:sldId id="366" r:id="rId12"/>
    <p:sldId id="367" r:id="rId13"/>
    <p:sldId id="365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6" r:id="rId22"/>
    <p:sldId id="375" r:id="rId23"/>
    <p:sldId id="377" r:id="rId24"/>
    <p:sldId id="378" r:id="rId25"/>
    <p:sldId id="379" r:id="rId26"/>
    <p:sldId id="380" r:id="rId27"/>
    <p:sldId id="382" r:id="rId28"/>
    <p:sldId id="381" r:id="rId29"/>
    <p:sldId id="383" r:id="rId30"/>
    <p:sldId id="384" r:id="rId31"/>
    <p:sldId id="385" r:id="rId32"/>
    <p:sldId id="386" r:id="rId33"/>
    <p:sldId id="387" r:id="rId34"/>
    <p:sldId id="3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3" autoAdjust="0"/>
  </p:normalViewPr>
  <p:slideViewPr>
    <p:cSldViewPr>
      <p:cViewPr>
        <p:scale>
          <a:sx n="78" d="100"/>
          <a:sy n="78" d="100"/>
        </p:scale>
        <p:origin x="-164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7A4-4399-431D-800B-03B5B1D0DB9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E9B6-BE76-4466-9DBA-323006C55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en-US" baseline="0" dirty="0" smtClean="0"/>
              <a:t> broadcast intent list under </a:t>
            </a:r>
            <a:r>
              <a:rPr lang="en-US" dirty="0" smtClean="0"/>
              <a:t>android-</a:t>
            </a:r>
            <a:r>
              <a:rPr lang="en-US" dirty="0" err="1" smtClean="0"/>
              <a:t>sdk</a:t>
            </a:r>
            <a:r>
              <a:rPr lang="en-US" dirty="0" smtClean="0"/>
              <a:t>\platforms\android-#\data\broadcast_actions.txt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en-US" baseline="0" dirty="0" smtClean="0"/>
              <a:t> broadcast intent list under </a:t>
            </a:r>
            <a:r>
              <a:rPr lang="en-US" dirty="0" smtClean="0"/>
              <a:t>android-</a:t>
            </a:r>
            <a:r>
              <a:rPr lang="en-US" dirty="0" err="1" smtClean="0"/>
              <a:t>sdk</a:t>
            </a:r>
            <a:r>
              <a:rPr lang="en-US" smtClean="0"/>
              <a:t>\platforms\android-#\data\broadcast_actions.txt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en-US" baseline="0" dirty="0" smtClean="0"/>
              <a:t> broadcast intent list under </a:t>
            </a:r>
            <a:r>
              <a:rPr lang="en-US" dirty="0" smtClean="0"/>
              <a:t>android-</a:t>
            </a:r>
            <a:r>
              <a:rPr lang="en-US" dirty="0" err="1" smtClean="0"/>
              <a:t>sdk</a:t>
            </a:r>
            <a:r>
              <a:rPr lang="en-US" smtClean="0"/>
              <a:t>\platforms\android-#\data\broadcast_actions.txt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http://en.wikipedia.org/wiki/URI_scheme for actual format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http://en.wikipedia.org/wiki/Internet_media_type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developer.android.com/reference/android/content/Intent.html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http://developer.android.com/guide/topics/manifest/data-element.html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CATEGORY_BROWSABLE means</a:t>
            </a:r>
            <a:r>
              <a:rPr lang="en-US" baseline="0" dirty="0" smtClean="0"/>
              <a:t> this component can be safely invoked by a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ACTION_VIEW – generic action meant to display data to a user</a:t>
            </a:r>
          </a:p>
          <a:p>
            <a:r>
              <a:rPr lang="en-US" baseline="0" dirty="0" smtClean="0"/>
              <a:t>ACTION_DIAL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androidxref.com/4.2.2_r1/s?path=android/intent/category/&amp;project=packages" TargetMode="External"/><Relationship Id="rId3" Type="http://schemas.openxmlformats.org/officeDocument/2006/relationships/hyperlink" Target="http://androidxref.com/4.2.2_r1/s?path=android/&amp;project=packages" TargetMode="External"/><Relationship Id="rId7" Type="http://schemas.openxmlformats.org/officeDocument/2006/relationships/hyperlink" Target="http://androidxref.com/4.2.2_r1/s?path=android/intent/action/DIAL&amp;project=pack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droidxref.com/4.2.2_r1/s?path=android/intent/action/VIEW&amp;project=packages" TargetMode="External"/><Relationship Id="rId5" Type="http://schemas.openxmlformats.org/officeDocument/2006/relationships/hyperlink" Target="http://androidxref.com/4.2.2_r1/s?path=android/intent/action/&amp;project=packages" TargetMode="External"/><Relationship Id="rId10" Type="http://schemas.openxmlformats.org/officeDocument/2006/relationships/hyperlink" Target="http://androidxref.com/4.2.2_r1/s?path=android/intent/category/BROWSABLE&amp;project=packages" TargetMode="External"/><Relationship Id="rId4" Type="http://schemas.openxmlformats.org/officeDocument/2006/relationships/hyperlink" Target="http://androidxref.com/4.2.2_r1/s?path=android/intent/&amp;project=packages" TargetMode="External"/><Relationship Id="rId9" Type="http://schemas.openxmlformats.org/officeDocument/2006/relationships/hyperlink" Target="http://androidxref.com/4.2.2_r1/s?path=android/intent/category/DEFAULT&amp;project=packag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geek.com/wp-content/uploads/2012/07/android-market-leader-smart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7" y="160833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09601"/>
            <a:ext cx="8915400" cy="707874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800000"/>
                </a:solidFill>
              </a:rPr>
              <a:t>Interacting </a:t>
            </a:r>
            <a:r>
              <a:rPr lang="en-US" sz="4000" b="1" dirty="0" smtClean="0">
                <a:solidFill>
                  <a:srgbClr val="800000"/>
                </a:solidFill>
              </a:rPr>
              <a:t>with Other Apps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381" y="1608339"/>
            <a:ext cx="7772400" cy="152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 Box 2719"/>
          <p:cNvSpPr txBox="1">
            <a:spLocks noChangeAspect="1" noChangeArrowheads="1"/>
          </p:cNvSpPr>
          <p:nvPr/>
        </p:nvSpPr>
        <p:spPr bwMode="auto">
          <a:xfrm>
            <a:off x="0" y="5105400"/>
            <a:ext cx="9144000" cy="13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Jeffrey Bickford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AT&amp;T Security Research Center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jbickford@nyu.edu</a:t>
            </a:r>
          </a:p>
          <a:p>
            <a:pPr algn="ctr" eaLnBrk="1" hangingPunct="1"/>
            <a:endParaRPr lang="en-US" sz="2000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" name="AutoShape 4" descr="data:image/jpeg;base64,/9j/4AAQSkZJRgABAQAAAQABAAD/2wCEAAkGBhAQERITDhAQERAUEBAQFBAUEBAQFBIQFREVFBYTEhQYGyYeFxkjGRIUHy8gIycpLCwsFR4xNTAqNSYrLCkBCQoKDgwOGg8PGikkHBwsKSksLCwpLDUuLS8sLCkpKSwvKSw1Mi0pLCopLCkpKSwpLDQqLCwpLCkpKSkpKSwsKf/AABEIAMIBAwMBIgACEQEDEQH/xAAbAAEAAgMBAQAAAAAAAAAAAAAAAwQBAgUGB//EAD0QAAIBAgMEBggEBQQDAAAAAAABAgMRBCExBRJRcTJBYXKBsQYiUpGhssHRExUzkhQjNENUU2JzgqKjwv/EABkBAQADAQEAAAAAAAAAAAAAAAABAgQDBf/EADARAQEAAgECBQAJBAMBAAAAAAABAgMREjEEITJBcQUTM1GBkcHR8CJTYaJCseE0/9oADAMBAAIRAxEAPwD7iAAAAAAAAAAAAAAAAAAAAAAAAAAAAAAAAAAAAAAAAAAAAAAAAAAAAAAAAAAAAAAEVbFRg4KTs5y3Y5ayte1yLZPOiUAEgAAAIsVio04uU3aKt26uySRKRzOePcAASAAAAAAAAAAAAAAAAAAAAAAAAAAAAr0MQ3KcJK0ou67YPR/QsFccplOYAALAVto4NVabjo9Yy9mazT95mpiH+JGEUm2nKX+2Gnvb8jkbZ9I9xuFGzksnPVRfBcWZd+/VhhfrO3b5RavYPa0HT3q0ownFuE02lacdbL4+JBV9KaC035co287HkalRyblJtyebb1ZqeJfpTbxxjJ8+6nU9YvS2j1wqLwj9y3h9v4eeSqKL4STj8XkeIBGP0rul8+KdVezm/wAeuks6VFqT4SqvReCzOqeE2btapQfqO8b3cHo/s+09Zh9qKrSc6KvJLOD1T4e69j0/B+L17JefVfO/+fEWlXwaUaqnFSjo1dG56UvM5iwACQBXwmIdTelb1N5qL4pZX99ywVxymU5gAAsAAAAAAAAAAAAGGwMgxCSaTWjzMgADkba2m4+pB2k16z4Lgu05bduOrHqyDae0IQnFwd6kbppaOL1jJ87FCttutLRqK4JLzZFgNnyrOVmla12+3TyK9Sm4tp6ptPmnY8TZv25f19pl9ynNTfmVb/Ul7yxR25Vjq1Ndqt8Uc83oUXOSitW7ZnHHbsl/pyv5o5WcZtq1Oe7dVqknvP2YLJKL5ZeLOAT42Nqkle+7JxvydiAxb9uWzL+r28v58otd7a+Aw0KMZUmt68bNSu5rrur8MzggEbts2ZdUxk/xEUJcLGLnFTdoOUVJ8I3zIgcZeLyOz6Q4OhT3PwbKTveKlverbJ65FDZ2PlRmpx5SXtR60VQds93Oz6zCdPwnl6b863N5UUnBvejvJ+rfWy4XzK89rVn/AHGuSSKeBw7lSlNNepJJrrs9H72ZN937cpLbZKnlajtSsv7kvGz8yd7cqSi4ztnk5JWaXXZaXsc4t4DZsqyk4tK2Wd82Tr2brenG3zPN6PB1oSivw2t1JK3DsaJzyGGxMqU7x1Ts11PsZ6rC4lVIqUdH8H1pnseF8TNs6b5WLypQAbEgNd/O3Xa/gbAAAAAAAAADEpJK7dkZOXjcRvOy6K+L4nPZs6JyNpY611DS91fq42I3jantfBGJRhuKze/1op1MZGLtm32Hn57bj3qvK/HaM1rZr3HAq1HJuT1bbfidSMozTvK0WmnK17ZcClOhSTyq3XHdsZfEXLOTz8vlFQ0q8oO8JOL0ydjRsuwwtBrOvZ8Nxs1xOGoqEnGveSi2luNXdslcz3Xl095x8z90OfPExXbyN6Vbri80+TTOcWtmRi6iU5bkWneVr9qyMeGy5ZSfehrOnFttzzbbfO5hUYdc8iKqvWds1vPPxNTlcpz2Q7H5Zhf8tftH5Zhf8tftOODt9dh/bx/2/dPLsflmF/y1+0flmF/y1+044H12H9vH/b9zl0cXgsPFLcxG+76btrLiVfwYe2QA5ZZ428zGT80L2Hdk1GV07Nrle1/eYniYrLUxgYR3KrlPdko3irX3nnl2dRTL3O44zj3S6EKiehNSrzhfck431s7XKezYxdRKct2LTvK17ZXWR2P4PD/5H/rZp0zLOdUsn4yJjnnS2RjZQ3oqzTzV+p6P6e4gqYekn6tW647rRNhKNJZqreWaUd15+J31Y5YZyyz84RfeNn7XwRtHHzWrT5r7FCri4xdndvsJKNWMs08r58UbZutvEy8/lbl1MJiYybvlJv4dSRbOPXUU/Ubat8ToYPEb0c9Vk/ubdWzm9NTFgAGlIAABhsyc/aUndLqtfxKbM+jHkXpSye7nk7czlfws/ZZthJv1l1bkn4kG8+LMezOZyWxVvPDTSb3XkmzhnYnJ2efUzjHm+J45nCKt4OLcaltFG77MmVSxhejU7v3K5wy9OP8APdAaVei+T8jc0q9F8n5HK9kOeS4XpeDIiXC9LwZkw9UREc9XzfmYMz1fN+ZgrQABAAAAAAJqGk+X3ISahpPl9yEve0EuG6S8S8UcN0l4l476fSmBY2fBuokld2fkVyfA9NePkadfrnylBJ5vmy3syDcmoq/q3t4r7lRlnZ79Z91+aJ1euDq/ws/ZZYwNKUZZppWKW8+LJ8HNqT7sn8D1ddxmUWdTeWl1fgZOHfr6+J2KErxi3rZGvVt67ZwnlIADukOdtLpLu/U6JztpdJd36nDxHoRUWF1l3JEBPhdZdyRAYb6Yhiej5M452J6PkzjmLxHeK1ZwvRqd37lcsYXo1O79yuccvTP57gaVei+T8jc0qLJ8n5HK9kOeS4XpeDIibCL1vBmTD1RCKer5vzMGZ6vm/MwVoAAgAAAAAE1DSfL7kJPh1lLl9yAve0EuG6S8S8UsKvW8GXTvq9KYE+C6a8fIgJ8F014+Ro1+qJQMs4DpPu/VFZlnAdJ936onX64L5NhdX3JeRCTYXV9yXkenh6oshOxhehHuo452ML0I91Hfw3qpEoANywVMdhnKzjm1lYtgrnjMpxRz6GFlFScsvVkkvApHclG6a4qxy54Kael+1WMe3VxJ0osVypUwF36rsuH2LhJDDykrpXXgZLrmflwqp/gKEJJZ5O78DnHYqQ1T7UznvZ9TqhKS4pXM+7XfLphVcG1SlKLtJNPg1Y1SvpqZePZCGeFi+K5G9Oko6Fr+Aq/6c/2sgIuvpvNnA5s9XzfmYLU8FOTe5Fy62km2vBEc8HUirypzSXW4SSXjYyXDKeyqEA2p0pSdoxcnrZJt28CknI1BO8DV66dT9kvsQE3GzvABtCDk7RTbeiSbb8CZbPrP+1U/ZJfQTHK9oM4Pr8PqSTwsXxXIzh6W6u1lilQlPoRcrcFc1YYc4yWJQ06ajobklXCziryhKK0u01mRnTp6fLhIT4Lprk/I1p4OpJXjCTT61FtFnC4SUW3JWelvuddeGXVLwFbA3d07X6iXD4dQXFvVlmnQlLoq/uNZwadmrM2zVJerhLUsYGN5W/2tEVOlKXRVy7gsK4u8ssrJHfVhblPJMV3gZ3tbxurHTpw3UlwSRsDbhqmHZYAB1AAAAABw5avmdPZ/QXN+ZUrYOSk7K6vk7r4l/DUt2KXWY9GFmd5iI5mJ6cu8y5s3ovvfREOKwkt5tZpu/UW8HRcY56t3GrCzZeYODt39Z92JSw/Tj34+aLu3l/O5xj9SnhVecEvbj5o8jd9tflS93sTxUtXzPani5qzfN+Zu+kv+P4/otk6fo7+pLuP5kdD0g/p6nKPzxOf6Or+ZLuf/AEvsdD0g/p6nKPzxJ0//ACZfGROzxB2fRT9d/wDHL5onGOz6Kfrv/jl80Tw/B/b4fKk7vVYv9Ofcl8rPniPoeL/Tn3JfKz54j0Ppf1Yfj+i2S/sH+opd5/LI9tW6Mu6/I8TsH+opd5/LI9tVV4vk/I0fRX2OXz+kMezxiOx6OdKfdj5s452fRxetN9Vor4sy+E+2x/nsTutekH6S78fJnnT0XpAv5X/eP1X1POnXx/2v4Qvd6jY36MP+3zMqYnpy5st7HX8mHi//ACZHi8JLebWaefUb7jbpw4+6f9J9kmzNJc/oV8f03yXkXcHQcY56t3IMdhW3vRz7C+eF+qkT7GzNZcl9S+VcDh3FNvV2yLR20yzCSkAAdUgAAAAAAAI7G8RYyRII2jaJmxkcCptDBwqJbyd1o1k0QYDZlOnK+bl1N9XJF6azMKJwurG59fHmjhKcvG7KpzldXi3ra1m+XE6hDul9uGOc4yiWmBwsKcbQXNvNs3xmGVWEoPJSi1fhwfvNqaNpuyJmGPR08eQ8LidkVqct105PPJxTknyaO/6ObHlSvOorSa3VHrUb3bfbkjoON9SbDt6Hm+H8Dr17evz/AMKzFNKKaaejVvA8Rj9h1aUmlGUoX9WSV7rqvbRnuGynK7zZo8Z4bDfJz3ibOXF9HdizU1UqxcUk92L1batdrqVmz0xWoNp26iydPC6cdOvpxJOHJxeyKc5XV43d3a1m+XUXsFhoU42grcb5tvi2bbpvTRbDVjjl1SedOCtCMotSV4tWaOTHYlPeu95x9m68zrzWRHuk7dWOdnVOxwlgkkraWy5GskZhoZsduPJLETEkbmLDjyGII2AJgAAAAAAAAAAAAAAAAw0YsbAjgDWxsCRhIxNZGwZAg3DenHM23TKRWYgyHcJzXdJs5EcI5kxhIyTJwNbGUjIHAwzFjYAYRkAk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410"/>
      </p:ext>
    </p:extLst>
  </p:cSld>
  <p:clrMapOvr>
    <a:masterClrMapping/>
  </p:clrMapOvr>
  <p:transition advTm="191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1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 smtClean="0"/>
              <a:t>Intents</a:t>
            </a:r>
            <a:r>
              <a:rPr lang="en-US" sz="2400" dirty="0" smtClean="0"/>
              <a:t> represent an app’s </a:t>
            </a:r>
            <a:r>
              <a:rPr lang="en-US" sz="2400" b="1" i="1" dirty="0" smtClean="0"/>
              <a:t>“intention to do something”</a:t>
            </a:r>
            <a:endParaRPr lang="en-US" sz="24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Recall…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" y="3124200"/>
            <a:ext cx="7848600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Intent(this,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message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“Data to send next activity”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(“key”,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(intent);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701381"/>
            <a:ext cx="8229600" cy="139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Intents pass a bundle to the next Activity, add key value pairs</a:t>
            </a:r>
          </a:p>
          <a:p>
            <a:r>
              <a:rPr lang="en-US" sz="2400" dirty="0" smtClean="0"/>
              <a:t>Should define keys for data that passes around app</a:t>
            </a:r>
          </a:p>
          <a:p>
            <a:r>
              <a:rPr lang="en-US" sz="2400" dirty="0" smtClean="0"/>
              <a:t>More on intents later…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3296" y="1470819"/>
            <a:ext cx="8229600" cy="58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How do you start another activity?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Intents activate the core components of an application and contain various pieces of information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Component name: </a:t>
            </a:r>
            <a:r>
              <a:rPr lang="en-US" sz="2400" dirty="0" err="1" smtClean="0"/>
              <a:t>ComponentName</a:t>
            </a:r>
            <a:r>
              <a:rPr lang="en-US" sz="2400" dirty="0" smtClean="0"/>
              <a:t> object that contains package name and the class name of the target component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Action: A string naming the action to be performed</a:t>
            </a:r>
          </a:p>
          <a:p>
            <a:pPr lvl="1"/>
            <a:r>
              <a:rPr lang="en-US" sz="2400" dirty="0" smtClean="0"/>
              <a:t>ACTION_DIAL, ACTION_VIEW, ACTION_MAIN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Data – The URI of the data to be acted on and the MIME type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Intents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Intents activate the core components of an application and contain various pieces of information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200" dirty="0" smtClean="0"/>
              <a:t>Category: String containing information about the kind of component that should handle the intent</a:t>
            </a:r>
          </a:p>
          <a:p>
            <a:pPr lvl="1"/>
            <a:r>
              <a:rPr lang="en-US" sz="2200" dirty="0" smtClean="0"/>
              <a:t>CATEGORY_BROWSABLE, CATEGORY_LAUNCHER</a:t>
            </a:r>
          </a:p>
          <a:p>
            <a:endParaRPr lang="en-US" sz="2200" dirty="0" smtClean="0"/>
          </a:p>
          <a:p>
            <a:r>
              <a:rPr lang="en-US" sz="2200" dirty="0" smtClean="0"/>
              <a:t>Extras: Key-value pairs with additional info </a:t>
            </a:r>
          </a:p>
          <a:p>
            <a:pPr lvl="1"/>
            <a:r>
              <a:rPr lang="en-US" sz="2200" dirty="0" smtClean="0"/>
              <a:t>Some extras correspond with specific actions </a:t>
            </a:r>
          </a:p>
          <a:p>
            <a:pPr lvl="1"/>
            <a:r>
              <a:rPr lang="en-US" sz="2200" dirty="0" smtClean="0"/>
              <a:t>ACTION_TIMEZONE_CHANGED has “time-zone” extra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Flags: Listed in the Intent class, most related to starting an Activity</a:t>
            </a:r>
          </a:p>
          <a:p>
            <a:pPr lvl="1"/>
            <a:r>
              <a:rPr lang="en-US" sz="2200" dirty="0" smtClean="0"/>
              <a:t>FLAG_ACTIVITY_NO_HISTORY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Intents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Explicit Intents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3296" y="1470818"/>
            <a:ext cx="8229600" cy="34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Explicit Intents designate the target component by its name</a:t>
            </a:r>
          </a:p>
          <a:p>
            <a:pPr lvl="1"/>
            <a:r>
              <a:rPr lang="en-US" sz="2400" dirty="0" smtClean="0"/>
              <a:t>via component name field</a:t>
            </a:r>
          </a:p>
          <a:p>
            <a:pPr lvl="1"/>
            <a:r>
              <a:rPr lang="en-US" sz="2400" dirty="0" smtClean="0"/>
              <a:t>Other fields are typically not used (other than extras)</a:t>
            </a:r>
          </a:p>
          <a:p>
            <a:endParaRPr lang="en-US" sz="2400" dirty="0"/>
          </a:p>
          <a:p>
            <a:r>
              <a:rPr lang="en-US" sz="2400" dirty="0" smtClean="0"/>
              <a:t>Other developers will not know your component names</a:t>
            </a:r>
          </a:p>
          <a:p>
            <a:endParaRPr lang="en-US" sz="2400" dirty="0"/>
          </a:p>
          <a:p>
            <a:r>
              <a:rPr lang="en-US" sz="2400" dirty="0" smtClean="0"/>
              <a:t>For this reason, explicit intents are used for internal application messages, such as starting another component or a second activity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796" y="2895600"/>
            <a:ext cx="7848600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Intent(this,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message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“Data to send next activity”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(“key”,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(intent);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Implicit Intents do not name a target</a:t>
            </a:r>
          </a:p>
          <a:p>
            <a:pPr lvl="1"/>
            <a:r>
              <a:rPr lang="en-US" sz="2400" dirty="0" smtClean="0"/>
              <a:t>Component name is blank 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The system finds the best component to handle the intent </a:t>
            </a:r>
          </a:p>
          <a:p>
            <a:endParaRPr lang="en-US" sz="2400" dirty="0" smtClean="0"/>
          </a:p>
          <a:p>
            <a:r>
              <a:rPr lang="en-US" sz="2400" dirty="0" smtClean="0"/>
              <a:t>Contents of the intent are compared against </a:t>
            </a:r>
            <a:r>
              <a:rPr lang="en-US" sz="2400" b="1" i="1" dirty="0" smtClean="0"/>
              <a:t>intent filters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Implicit Intents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Intent filters are typically defined within an application’s manifest on a per-component basis</a:t>
            </a:r>
          </a:p>
          <a:p>
            <a:endParaRPr lang="en-US" sz="2600" dirty="0" smtClean="0"/>
          </a:p>
          <a:p>
            <a:r>
              <a:rPr lang="en-US" sz="2600" dirty="0" smtClean="0"/>
              <a:t>Filters advertise the set of intents a component is willing to receive</a:t>
            </a:r>
          </a:p>
          <a:p>
            <a:endParaRPr lang="en-US" sz="2600" dirty="0"/>
          </a:p>
          <a:p>
            <a:r>
              <a:rPr lang="en-US" sz="2600" dirty="0" smtClean="0"/>
              <a:t>Defines which intents a component can handle</a:t>
            </a:r>
          </a:p>
          <a:p>
            <a:endParaRPr lang="en-US" sz="2600" dirty="0"/>
          </a:p>
          <a:p>
            <a:r>
              <a:rPr lang="en-US" sz="2600" dirty="0" smtClean="0"/>
              <a:t>Three aspects of an intent object are consulted</a:t>
            </a:r>
          </a:p>
          <a:p>
            <a:pPr lvl="1"/>
            <a:r>
              <a:rPr lang="en-US" sz="2600" dirty="0" smtClean="0"/>
              <a:t>Action</a:t>
            </a:r>
          </a:p>
          <a:p>
            <a:pPr lvl="1"/>
            <a:r>
              <a:rPr lang="en-US" sz="2600" dirty="0" smtClean="0"/>
              <a:t>Data (both URI and MIME type)</a:t>
            </a:r>
          </a:p>
          <a:p>
            <a:pPr lvl="1"/>
            <a:r>
              <a:rPr lang="en-US" sz="2600" dirty="0" smtClean="0"/>
              <a:t>Category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Intent Filters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9" y="2751011"/>
            <a:ext cx="7242162" cy="19002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1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1524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Action Test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" y="2057400"/>
            <a:ext cx="7871460" cy="1791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Intent filters must have at least 1 action defined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r>
              <a:rPr lang="en-US" sz="2400" dirty="0" smtClean="0"/>
              <a:t>Incoming intent has a single action that these are compared against</a:t>
            </a:r>
          </a:p>
          <a:p>
            <a:endParaRPr lang="en-US" sz="800" dirty="0" smtClean="0"/>
          </a:p>
          <a:p>
            <a:r>
              <a:rPr lang="en-US" sz="2400" dirty="0" smtClean="0"/>
              <a:t>To pass the action test, the intent’s action must match an action defined in the intent filter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1389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1524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Category Test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Used to define an application type/category</a:t>
            </a: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Each category in the intent object </a:t>
            </a:r>
            <a:r>
              <a:rPr lang="en-US" sz="2400" b="1" i="1" dirty="0" smtClean="0"/>
              <a:t>must</a:t>
            </a:r>
            <a:r>
              <a:rPr lang="en-US" sz="2400" dirty="0" smtClean="0"/>
              <a:t> match a category in the intent filter (can have multiple)</a:t>
            </a:r>
          </a:p>
          <a:p>
            <a:endParaRPr lang="en-US" sz="800" dirty="0" smtClean="0"/>
          </a:p>
          <a:p>
            <a:r>
              <a:rPr lang="en-US" sz="2400" b="1" i="1" dirty="0" smtClean="0"/>
              <a:t>Activities</a:t>
            </a:r>
            <a:r>
              <a:rPr lang="en-US" sz="2400" dirty="0" smtClean="0"/>
              <a:t> usually </a:t>
            </a:r>
            <a:r>
              <a:rPr lang="en-US" sz="2400" b="1" i="1" dirty="0" smtClean="0"/>
              <a:t>must include </a:t>
            </a:r>
            <a:r>
              <a:rPr lang="en-US" sz="2400" dirty="0" smtClean="0"/>
              <a:t>“CATEGORY_DEFAULT” if they want to receive an implicit intent</a:t>
            </a:r>
            <a:endParaRPr lang="en-US" sz="400" dirty="0"/>
          </a:p>
          <a:p>
            <a:pPr lvl="1"/>
            <a:r>
              <a:rPr lang="en-US" sz="2400" dirty="0" smtClean="0"/>
              <a:t>This is because </a:t>
            </a:r>
            <a:r>
              <a:rPr lang="en-US" sz="2400" dirty="0" err="1" smtClean="0"/>
              <a:t>startActivity</a:t>
            </a:r>
            <a:r>
              <a:rPr lang="en-US" sz="2400" dirty="0" smtClean="0"/>
              <a:t>() sets this category in its intent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3" y="2186781"/>
            <a:ext cx="7631394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1524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Data Test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Specifies a URI and data type that the component can use</a:t>
            </a: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MIME type and full URI can be specified</a:t>
            </a:r>
          </a:p>
          <a:p>
            <a:endParaRPr lang="en-US" sz="8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 values that are set in the intent are checked against the values set in the filter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9" y="2104866"/>
            <a:ext cx="8136861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0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Since most data is dispensed by content providers, you can specify only a data type and the system does the rest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Another common setup is to use both a scheme and a data type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Common Data Configurations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76143"/>
            <a:ext cx="5791200" cy="5826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9" y="4495800"/>
            <a:ext cx="7463481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</a:t>
            </a:r>
            <a:r>
              <a:rPr lang="en-US" sz="2400" dirty="0" smtClean="0"/>
              <a:t>bility to send a user to another app based on an “action”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Actions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4579938"/>
            <a:ext cx="5372100" cy="95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5604"/>
            <a:ext cx="2275143" cy="40446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5124"/>
            <a:ext cx="2263140" cy="40233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251969" y="4502448"/>
            <a:ext cx="1752403" cy="1441152"/>
            <a:chOff x="1251150" y="4502448"/>
            <a:chExt cx="1752403" cy="1441152"/>
          </a:xfrm>
        </p:grpSpPr>
        <p:sp>
          <p:nvSpPr>
            <p:cNvPr id="8" name="Rectangle 7"/>
            <p:cNvSpPr/>
            <p:nvPr/>
          </p:nvSpPr>
          <p:spPr>
            <a:xfrm>
              <a:off x="1752600" y="5715000"/>
              <a:ext cx="762000" cy="2286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1150" y="4502448"/>
              <a:ext cx="175240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718.260.3600</a:t>
              </a:r>
              <a:endParaRPr lang="en-US" sz="2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51150" y="4933335"/>
              <a:ext cx="501450" cy="781665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514601" y="4933335"/>
              <a:ext cx="488952" cy="781665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67100" y="4317782"/>
            <a:ext cx="2209800" cy="400111"/>
            <a:chOff x="3467100" y="4317782"/>
            <a:chExt cx="2209800" cy="40011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467100" y="4717891"/>
              <a:ext cx="2209800" cy="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92017" y="4317782"/>
              <a:ext cx="176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dirty="0" smtClean="0"/>
                <a:t>ser </a:t>
              </a:r>
              <a:r>
                <a:rPr lang="en-US" dirty="0"/>
                <a:t>t</a:t>
              </a:r>
              <a:r>
                <a:rPr lang="en-US" dirty="0" smtClean="0"/>
                <a:t>ouch </a:t>
              </a:r>
              <a:r>
                <a:rPr lang="en-US" dirty="0"/>
                <a:t>e</a:t>
              </a:r>
              <a:r>
                <a:rPr lang="en-US" dirty="0" smtClean="0"/>
                <a:t>vent</a:t>
              </a:r>
              <a:endParaRPr lang="en-US" dirty="0"/>
            </a:p>
          </p:txBody>
        </p:sp>
      </p:grpSp>
      <p:sp>
        <p:nvSpPr>
          <p:cNvPr id="1025" name="Rectangle 1024"/>
          <p:cNvSpPr/>
          <p:nvPr/>
        </p:nvSpPr>
        <p:spPr>
          <a:xfrm>
            <a:off x="5943600" y="2667000"/>
            <a:ext cx="17526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1526" y="3124199"/>
            <a:ext cx="2074888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hone number passed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8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208" y="2514600"/>
            <a:ext cx="8305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intent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action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VIEW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intent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action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DIAL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intent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category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DEFAULT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intent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category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BROWSABLE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Back to our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82882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Actual </a:t>
            </a:r>
            <a:r>
              <a:rPr lang="en-US" sz="2400" dirty="0"/>
              <a:t>m</a:t>
            </a:r>
            <a:r>
              <a:rPr lang="en-US" sz="2400" dirty="0" smtClean="0"/>
              <a:t>anifest file XML from Android 4.2.2 Contacts app - </a:t>
            </a:r>
            <a:r>
              <a:rPr lang="en-US" sz="2400" dirty="0" err="1" smtClean="0"/>
              <a:t>DialtactsActivity</a:t>
            </a: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240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With what we just learned, how does our example work?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02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71600"/>
            <a:ext cx="8903778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How </a:t>
            </a:r>
            <a:r>
              <a:rPr lang="en-US" sz="2800" dirty="0"/>
              <a:t>is the telephone number passed to the Dialer?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" y="4114800"/>
            <a:ext cx="8662987" cy="21580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3" y="2286000"/>
            <a:ext cx="7644984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Back to our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362200"/>
            <a:ext cx="2209800" cy="381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5003318"/>
            <a:ext cx="6248400" cy="101648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0273"/>
            <a:ext cx="8759952" cy="28392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" y="1371600"/>
            <a:ext cx="8903778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How is the telephone number passed to the Dialer?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Back to our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3505200"/>
            <a:ext cx="6781800" cy="1676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536" y="1670304"/>
            <a:ext cx="894828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Build the 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geo:0,0?q=1600+Amphitheatre+Parkway,+Mountain+View,+California"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.ACTION_VIEW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Verify it resolves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activities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queryIntentActivities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isIntentSafe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activities.size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an activity if it's safe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isIntentSafe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Map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1" y="2895600"/>
            <a:ext cx="8763000" cy="1676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901" y="4724400"/>
            <a:ext cx="76200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Note: When creating implicit intents where apps might not exist, you must check!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Multiple Eligible Activities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happens if multiple Activities pass the Intent tests?</a:t>
            </a:r>
            <a:endParaRPr lang="en-US" dirty="0"/>
          </a:p>
        </p:txBody>
      </p:sp>
      <p:pic>
        <p:nvPicPr>
          <p:cNvPr id="1026" name="Picture 2" descr="http://developer.android.com/images/training/basics/intents-ch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971800"/>
            <a:ext cx="419100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5410200"/>
            <a:ext cx="3505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In some cases, you may want to give the user multiple options every time without letting the user select a default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App Chooser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597"/>
            <a:ext cx="7772400" cy="24851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developer.android.com/images/training/basics/intent-choo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02" y="2118866"/>
            <a:ext cx="2824195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How do you get data back from another Activity?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Getting Result from Activity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3" y="2514600"/>
            <a:ext cx="903165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REQUEST_CONTACT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 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request 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pickContact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pickContactIntent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.ACTION_PICK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ContactsContracts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.CONTENT_URI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pickContactIntent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REQUEST_CONTACT);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Because the activity was started with ACTION_PICK, your activity will receive an intent via </a:t>
            </a:r>
            <a:r>
              <a:rPr lang="en-US" sz="2400" dirty="0" err="1" smtClean="0"/>
              <a:t>onActivityResult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 smtClean="0"/>
              <a:t>This intent will include a data URI</a:t>
            </a:r>
          </a:p>
          <a:p>
            <a:endParaRPr lang="en-US" sz="2400" dirty="0"/>
          </a:p>
          <a:p>
            <a:r>
              <a:rPr lang="en-US" sz="2400" dirty="0" smtClean="0"/>
              <a:t>In our example, this URI points to a single contact the user picked</a:t>
            </a:r>
          </a:p>
          <a:p>
            <a:endParaRPr lang="en-US" sz="2400" dirty="0"/>
          </a:p>
          <a:p>
            <a:r>
              <a:rPr lang="en-US" sz="2400" dirty="0" smtClean="0"/>
              <a:t>Result codes are also passed back to determine if the action was successful or not (the other activity could have crashed)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Getting Result from Activity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6288214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3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Getting Result from Activity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47799"/>
            <a:ext cx="8915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REQUEST_CONTACT =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 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request 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data{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.RESULT_OK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contactUri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data.getData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gets Uri from Intent object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now you query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the data you want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queryFields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.DISPLAY_NAME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Cursor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.query(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contactUri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queryFields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null, null, null);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6288214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Getting Result from Activity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828800"/>
            <a:ext cx="78486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to make sure you got the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== 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first row (will be only row in most cases)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c.moveToFirst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mTrip.setPerson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personField.setText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6288214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Telephone number was “clickable”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When clicked, a new app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Not only was it an app, it was a specific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telephone number was shown in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Widget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Questions</a:t>
            </a:r>
          </a:p>
          <a:p>
            <a:pPr lvl="1"/>
            <a:r>
              <a:rPr lang="en-US" sz="2400" dirty="0" smtClean="0"/>
              <a:t>How was the telephone number clickable?</a:t>
            </a:r>
          </a:p>
          <a:p>
            <a:pPr lvl="1"/>
            <a:r>
              <a:rPr lang="en-US" sz="2400" dirty="0" smtClean="0"/>
              <a:t>How did the system start the specific app/Activity?</a:t>
            </a:r>
          </a:p>
          <a:p>
            <a:pPr lvl="1"/>
            <a:r>
              <a:rPr lang="en-US" sz="2400" dirty="0" smtClean="0"/>
              <a:t>How did the telephone number get passed?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Happened Here?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Why are we allowed to access the contacts database?</a:t>
            </a:r>
          </a:p>
          <a:p>
            <a:pPr marL="0" indent="0" algn="ctr">
              <a:buNone/>
            </a:pPr>
            <a:endParaRPr lang="en-US" sz="800" dirty="0"/>
          </a:p>
          <a:p>
            <a:r>
              <a:rPr lang="en-US" sz="2400" dirty="0" smtClean="0"/>
              <a:t>Typically your app needs the READ_CONTACTS permission to read the contact list</a:t>
            </a:r>
          </a:p>
          <a:p>
            <a:endParaRPr lang="en-US" sz="800" dirty="0" smtClean="0"/>
          </a:p>
          <a:p>
            <a:r>
              <a:rPr lang="en-US" sz="2400" dirty="0" smtClean="0"/>
              <a:t>In this case, the contact book app extends its permission to our your app</a:t>
            </a:r>
          </a:p>
          <a:p>
            <a:endParaRPr lang="en-US" sz="800" dirty="0" smtClean="0"/>
          </a:p>
          <a:p>
            <a:r>
              <a:rPr lang="en-US" sz="2400" dirty="0" smtClean="0"/>
              <a:t>Flag is passed via intent – FLAG_GRANT_READ_URI_PERMISSION</a:t>
            </a:r>
          </a:p>
          <a:p>
            <a:endParaRPr lang="en-US" sz="800" dirty="0" smtClean="0"/>
          </a:p>
          <a:p>
            <a:r>
              <a:rPr lang="en-US" sz="2400" dirty="0" smtClean="0"/>
              <a:t>You are only allowed to read that single URI, not everything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Permissions?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6288214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79437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One more type of intent called Broadcast Intents</a:t>
            </a:r>
          </a:p>
          <a:p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ystem-wide broadcasts only received by </a:t>
            </a:r>
            <a:r>
              <a:rPr lang="en-US" sz="2400" b="1" i="1" dirty="0" smtClean="0"/>
              <a:t>Broadcast Receivers</a:t>
            </a:r>
          </a:p>
          <a:p>
            <a:pPr lvl="1"/>
            <a:r>
              <a:rPr lang="en-US" sz="2400" dirty="0" smtClean="0"/>
              <a:t>Used to notify multiple components that some event has occurred  </a:t>
            </a:r>
          </a:p>
          <a:p>
            <a:endParaRPr lang="en-US" sz="2400" b="1" i="1" dirty="0" smtClean="0"/>
          </a:p>
          <a:p>
            <a:r>
              <a:rPr lang="en-US" sz="2400" dirty="0" smtClean="0"/>
              <a:t>Typically sent via the </a:t>
            </a:r>
            <a:r>
              <a:rPr lang="en-US" sz="2400" dirty="0" err="1" smtClean="0"/>
              <a:t>sendBroadcast</a:t>
            </a:r>
            <a:r>
              <a:rPr lang="en-US" sz="2400" dirty="0" smtClean="0"/>
              <a:t>() method</a:t>
            </a:r>
          </a:p>
          <a:p>
            <a:endParaRPr lang="en-US" sz="2400" dirty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400" dirty="0" err="1" smtClean="0"/>
              <a:t>android.provider.Telephony.SMS_RECEIVED</a:t>
            </a:r>
            <a:endParaRPr lang="en-US" sz="2400" dirty="0" smtClean="0"/>
          </a:p>
          <a:p>
            <a:pPr lvl="1"/>
            <a:r>
              <a:rPr lang="en-US" sz="2400" dirty="0" err="1" smtClean="0"/>
              <a:t>android.net.wifi.WIFI_STATE_CHANGED</a:t>
            </a:r>
            <a:endParaRPr lang="en-US" sz="2400" dirty="0" smtClean="0"/>
          </a:p>
          <a:p>
            <a:pPr lvl="1"/>
            <a:r>
              <a:rPr lang="en-US" sz="2400" dirty="0" err="1" smtClean="0"/>
              <a:t>android.intent.action.BOOT_COMPLETED</a:t>
            </a:r>
            <a:endParaRPr lang="en-US" sz="2400" dirty="0" smtClean="0"/>
          </a:p>
          <a:p>
            <a:pPr lvl="1"/>
            <a:r>
              <a:rPr lang="en-US" sz="2400" dirty="0" err="1" smtClean="0"/>
              <a:t>android.intent.action.BATTERY_LOW</a:t>
            </a:r>
            <a:endParaRPr lang="en-US" sz="2400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Broadcast Intents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broadcast receiver is another component of your Android app</a:t>
            </a:r>
            <a:endParaRPr lang="en-US" sz="24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Broadcast Receiver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6581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StartupReceiver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= “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StartupReceiver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intent)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   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744" y="5105185"/>
            <a:ext cx="779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How does the system know to call your receiver?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14881" y="5671831"/>
            <a:ext cx="244753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Intent Filters!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971801"/>
            <a:ext cx="8686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Here, our receiver is setup to receive the BOOT_COMPLETED system-wide broadcast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Note: Some system broadcasts require you add a permission in the manifest file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Intent Filter for Receiver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542895"/>
            <a:ext cx="88011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StartupReceiver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&lt;action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android.intent.action.BOOT_COMPLETED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&lt;/intent-filter&gt;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&lt;/receiver&gt;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73" y="5148263"/>
            <a:ext cx="8737854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5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5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android.permission.RECEIVE_BOOT_COMPLETED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18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 if your app is not running, a receiver will run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onReceive</a:t>
            </a:r>
            <a:r>
              <a:rPr lang="en-US" sz="2400" dirty="0" smtClean="0"/>
              <a:t>() runs on the main thread</a:t>
            </a:r>
          </a:p>
          <a:p>
            <a:pPr lvl="1"/>
            <a:r>
              <a:rPr lang="en-US" sz="2400" dirty="0" smtClean="0"/>
              <a:t>No heavy lifting, network activity, heavy storage I/O, etc.</a:t>
            </a:r>
          </a:p>
          <a:p>
            <a:pPr lvl="1"/>
            <a:r>
              <a:rPr lang="en-US" sz="2400" dirty="0" smtClean="0"/>
              <a:t>This will freeze the current Activity </a:t>
            </a:r>
          </a:p>
          <a:p>
            <a:pPr lvl="1"/>
            <a:r>
              <a:rPr lang="en-US" sz="2400" dirty="0" smtClean="0"/>
              <a:t>Once </a:t>
            </a:r>
            <a:r>
              <a:rPr lang="en-US" sz="2400" dirty="0" err="1" smtClean="0"/>
              <a:t>onReceive</a:t>
            </a:r>
            <a:r>
              <a:rPr lang="en-US" sz="2400" dirty="0" smtClean="0"/>
              <a:t>() is complete, receiver is finished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Useful for plumbing code</a:t>
            </a:r>
          </a:p>
          <a:p>
            <a:pPr lvl="1"/>
            <a:r>
              <a:rPr lang="en-US" sz="2400" dirty="0" smtClean="0"/>
              <a:t>Starting a service after phone boots</a:t>
            </a:r>
          </a:p>
          <a:p>
            <a:pPr lvl="1"/>
            <a:r>
              <a:rPr lang="en-US" sz="2400" dirty="0" smtClean="0"/>
              <a:t>Setting flags to notify your app that an event occurred</a:t>
            </a:r>
          </a:p>
          <a:p>
            <a:pPr lvl="1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to do Inside a Receiver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Telephone number was “clickable”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When clicked, a new app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Not only was it an app, it was a specific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telephone number was shown in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Widget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Questions</a:t>
            </a:r>
          </a:p>
          <a:p>
            <a:pPr lvl="1"/>
            <a:r>
              <a:rPr lang="en-US" sz="2400" b="1" i="1" dirty="0" smtClean="0"/>
              <a:t>How was the telephone number clickable?</a:t>
            </a:r>
          </a:p>
          <a:p>
            <a:pPr lvl="1"/>
            <a:r>
              <a:rPr lang="en-US" sz="2400" dirty="0" smtClean="0"/>
              <a:t>How did the system start the specific app/Activity?</a:t>
            </a:r>
          </a:p>
          <a:p>
            <a:pPr lvl="1"/>
            <a:r>
              <a:rPr lang="en-US" sz="2400" dirty="0" smtClean="0"/>
              <a:t>How did the telephone number get passed?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Happened Here?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Universal Resource Identifier (URI)</a:t>
            </a:r>
          </a:p>
          <a:p>
            <a:pPr lvl="1"/>
            <a:r>
              <a:rPr lang="en-US" sz="2400" dirty="0" smtClean="0"/>
              <a:t>Tells us what table to use in an app’s database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Format: &lt;</a:t>
            </a:r>
            <a:r>
              <a:rPr lang="en-US" sz="2400" dirty="0" err="1" smtClean="0"/>
              <a:t>standard_prefix</a:t>
            </a:r>
            <a:r>
              <a:rPr lang="en-US" sz="2400" dirty="0"/>
              <a:t>&gt;://&lt;authority&gt;/&lt;</a:t>
            </a:r>
            <a:r>
              <a:rPr lang="en-US" sz="2400" dirty="0" err="1"/>
              <a:t>data_path</a:t>
            </a:r>
            <a:r>
              <a:rPr lang="en-US" sz="2400" dirty="0"/>
              <a:t>&gt;/&lt;id</a:t>
            </a:r>
            <a:r>
              <a:rPr lang="en-US" sz="2400" dirty="0" smtClean="0"/>
              <a:t>&gt;</a:t>
            </a:r>
          </a:p>
          <a:p>
            <a:pPr lvl="1"/>
            <a:r>
              <a:rPr lang="en-US" sz="2400" i="1" dirty="0"/>
              <a:t>content://</a:t>
            </a:r>
            <a:r>
              <a:rPr lang="en-US" sz="2400" i="1" dirty="0" smtClean="0"/>
              <a:t>com.android.calendar/events</a:t>
            </a:r>
          </a:p>
          <a:p>
            <a:pPr lvl="1"/>
            <a:r>
              <a:rPr lang="en-US" sz="2400" i="1" dirty="0" smtClean="0"/>
              <a:t>content</a:t>
            </a:r>
            <a:r>
              <a:rPr lang="en-US" sz="2400" i="1" dirty="0"/>
              <a:t>://</a:t>
            </a:r>
            <a:r>
              <a:rPr lang="en-US" sz="2400" i="1" dirty="0" smtClean="0"/>
              <a:t>contacts/people/10  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row of the people table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Recall…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URI is a web standard use to to identify web resources</a:t>
            </a:r>
          </a:p>
          <a:p>
            <a:pPr lvl="1"/>
            <a:r>
              <a:rPr lang="en-US" sz="2600" dirty="0" smtClean="0"/>
              <a:t>Classified as locators (URLs), names (URNs), or both</a:t>
            </a:r>
          </a:p>
          <a:p>
            <a:pPr lvl="1"/>
            <a:r>
              <a:rPr lang="en-US" sz="2600" dirty="0" smtClean="0"/>
              <a:t>URN defines an item’s identity</a:t>
            </a:r>
          </a:p>
          <a:p>
            <a:pPr lvl="1"/>
            <a:r>
              <a:rPr lang="en-US" sz="2600" dirty="0" smtClean="0"/>
              <a:t>URL provides a method for finding it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URN - isbn:0-486-27557-4 </a:t>
            </a:r>
          </a:p>
          <a:p>
            <a:pPr lvl="1"/>
            <a:r>
              <a:rPr lang="en-US" sz="2600" dirty="0" smtClean="0"/>
              <a:t>Specifies identifier system ISBN</a:t>
            </a:r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nique reference to a book within that system</a:t>
            </a:r>
          </a:p>
          <a:p>
            <a:pPr lvl="1"/>
            <a:r>
              <a:rPr lang="en-US" sz="2600" dirty="0" smtClean="0"/>
              <a:t>Not how to find it</a:t>
            </a:r>
          </a:p>
          <a:p>
            <a:pPr lvl="1"/>
            <a:endParaRPr lang="en-US" sz="2600" dirty="0"/>
          </a:p>
          <a:p>
            <a:r>
              <a:rPr lang="en-US" sz="2600" dirty="0" smtClean="0"/>
              <a:t>URL – http://example.org/wiki/Main_Page</a:t>
            </a:r>
          </a:p>
          <a:p>
            <a:pPr lvl="1"/>
            <a:r>
              <a:rPr lang="en-US" sz="2600" dirty="0" smtClean="0"/>
              <a:t>Resource wiki/</a:t>
            </a:r>
            <a:r>
              <a:rPr lang="en-US" sz="2600" dirty="0" err="1" smtClean="0"/>
              <a:t>Main_page</a:t>
            </a:r>
            <a:endParaRPr lang="en-US" sz="2600" dirty="0" smtClean="0"/>
          </a:p>
          <a:p>
            <a:pPr lvl="1"/>
            <a:r>
              <a:rPr lang="en-US" sz="2600" dirty="0" smtClean="0"/>
              <a:t>Via HTTP protocol</a:t>
            </a:r>
          </a:p>
          <a:p>
            <a:pPr lvl="1"/>
            <a:r>
              <a:rPr lang="en-US" sz="2600" dirty="0" smtClean="0"/>
              <a:t>From a network whose domain name is example.org</a:t>
            </a:r>
          </a:p>
          <a:p>
            <a:pPr lvl="1"/>
            <a:endParaRPr lang="en-US" sz="22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URI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6307931"/>
            <a:ext cx="572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</a:t>
            </a:r>
            <a:r>
              <a:rPr lang="en-US" dirty="0">
                <a:solidFill>
                  <a:srgbClr val="C00000"/>
                </a:solidFill>
              </a:rPr>
              <a:t>en.wikipedia.org/wiki/Uniform_resource_identifier</a:t>
            </a:r>
          </a:p>
        </p:txBody>
      </p:sp>
    </p:spTree>
    <p:extLst>
      <p:ext uri="{BB962C8B-B14F-4D97-AF65-F5344CB8AC3E}">
        <p14:creationId xmlns:p14="http://schemas.microsoft.com/office/powerpoint/2010/main" val="10975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838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“Events” </a:t>
            </a:r>
            <a:r>
              <a:rPr lang="en-US" sz="2400" dirty="0"/>
              <a:t>data via </a:t>
            </a:r>
            <a:r>
              <a:rPr lang="en-US" sz="2400" dirty="0" smtClean="0"/>
              <a:t>“</a:t>
            </a:r>
            <a:r>
              <a:rPr lang="en-US" sz="2400" dirty="0" err="1" smtClean="0"/>
              <a:t>com.android.calendar</a:t>
            </a:r>
            <a:r>
              <a:rPr lang="en-US" sz="2400" dirty="0" smtClean="0"/>
              <a:t>” </a:t>
            </a:r>
            <a:r>
              <a:rPr lang="en-US" sz="2400" dirty="0"/>
              <a:t>app using the </a:t>
            </a:r>
            <a:r>
              <a:rPr lang="en-US" sz="2400" dirty="0" smtClean="0"/>
              <a:t>“content provider” protocol/API</a:t>
            </a:r>
          </a:p>
          <a:p>
            <a:pPr marL="514350" lvl="1" indent="0">
              <a:buNone/>
            </a:pP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Android URIs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6307931"/>
            <a:ext cx="319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*http://openintents.org/en/uris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9093" y="1447800"/>
            <a:ext cx="70458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itchFamily="49" charset="0"/>
                <a:cs typeface="Courier New" pitchFamily="49" charset="0"/>
              </a:rPr>
              <a:t>content://com.android.calendar/events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2982" y="3252216"/>
            <a:ext cx="531803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mailto:jbickfrd@gmail.com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733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2400" dirty="0" smtClean="0"/>
              <a:t>Identifies email address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9491" y="4572000"/>
            <a:ext cx="494501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mdb:///find?q=godfather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18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2400" dirty="0" smtClean="0"/>
              <a:t>Query for a movie based off the </a:t>
            </a:r>
            <a:r>
              <a:rPr lang="en-US" sz="2400" dirty="0" err="1" smtClean="0"/>
              <a:t>imdb</a:t>
            </a:r>
            <a:r>
              <a:rPr lang="en-US" sz="2400" dirty="0" smtClean="0"/>
              <a:t> protocol/API defined within the </a:t>
            </a:r>
            <a:r>
              <a:rPr lang="en-US" sz="2400" dirty="0" err="1" smtClean="0"/>
              <a:t>imdb</a:t>
            </a:r>
            <a:r>
              <a:rPr lang="en-US" sz="2400" dirty="0" smtClean="0"/>
              <a:t> app</a:t>
            </a:r>
          </a:p>
          <a:p>
            <a:pPr marL="514350" lvl="1" indent="0">
              <a:buFont typeface="Arial" pitchFamily="34" charset="0"/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613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0" grpId="0" build="p"/>
      <p:bldP spid="11" grpId="0" animBg="1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Android URIs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873" y="2362200"/>
            <a:ext cx="35902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tel:555-123-4567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505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2400" dirty="0" smtClean="0"/>
              <a:t>How is this URI made clickable within the webpage?</a:t>
            </a:r>
          </a:p>
          <a:p>
            <a:pPr marL="514350" lvl="1" indent="0">
              <a:buFont typeface="Arial" pitchFamily="34" charset="0"/>
              <a:buNone/>
            </a:pPr>
            <a:endParaRPr lang="en-US" sz="24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With this knowledge, how is the telephone number identified?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29" y="4180223"/>
            <a:ext cx="80391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“tel:7182603600”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718.260.3600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7779" y="5334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2400" b="1" i="1" dirty="0" smtClean="0"/>
              <a:t>Remember: URL is a URI, </a:t>
            </a:r>
            <a:r>
              <a:rPr lang="en-US" sz="2400" b="1" i="1" dirty="0"/>
              <a:t>s</a:t>
            </a:r>
            <a:r>
              <a:rPr lang="en-US" sz="2400" b="1" i="1" dirty="0" smtClean="0"/>
              <a:t>o just use “&lt;a href=“ as normal!</a:t>
            </a:r>
          </a:p>
        </p:txBody>
      </p:sp>
    </p:spTree>
    <p:extLst>
      <p:ext uri="{BB962C8B-B14F-4D97-AF65-F5344CB8AC3E}">
        <p14:creationId xmlns:p14="http://schemas.microsoft.com/office/powerpoint/2010/main" val="18912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Telephone number was “clickable”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When clicked, a new app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Not only was it an app, it was a specific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telephone number was shown in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Widget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Questions</a:t>
            </a:r>
          </a:p>
          <a:p>
            <a:pPr lvl="1"/>
            <a:r>
              <a:rPr lang="en-US" sz="2400" dirty="0" smtClean="0"/>
              <a:t>How was the telephone number clickable?</a:t>
            </a:r>
          </a:p>
          <a:p>
            <a:pPr lvl="1"/>
            <a:r>
              <a:rPr lang="en-US" sz="2400" b="1" i="1" dirty="0" smtClean="0"/>
              <a:t>How did the system start the specific app/Activity?</a:t>
            </a:r>
          </a:p>
          <a:p>
            <a:pPr lvl="1"/>
            <a:r>
              <a:rPr lang="en-US" sz="2400" dirty="0" smtClean="0"/>
              <a:t>How did the telephone number get passed?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10/13/2015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Happened Here?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1773</Words>
  <Application>Microsoft Office PowerPoint</Application>
  <PresentationFormat>On-screen Show (4:3)</PresentationFormat>
  <Paragraphs>388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 Bickford</cp:lastModifiedBy>
  <cp:revision>391</cp:revision>
  <dcterms:created xsi:type="dcterms:W3CDTF">2012-10-05T03:31:56Z</dcterms:created>
  <dcterms:modified xsi:type="dcterms:W3CDTF">2015-10-13T15:54:24Z</dcterms:modified>
</cp:coreProperties>
</file>