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7" r:id="rId2"/>
    <p:sldId id="354" r:id="rId3"/>
    <p:sldId id="389" r:id="rId4"/>
    <p:sldId id="355" r:id="rId5"/>
    <p:sldId id="361" r:id="rId6"/>
    <p:sldId id="390" r:id="rId7"/>
    <p:sldId id="391" r:id="rId8"/>
    <p:sldId id="393" r:id="rId9"/>
    <p:sldId id="392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03" r:id="rId20"/>
    <p:sldId id="405" r:id="rId21"/>
    <p:sldId id="404" r:id="rId22"/>
    <p:sldId id="406" r:id="rId23"/>
    <p:sldId id="407" r:id="rId24"/>
    <p:sldId id="408" r:id="rId25"/>
    <p:sldId id="409" r:id="rId26"/>
    <p:sldId id="410" r:id="rId27"/>
    <p:sldId id="411" r:id="rId28"/>
    <p:sldId id="412" r:id="rId29"/>
    <p:sldId id="413" r:id="rId30"/>
    <p:sldId id="414" r:id="rId31"/>
    <p:sldId id="415" r:id="rId32"/>
    <p:sldId id="417" r:id="rId33"/>
    <p:sldId id="416" r:id="rId34"/>
    <p:sldId id="418" r:id="rId35"/>
    <p:sldId id="420" r:id="rId36"/>
    <p:sldId id="419" r:id="rId37"/>
    <p:sldId id="42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85903" autoAdjust="0"/>
  </p:normalViewPr>
  <p:slideViewPr>
    <p:cSldViewPr>
      <p:cViewPr varScale="1">
        <p:scale>
          <a:sx n="110" d="100"/>
          <a:sy n="110" d="100"/>
        </p:scale>
        <p:origin x="-15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887A4-4399-431D-800B-03B5B1D0DB94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8E9B6-BE76-4466-9DBA-323006C554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33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4CDF2-8764-4824-9F8B-D84A8164A5C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85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E9B6-BE76-4466-9DBA-323006C554F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06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E9B6-BE76-4466-9DBA-323006C554F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06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E9B6-BE76-4466-9DBA-323006C554F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06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E9B6-BE76-4466-9DBA-323006C554F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47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http://logc.at/2011/11/08/the-hidden-pitfalls-of-asynctask/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E9B6-BE76-4466-9DBA-323006C554F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60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PendingIntent</a:t>
            </a:r>
            <a:r>
              <a:rPr lang="fr-FR" dirty="0" smtClean="0"/>
              <a:t> </a:t>
            </a:r>
            <a:r>
              <a:rPr lang="fr-FR" dirty="0" err="1" smtClean="0"/>
              <a:t>getService</a:t>
            </a:r>
            <a:r>
              <a:rPr lang="fr-FR" dirty="0" smtClean="0"/>
              <a:t> (</a:t>
            </a:r>
            <a:r>
              <a:rPr lang="fr-FR" dirty="0" err="1" smtClean="0"/>
              <a:t>Context</a:t>
            </a:r>
            <a:r>
              <a:rPr lang="fr-FR" dirty="0" smtClean="0"/>
              <a:t> </a:t>
            </a:r>
            <a:r>
              <a:rPr lang="fr-FR" dirty="0" err="1" smtClean="0"/>
              <a:t>context</a:t>
            </a:r>
            <a:r>
              <a:rPr lang="fr-FR" dirty="0" smtClean="0"/>
              <a:t>, 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requestCode</a:t>
            </a:r>
            <a:r>
              <a:rPr lang="fr-FR" dirty="0" smtClean="0"/>
              <a:t>, </a:t>
            </a:r>
            <a:r>
              <a:rPr lang="fr-FR" dirty="0" err="1" smtClean="0"/>
              <a:t>Intent</a:t>
            </a:r>
            <a:r>
              <a:rPr lang="fr-FR" dirty="0" smtClean="0"/>
              <a:t> </a:t>
            </a:r>
            <a:r>
              <a:rPr lang="fr-FR" dirty="0" err="1" smtClean="0"/>
              <a:t>intent</a:t>
            </a:r>
            <a:r>
              <a:rPr lang="fr-FR" dirty="0" smtClean="0"/>
              <a:t>, </a:t>
            </a:r>
            <a:r>
              <a:rPr lang="fr-FR" dirty="0" err="1" smtClean="0"/>
              <a:t>int</a:t>
            </a:r>
            <a:r>
              <a:rPr lang="fr-FR" dirty="0" smtClean="0"/>
              <a:t> flags)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E9B6-BE76-4466-9DBA-323006C554F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93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https://developer.android.com/guide/topics/ui/notifiers/notifications.html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E9B6-BE76-4466-9DBA-323006C554F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83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10/19/2015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D0CD-F55A-413E-999D-5D1E1DC18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10/19/2015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D0CD-F55A-413E-999D-5D1E1DC18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0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10/19/2015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D0CD-F55A-413E-999D-5D1E1DC18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6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10/19/2015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D0CD-F55A-413E-999D-5D1E1DC18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4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10/19/2015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D0CD-F55A-413E-999D-5D1E1DC18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59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10/19/2015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D0CD-F55A-413E-999D-5D1E1DC18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2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10/19/2015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D0CD-F55A-413E-999D-5D1E1DC18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10/19/2015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D0CD-F55A-413E-999D-5D1E1DC18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3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10/19/2015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D0CD-F55A-413E-999D-5D1E1DC18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8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10/19/2015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D0CD-F55A-413E-999D-5D1E1DC18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0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10/19/2015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D0CD-F55A-413E-999D-5D1E1DC18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8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NYU Poly 10/19/2015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FD0CD-F55A-413E-999D-5D1E1DC18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3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5.wdp"/><Relationship Id="rId18" Type="http://schemas.openxmlformats.org/officeDocument/2006/relationships/image" Target="../media/image11.png"/><Relationship Id="rId26" Type="http://schemas.openxmlformats.org/officeDocument/2006/relationships/image" Target="../media/image17.png"/><Relationship Id="rId3" Type="http://schemas.openxmlformats.org/officeDocument/2006/relationships/image" Target="../media/image3.png"/><Relationship Id="rId21" Type="http://schemas.openxmlformats.org/officeDocument/2006/relationships/image" Target="../media/image13.png"/><Relationship Id="rId7" Type="http://schemas.openxmlformats.org/officeDocument/2006/relationships/image" Target="../media/image5.jpeg"/><Relationship Id="rId12" Type="http://schemas.openxmlformats.org/officeDocument/2006/relationships/image" Target="../media/image8.png"/><Relationship Id="rId17" Type="http://schemas.microsoft.com/office/2007/relationships/hdphoto" Target="../media/hdphoto7.wdp"/><Relationship Id="rId25" Type="http://schemas.openxmlformats.org/officeDocument/2006/relationships/image" Target="../media/image16.jpeg"/><Relationship Id="rId2" Type="http://schemas.openxmlformats.org/officeDocument/2006/relationships/image" Target="../media/image2.jpe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24" Type="http://schemas.microsoft.com/office/2007/relationships/hdphoto" Target="../media/hdphoto9.wdp"/><Relationship Id="rId5" Type="http://schemas.openxmlformats.org/officeDocument/2006/relationships/image" Target="../media/image4.png"/><Relationship Id="rId15" Type="http://schemas.microsoft.com/office/2007/relationships/hdphoto" Target="../media/hdphoto6.wdp"/><Relationship Id="rId23" Type="http://schemas.openxmlformats.org/officeDocument/2006/relationships/image" Target="../media/image15.png"/><Relationship Id="rId28" Type="http://schemas.openxmlformats.org/officeDocument/2006/relationships/image" Target="../media/image19.png"/><Relationship Id="rId10" Type="http://schemas.openxmlformats.org/officeDocument/2006/relationships/image" Target="../media/image7.png"/><Relationship Id="rId19" Type="http://schemas.microsoft.com/office/2007/relationships/hdphoto" Target="../media/hdphoto8.wdp"/><Relationship Id="rId4" Type="http://schemas.microsoft.com/office/2007/relationships/hdphoto" Target="../media/hdphoto1.wdp"/><Relationship Id="rId9" Type="http://schemas.microsoft.com/office/2007/relationships/hdphoto" Target="../media/hdphoto3.wdp"/><Relationship Id="rId14" Type="http://schemas.openxmlformats.org/officeDocument/2006/relationships/image" Target="../media/image9.png"/><Relationship Id="rId22" Type="http://schemas.openxmlformats.org/officeDocument/2006/relationships/image" Target="../media/image14.png"/><Relationship Id="rId27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tt.com/developer/include/Home/Develop/GetATTARO/9700312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geek.com/wp-content/uploads/2012/07/android-market-leader-smartphon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67" y="1608339"/>
            <a:ext cx="5238750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" y="609601"/>
            <a:ext cx="8915400" cy="707874"/>
          </a:xfrm>
          <a:prstGeom prst="rect">
            <a:avLst/>
          </a:prstGeom>
        </p:spPr>
        <p:txBody>
          <a:bodyPr wrap="square" lIns="91429" tIns="45714" rIns="91429" bIns="45714">
            <a:spAutoFit/>
          </a:bodyPr>
          <a:lstStyle/>
          <a:p>
            <a:pPr algn="ctr">
              <a:defRPr/>
            </a:pPr>
            <a:r>
              <a:rPr lang="en-US" sz="4000" b="1" dirty="0" smtClean="0">
                <a:solidFill>
                  <a:srgbClr val="800000"/>
                </a:solidFill>
              </a:rPr>
              <a:t>Android Internet and Services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7381" y="1608339"/>
            <a:ext cx="7772400" cy="1524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Text Box 2719"/>
          <p:cNvSpPr txBox="1">
            <a:spLocks noChangeAspect="1" noChangeArrowheads="1"/>
          </p:cNvSpPr>
          <p:nvPr/>
        </p:nvSpPr>
        <p:spPr bwMode="auto">
          <a:xfrm>
            <a:off x="0" y="5105400"/>
            <a:ext cx="9144000" cy="13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>
            <a:spAutoFit/>
          </a:bodyPr>
          <a:lstStyle>
            <a:lvl1pPr defTabSz="1219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1219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1219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1219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1219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dirty="0" smtClean="0">
                <a:solidFill>
                  <a:srgbClr val="000099"/>
                </a:solidFill>
                <a:latin typeface="Calibri" pitchFamily="34" charset="0"/>
              </a:rPr>
              <a:t>Jeffrey Bickford</a:t>
            </a:r>
          </a:p>
          <a:p>
            <a:pPr algn="ctr" eaLnBrk="1" hangingPunct="1"/>
            <a:r>
              <a:rPr lang="en-US" sz="2000" dirty="0" smtClean="0">
                <a:solidFill>
                  <a:srgbClr val="000099"/>
                </a:solidFill>
                <a:latin typeface="Calibri" pitchFamily="34" charset="0"/>
              </a:rPr>
              <a:t>AT&amp;T Security Research Center</a:t>
            </a:r>
          </a:p>
          <a:p>
            <a:pPr algn="ctr" eaLnBrk="1" hangingPunct="1"/>
            <a:r>
              <a:rPr lang="en-US" sz="2000" dirty="0" smtClean="0">
                <a:solidFill>
                  <a:srgbClr val="000099"/>
                </a:solidFill>
                <a:latin typeface="Calibri" pitchFamily="34" charset="0"/>
              </a:rPr>
              <a:t>jbickford@nyu.edu</a:t>
            </a:r>
          </a:p>
          <a:p>
            <a:pPr algn="ctr" eaLnBrk="1" hangingPunct="1"/>
            <a:endParaRPr lang="en-US" sz="2000" dirty="0">
              <a:solidFill>
                <a:srgbClr val="0000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39410"/>
      </p:ext>
    </p:extLst>
  </p:cSld>
  <p:clrMapOvr>
    <a:masterClrMapping/>
  </p:clrMapOvr>
  <p:transition advTm="19109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10/19/2015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7319" y="1290221"/>
            <a:ext cx="8669361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downloadUrl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inUrl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inUrl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HttpURLConnection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connection = (</a:t>
            </a:r>
            <a:r>
              <a:rPr lang="en-US" sz="1400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HttpURLConnection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url.openConnection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may want to set read and connect timeouts</a:t>
            </a:r>
            <a:endParaRPr lang="en-US" sz="1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400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ByteArrayOutputStream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out = 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ByteArrayOutputStream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connection.getInputStream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connection.getResponseCode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!= </a:t>
            </a:r>
            <a:r>
              <a:rPr lang="en-US" sz="1400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HttpURLConnection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.HTTP_OK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{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bytesRead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buffer = 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byte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bytesRead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in.read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(buffer)) &gt; </a:t>
            </a:r>
            <a:r>
              <a:rPr lang="en-US" sz="1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(buffer,</a:t>
            </a:r>
            <a:r>
              <a:rPr lang="en-US" sz="1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,bytesRead);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out.close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lang="en-US" sz="14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out.toByteArray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connection.disconnect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happens even if return occurred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err="1" smtClean="0">
                <a:solidFill>
                  <a:srgbClr val="FFFF66"/>
                </a:solidFill>
              </a:rPr>
              <a:t>AsyncTask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7200" y="6107668"/>
            <a:ext cx="452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*Big Nerd Ranch Guide: Android Programming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913" y="5638257"/>
            <a:ext cx="8050075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Note: </a:t>
            </a:r>
            <a:r>
              <a:rPr lang="en-US" sz="2400" dirty="0" err="1" smtClean="0">
                <a:solidFill>
                  <a:srgbClr val="C00000"/>
                </a:solidFill>
              </a:rPr>
              <a:t>HttpURLConnection</a:t>
            </a:r>
            <a:r>
              <a:rPr lang="en-US" sz="2400" dirty="0" smtClean="0">
                <a:solidFill>
                  <a:srgbClr val="C00000"/>
                </a:solidFill>
              </a:rPr>
              <a:t> uses HTTP GET method by default. Use </a:t>
            </a:r>
            <a:r>
              <a:rPr lang="en-US" sz="2400" dirty="0" err="1" smtClean="0">
                <a:solidFill>
                  <a:srgbClr val="C00000"/>
                </a:solidFill>
              </a:rPr>
              <a:t>setDoOutput</a:t>
            </a:r>
            <a:r>
              <a:rPr lang="en-US" sz="2400" dirty="0" smtClean="0">
                <a:solidFill>
                  <a:srgbClr val="C00000"/>
                </a:solidFill>
              </a:rPr>
              <a:t>(true) for POST or </a:t>
            </a:r>
            <a:r>
              <a:rPr lang="en-US" sz="2400" dirty="0" err="1" smtClean="0">
                <a:solidFill>
                  <a:srgbClr val="C00000"/>
                </a:solidFill>
              </a:rPr>
              <a:t>setRequestMethod</a:t>
            </a:r>
            <a:r>
              <a:rPr lang="en-US" sz="2400" dirty="0" smtClean="0">
                <a:solidFill>
                  <a:srgbClr val="C00000"/>
                </a:solidFill>
              </a:rPr>
              <a:t>(String).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66800" y="1752600"/>
            <a:ext cx="7726704" cy="3048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28800" y="2590800"/>
            <a:ext cx="4953000" cy="3048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28800" y="4495800"/>
            <a:ext cx="4953000" cy="3048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9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Must add a permission to your app to use the network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 smtClean="0"/>
              <a:t>Also need permission to check network state via </a:t>
            </a:r>
            <a:r>
              <a:rPr lang="en-US" sz="2400" dirty="0" err="1" smtClean="0"/>
              <a:t>ConnectivityManager</a:t>
            </a:r>
            <a:r>
              <a:rPr lang="en-US" sz="2400" dirty="0" smtClean="0"/>
              <a:t> and </a:t>
            </a:r>
            <a:r>
              <a:rPr lang="en-US" sz="2400" dirty="0" err="1" smtClean="0"/>
              <a:t>getActiveNetworkInfo</a:t>
            </a:r>
            <a:r>
              <a:rPr lang="en-US" sz="2400" dirty="0" smtClean="0"/>
              <a:t>()</a:t>
            </a: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10/19/2015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Permissions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16" y="4462046"/>
            <a:ext cx="896416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55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5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uses-permission </a:t>
            </a:r>
            <a:r>
              <a:rPr lang="en-US" sz="155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155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55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android.permission.ACCESS_NETWORK_STATE</a:t>
            </a:r>
            <a:r>
              <a:rPr lang="en-US" sz="155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5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5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207264" y="2294192"/>
            <a:ext cx="872947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&lt;uses-permission 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android.permission.INTERNET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57800" y="6307931"/>
            <a:ext cx="3101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*http://developer.android.com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68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What about the progress type passed to </a:t>
            </a:r>
            <a:r>
              <a:rPr lang="en-US" sz="2400" dirty="0" err="1" smtClean="0"/>
              <a:t>AsyncTask</a:t>
            </a:r>
            <a:r>
              <a:rPr lang="en-US" sz="2400" dirty="0" smtClean="0"/>
              <a:t>?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10/19/2015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Progress Bar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7" name="AutoShape 4" descr="data:image/jpeg;base64,/9j/4AAQSkZJRgABAQAAAQABAAD/2wCEAAkGBxIHBhQIBxATFBEXDRYVFhYXDRsXFRAVFhUiGBcXHxUdIzAgGB0lGx8VLT0tMSkrOjouGSIzRD8sNyg5LisBCgoKDQ0OGg8QFCslHyU0Kzc3OCw3NDc4NzguNjc1NzcwNywuKy43MCs3NzcwLjE3OCs3ODc3Nyw3LCsrODg4Lv/AABEIAQsAvQMBIgACEQEDEQH/xAAbAAEBAQEBAQEBAAAAAAAAAAAABgQHBQMCAf/EAEIQAAEDAQQDDQYEBgIDAQAAAAABAgMRBAUSUwYVshQWITE0NUFSc3SSk9ETIlGRlOIyYXFyBzNCgaHCVGJkscEj/8QAFgEBAQEAAAAAAAAAAAAAAAAAAAMB/8QAHBEBAAIBBQAAAAAAAAAAAAAAAAEC8AMRITGB/9oADAMBAAIRAxEAPwDzTDJfFnierJJ2IqLRUxcSm45PePL5O2ftKB0jXlmz4/ENeWbPj8Ry8AdQ15Zs+PxDXlmz4/EcvAHUNeWbPj8Q15Zs+PxHLwB1DXlmz4/ENeWbPj8Ry8AdQ15Zs+PxDXlmz4/EcvAHUNeWbPj8Q15Zs+PxHLwB1DXlmz4/ENeWbPj8Ry89Ka6fZ3cltbPE73GKrEf76K9VSlOlUpw/qBfa8s2fH4hryzZ8fiObWKxyW+0ts1ijdJI5aNa1qq5y/BEQ1Xhc0t3WZs1rRGqr1bhr7ycFeHoAv9eWbPj8Q15Zs+PxHiaM/wAP5L/uF16xzNaiLREVq8C48PvL+a/CpJ3bYnXleMdhs9MckzI21WiYnuRqVXoSqkqa1L2mtZ5jvPGRO7o+vLNnx+Ia8s2fH4ibZ/D62PvZ93f/AJIsbsL5HSKyNrqNVE95Edwq+NPw8bjFpDoladHrDDa7ywokyLhamJXNpxoq4cNf0VSrV5ZrSy1xe1sz0c2tKotUqfUndBOZHd5dsMKIActtVmfaLfKsLVWkzq06PeU6kQV3LS3zIv8AyF2lA8fV0uW4auly3FX7LhfidSjlp7yUpxoq/GvEfp8TWYverRi8GJOBcLvnwonzAktXS5bhq6XLcVromq+jXLwuROClKK5Gr/7Vf7H9WJrYn4lVFTiVXf8AVFr0VSqr0ASOrpctw1dLluKx8SNRyo5eBKomJvvcK/8AxEX9DPjAm9XS5bhq6XLcUmMYwJvV0uW4auly3FJjGMCb1dLluGrpctxSYxjAm9XS5biqtukU9r0Sbo+6yuo2JjPaLNVVwPRye7hTg4KIleBF6T44xjA+mgt/TaJTyypZXS+0SNKe1wYcD8XwWtTDf1tlviNGrZnMpIrvx4q1aiU4kNWMYwN+jWltouG5NVx2Vzmq6qr7bDi95XIlKLwVX/CEjZbJLZ7S2f2KOwvRcL2I5jqLxK3pQ9/GMZKmlSlptWOZ7z1mz6xaV2+K37sjs8GJGNYibkbhSJjWpHFTqNVjHInWSp5163pbL0u5tgtETGsSZZXYIUa6eZUwrI9f6nUr8ONTZjCPKtb9BOC5XV/5T9hhRE9oPzO/vb9hhQgDmUltWy26VEai1md0/wDZTppye8eXydq/aUDXrdeonzGt16ifM8wAeml8K1atYiL+TlP66+HOWrmIq/FXKq/M8sAenrdeonzGuF6ieI8wAenrheoniGuF6ieI8wAenrheoniGuF6ieI8wAenrheoniGuF6ieI8wAenrheoniGuF6ieI8wAenrheoniGuF6ieI8wAenrheoniGuF6ieI8wAenrheoniGuF6ieI8wAX+gq1uVy/+U/YYUJO6CcyO70/YYUQA5PePL5O2ftKdYOT3jy+TtX7SgZwAAAAAAAAAAAAAAAAAAAAAAAAABfaCcyO70/YYURO6CcyO70/YYUQA5PePL5O2ftKdYOT3jy+Ttn7SgZwAAAAAAAAAAAAAAAAAAAAAAAAABfaCcyO70/YYURO6CcyO70/YYUQA5PePL5O1ftKdYOT3jy+Ttn7SgZwAAAAAAAAAAAAAAAAAAAAAAAAABfaCcyO70/YYURO6CcyO70/YYUQA5PePL5O1ftKdYOT3jy+Ttn7SgZwAAAAAAAAAAAAAAAAAAAAAAAAABfaCcyO70/YYURO6CcyO70/YYUQA5PePL5O1ftKdYOT3jy+Ttn7SgZwAAAAAAAAAAAAAAAAAAAAAAAAABfaCcyO70/YYURO6CcyO70/YYUQA5PePL5O1ftKdYOT3jy+Ttn7SgZzbFZGblbPaZFbic5ERIsX4aV6UpxmI3WnmqH98v8AqA3PBnv+n+4bngz3/T/cfCx2SS2zpBZGOe5ehEr/AH/JPzPeboNbHQ48LK9X2qYvn+H/ACB5G54M9/0/3Dc8Ge/6f7j5W+wS3dP7C3RuY74KnGnxReJU/QzAbtzwZ7/p/uG54M9/0/3GEAbtzwZ7/p/uG54M9/0/3GEAbtzwZ7/p/uG54M9/0/3GEAbtzwZ7/p/uG54M9/0/3GEAbtzwZ7/p/uG54M9/0/3GEAbtzwZ7/p/uG54M9/0/3GEAaLbZtzSo1rsSKxrkWlKo5KpwdBnN16/zI+7RbJhAvtBOZHd6fsMKIndBOZHd6fsMKIAcnvHl8nav2lOsHJ7x5fJ2z9pQM5utPNUP75f9TCbrTzVD++X/AFAqXWlNFNH2JZUTdEyVVypWnBVf1w1RET4qqk1r61e29qlpmrXOWny4qHuaUtW8rogvCDha1q4qdGJE4f7KioSQHSbomTTjRuWx25E3TC3E16N4+D3XflWioqHOI41llSKNFVyuRETpVVWiIdP/AIV3c667ltWklvTBB7GjFWvv4KucqJ0pXCn61ObWW1ewvBlrclcMzX0rStHYqV6APl7F3Q1fxYfw/wBXw/U+sFglnRyxRuXAnvcFMNFRF4+mqp8z14NIWQRexZA5We0xYXWitUWRsi1o1Kuq2iL0ItKKaHaX4lVVhdVYkjp7ejaIqLjViNor1VF4eDgolEpwhOpZnudhaxyqqVpgWqp8f0PkWF26TNkxra3LHx4VxuVWo5rGrSjV/DgrhWiLj6KcMxHJE2NElierqcKpMiIvH0YVp/T09C/HgDKD9zOa6RVharW9CK7Eqf3olfkfgAAAAAAAADdev8yPu0WyYTdev8yPu0WyYQL7QTmR3en7DCiJ3QTmR3en7DCiAHJ7x5fJ2z9pTrBye8eXydq/aUDObrTzVD++X/UwnpNjbarujjSRjXNe+qOcqfipSnBw8SgfS5b8fdlYlTHGq8LVXi+KoWujekFw2SyunviwPknxcDfZorFT9uJGp8iC1cmfB5i+g1cmfB5i+gFXp/8AxFk0qYlgscSWextVMMacb6fhVypwcHBwJ/khjdq5M+DzF9Bq5M+DzF9AMIN2rkz4PMX0Grkz4PMX0Awg3auTPg8xfQauTPg8xfQDCDdq5M+DzF9Bq5M+DzF9AMIN2rkz4PMX0Grkz4PMX0Awg3auTPg8xfQauTPg8xfQDCDdq5M+DzF9Bq5M+DzF9AF6/wAyPu0WyYTbej0dO1sbkdhhY1VTiVWtotDEBfaCcyO70/YYURO6CcyO70/YYUQA5PePL5O2ftKdYOT3jy+TtX7SgZwAAAAAAAAAAAAAAAAAAAAAAAAABfaCcyO70/YYURO6CcyO70/YYUQA5PePL5O2ftKdYOT3jy+TtX7SgZwAAAAAAAAAAAAAAAAAAAAAAAAABfaCcyO70/YYURO6CcyO70/YYUQA5PePL5O2ftKdYOT3jy+TtX7SgZwAAAAAAAAAAAAAAAAAAAAAAAAABfaCcyO70/YYURO6CcyO70/YYUQA5PePL5O2ftKdYOT3jy+Ttn7SgZwAAAAAAAAAAAAAAAAAAAAAAAAABfaCcyO70/YYURO6CcyO70/YYUQA5PePL5O1ftKdYOT3jy+TtX7SgZwAAAAAAAAAAAAAAAAAAAAAAAAABfaCcyO70/YYURO6CcyO7y/YYUQAm7RodFPO6VZpExPV1MCLSq146lIAJfeTFnyeWnqN5MWfJ5aepUACX3kxZ8nlp6jeTFnyeWnqVAAl95MWfJ5aeo3kxZ8nlp6lQAJfeTFnyeWnqN5MWfJ5aepUACX3kxZ8nlp6jeTFnyeWnqVAAl95MWfJ5aeo3kxZ8nlp6lQAJfeTFnyeWnqN5MWfJ5aepUACX3kxZ8nlp6jeTFnyeWnqVAAl95MWfJ5aeo3kxZ8nlp6lQAJfeTFnyeWnqN5MWfJ5aepUADFc92Numx7mgc5yLIr1VyInCqIlKJ0URDaA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5" name="Picture 7" descr="http://2.bp.blogspot.com/-QAQQMxuAj7E/UZssAjI4BRI/AAAAAAAAAU4/605oxoofu_Q/s1600/device-2013-05-21-1331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38400"/>
            <a:ext cx="24638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http://i.stack.imgur.com/yVPP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361056"/>
            <a:ext cx="2675298" cy="377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86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1600200"/>
            <a:ext cx="8713433" cy="47244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Progress bars are another type of widget in Android typically shown in a dialog box</a:t>
            </a:r>
          </a:p>
          <a:p>
            <a:pPr lvl="1"/>
            <a:r>
              <a:rPr lang="en-US" sz="2400" dirty="0" smtClean="0"/>
              <a:t>Indeterminate (wheel, default)</a:t>
            </a:r>
          </a:p>
          <a:p>
            <a:pPr lvl="1"/>
            <a:r>
              <a:rPr lang="en-US" sz="2400" dirty="0" smtClean="0"/>
              <a:t>Determinate (bar with values)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 err="1" smtClean="0"/>
              <a:t>AsyncTask</a:t>
            </a:r>
            <a:r>
              <a:rPr lang="en-US" sz="2400" dirty="0" smtClean="0"/>
              <a:t> makes it very easy to utilize a progress bar. </a:t>
            </a:r>
          </a:p>
          <a:p>
            <a:pPr marL="0" indent="0" algn="ctr">
              <a:buNone/>
            </a:pPr>
            <a:r>
              <a:rPr lang="en-US" sz="2400" dirty="0" smtClean="0"/>
              <a:t>Typically the background thread cannot interact with the UI directly.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10/19/2015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Progress Bar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7" name="AutoShape 4" descr="data:image/jpeg;base64,/9j/4AAQSkZJRgABAQAAAQABAAD/2wCEAAkGBxIHBhQIBxATFBEXDRYVFhYXDRsXFRAVFhUiGBcXHxUdIzAgGB0lGx8VLT0tMSkrOjouGSIzRD8sNyg5LisBCgoKDQ0OGg8QFCslHyU0Kzc3OCw3NDc4NzguNjc1NzcwNywuKy43MCs3NzcwLjE3OCs3ODc3Nyw3LCsrODg4Lv/AABEIAQsAvQMBIgACEQEDEQH/xAAbAAEBAQEBAQEBAAAAAAAAAAAABgQHBQMCAf/EAEIQAAEDAQQDDQYEBgIDAQAAAAABAgMRBAUSUwYVshQWITE0NUFSc3SSk9ETIlGRlOIyYXFyBzNCgaHCVGJkscEj/8QAFgEBAQEAAAAAAAAAAAAAAAAAAAMB/8QAHBEBAAIBBQAAAAAAAAAAAAAAAAEC8AMRITGB/9oADAMBAAIRAxEAPwDzTDJfFnierJJ2IqLRUxcSm45PePL5O2ftKB0jXlmz4/ENeWbPj8Ry8AdQ15Zs+PxDXlmz4/EcvAHUNeWbPj8Q15Zs+PxHLwB1DXlmz4/ENeWbPj8Ry8AdQ15Zs+PxDXlmz4/EcvAHUNeWbPj8Q15Zs+PxHLwB1DXlmz4/ENeWbPj8Ry89Ka6fZ3cltbPE73GKrEf76K9VSlOlUpw/qBfa8s2fH4hryzZ8fiObWKxyW+0ts1ijdJI5aNa1qq5y/BEQ1Xhc0t3WZs1rRGqr1bhr7ycFeHoAv9eWbPj8Q15Zs+PxHiaM/wAP5L/uF16xzNaiLREVq8C48PvL+a/CpJ3bYnXleMdhs9MckzI21WiYnuRqVXoSqkqa1L2mtZ5jvPGRO7o+vLNnx+Ia8s2fH4ibZ/D62PvZ93f/AJIsbsL5HSKyNrqNVE95Edwq+NPw8bjFpDoladHrDDa7ywokyLhamJXNpxoq4cNf0VSrV5ZrSy1xe1sz0c2tKotUqfUndBOZHd5dsMKIActtVmfaLfKsLVWkzq06PeU6kQV3LS3zIv8AyF2lA8fV0uW4auly3FX7LhfidSjlp7yUpxoq/GvEfp8TWYverRi8GJOBcLvnwonzAktXS5bhq6XLcVromq+jXLwuROClKK5Gr/7Vf7H9WJrYn4lVFTiVXf8AVFr0VSqr0ASOrpctw1dLluKx8SNRyo5eBKomJvvcK/8AxEX9DPjAm9XS5bhq6XLcUmMYwJvV0uW4auly3FJjGMCb1dLluGrpctxSYxjAm9XS5biqtukU9r0Sbo+6yuo2JjPaLNVVwPRye7hTg4KIleBF6T44xjA+mgt/TaJTyypZXS+0SNKe1wYcD8XwWtTDf1tlviNGrZnMpIrvx4q1aiU4kNWMYwN+jWltouG5NVx2Vzmq6qr7bDi95XIlKLwVX/CEjZbJLZ7S2f2KOwvRcL2I5jqLxK3pQ9/GMZKmlSlptWOZ7z1mz6xaV2+K37sjs8GJGNYibkbhSJjWpHFTqNVjHInWSp5163pbL0u5tgtETGsSZZXYIUa6eZUwrI9f6nUr8ONTZjCPKtb9BOC5XV/5T9hhRE9oPzO/vb9hhQgDmUltWy26VEai1md0/wDZTppye8eXydq/aUDXrdeonzGt16ifM8wAeml8K1atYiL+TlP66+HOWrmIq/FXKq/M8sAenrdeonzGuF6ieI8wAenrheoniGuF6ieI8wAenrheoniGuF6ieI8wAenrheoniGuF6ieI8wAenrheoniGuF6ieI8wAenrheoniGuF6ieI8wAenrheoniGuF6ieI8wAenrheoniGuF6ieI8wAX+gq1uVy/+U/YYUJO6CcyO70/YYUQA5PePL5O2ftKdYOT3jy+TtX7SgZwAAAAAAAAAAAAAAAAAAAAAAAAABfaCcyO70/YYURO6CcyO70/YYUQA5PePL5O2ftKdYOT3jy+Ttn7SgZwAAAAAAAAAAAAAAAAAAAAAAAAABfaCcyO70/YYURO6CcyO70/YYUQA5PePL5O1ftKdYOT3jy+Ttn7SgZwAAAAAAAAAAAAAAAAAAAAAAAAABfaCcyO70/YYURO6CcyO70/YYUQA5PePL5O1ftKdYOT3jy+Ttn7SgZwAAAAAAAAAAAAAAAAAAAAAAAAABfaCcyO70/YYURO6CcyO70/YYUQA5PePL5O1ftKdYOT3jy+Ttn7SgZwAAAAAAAAAAAAAAAAAAAAAAAAABfaCcyO70/YYURO6CcyO70/YYUQA5PePL5O1ftKdYOT3jy+Ttn7SgZzbFZGblbPaZFbic5ERIsX4aV6UpxmI3WnmqH98v8AqA3PBnv+n+4bngz3/T/cfCx2SS2zpBZGOe5ehEr/AH/JPzPeboNbHQ48LK9X2qYvn+H/ACB5G54M9/0/3Dc8Ge/6f7j5W+wS3dP7C3RuY74KnGnxReJU/QzAbtzwZ7/p/uG54M9/0/3GEAbtzwZ7/p/uG54M9/0/3GEAbtzwZ7/p/uG54M9/0/3GEAbtzwZ7/p/uG54M9/0/3GEAbtzwZ7/p/uG54M9/0/3GEAbtzwZ7/p/uG54M9/0/3GEAaLbZtzSo1rsSKxrkWlKo5KpwdBnN16/zI+7RbJhAvtBOZHd6fsMKIndBOZHd6fsMKIAcnvHl8nav2lOsHJ7x5fJ2z9pQM5utPNUP75f9TCbrTzVD++X/AFAqXWlNFNH2JZUTdEyVVypWnBVf1w1RET4qqk1r61e29qlpmrXOWny4qHuaUtW8rogvCDha1q4qdGJE4f7KioSQHSbomTTjRuWx25E3TC3E16N4+D3XflWioqHOI41llSKNFVyuRETpVVWiIdP/AIV3c667ltWklvTBB7GjFWvv4KucqJ0pXCn61ObWW1ewvBlrclcMzX0rStHYqV6APl7F3Q1fxYfw/wBXw/U+sFglnRyxRuXAnvcFMNFRF4+mqp8z14NIWQRexZA5We0xYXWitUWRsi1o1Kuq2iL0ItKKaHaX4lVVhdVYkjp7ejaIqLjViNor1VF4eDgolEpwhOpZnudhaxyqqVpgWqp8f0PkWF26TNkxra3LHx4VxuVWo5rGrSjV/DgrhWiLj6KcMxHJE2NElierqcKpMiIvH0YVp/T09C/HgDKD9zOa6RVharW9CK7Eqf3olfkfgAAAAAAAADdev8yPu0WyYTdev8yPu0WyYQL7QTmR3en7DCiJ3QTmR3en7DCiAHJ7x5fJ2z9pTrBye8eXydq/aUDObrTzVD++X/UwnpNjbarujjSRjXNe+qOcqfipSnBw8SgfS5b8fdlYlTHGq8LVXi+KoWujekFw2SyunviwPknxcDfZorFT9uJGp8iC1cmfB5i+g1cmfB5i+gFXp/8AxFk0qYlgscSWextVMMacb6fhVypwcHBwJ/khjdq5M+DzF9Bq5M+DzF9AMIN2rkz4PMX0Grkz4PMX0Awg3auTPg8xfQauTPg8xfQDCDdq5M+DzF9Bq5M+DzF9AMIN2rkz4PMX0Grkz4PMX0Awg3auTPg8xfQauTPg8xfQDCDdq5M+DzF9Bq5M+DzF9AF6/wAyPu0WyYTbej0dO1sbkdhhY1VTiVWtotDEBfaCcyO70/YYURO6CcyO70/YYUQA5PePL5O2ftKdYOT3jy+TtX7SgZwAAAAAAAAAAAAAAAAAAAAAAAAABfaCcyO70/YYURO6CcyO70/YYUQA5PePL5O2ftKdYOT3jy+TtX7SgZwAAAAAAAAAAAAAAAAAAAAAAAAABfaCcyO70/YYURO6CcyO70/YYUQA5PePL5O2ftKdYOT3jy+TtX7SgZwAAAAAAAAAAAAAAAAAAAAAAAAABfaCcyO70/YYURO6CcyO70/YYUQA5PePL5O2ftKdYOT3jy+Ttn7SgZwAAAAAAAAAAAAAAAAAAAAAAAAABfaCcyO70/YYURO6CcyO70/YYUQA5PePL5O1ftKdYOT3jy+TtX7SgZwAAAAAAAAAAAAAAAAAAAAAAAAABfaCcyO70/YYURO6CcyO7y/YYUQAm7RodFPO6VZpExPV1MCLSq146lIAJfeTFnyeWnqN5MWfJ5aepUACX3kxZ8nlp6jeTFnyeWnqVAAl95MWfJ5aeo3kxZ8nlp6lQAJfeTFnyeWnqN5MWfJ5aepUACX3kxZ8nlp6jeTFnyeWnqVAAl95MWfJ5aeo3kxZ8nlp6lQAJfeTFnyeWnqN5MWfJ5aepUACX3kxZ8nlp6jeTFnyeWnqVAAl95MWfJ5aeo3kxZ8nlp6lQAJfeTFnyeWnqN5MWfJ5aepUADFc92Numx7mgc5yLIr1VyInCqIlKJ0URDaA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7975" y="3505200"/>
            <a:ext cx="8561034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 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ProgressBar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“@+id/progress”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Widget.ProgressBar.Horizontal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android:layout_marginRight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"5dp"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57800" y="6307931"/>
            <a:ext cx="3101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*http://developer.android.com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1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10/19/2015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5073" y="1828800"/>
            <a:ext cx="8561959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ProgressBar</a:t>
            </a:r>
            <a:r>
              <a:rPr lang="en-US" sz="14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progressBar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400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ProgressBar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R.id.progress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progressBar.setMax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AsyncTask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Integer,Integer,Void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task = 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AsyncTask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</a:p>
          <a:p>
            <a:endParaRPr lang="en-US" sz="14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Void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doInBackground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progress 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publishProgress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(progress);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400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.sleep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onProgressUpdate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progress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progressBar.setProgress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(progress);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Progress Bar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7200" y="6107668"/>
            <a:ext cx="452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*Big Nerd Ranch Guide: Android Programming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57132" y="3352800"/>
            <a:ext cx="2862468" cy="2286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0" y="4419600"/>
            <a:ext cx="5410200" cy="9144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988366" y="3706237"/>
            <a:ext cx="0" cy="637163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00400" y="3773269"/>
            <a:ext cx="2579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onProgressUpdated</a:t>
            </a:r>
            <a:r>
              <a:rPr lang="en-US" dirty="0" smtClean="0"/>
              <a:t> then </a:t>
            </a:r>
          </a:p>
          <a:p>
            <a:pPr algn="ctr"/>
            <a:r>
              <a:rPr lang="en-US" dirty="0" smtClean="0"/>
              <a:t>called in UI 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524000"/>
            <a:ext cx="8305800" cy="45259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 smtClean="0"/>
              <a:t>What happens if an Activity is destroyed? (i.e. via screen rotation)</a:t>
            </a:r>
          </a:p>
          <a:p>
            <a:pPr marL="0" indent="0" algn="ctr">
              <a:buNone/>
            </a:pPr>
            <a:endParaRPr lang="en-US" sz="2400" dirty="0"/>
          </a:p>
          <a:p>
            <a:r>
              <a:rPr lang="en-US" sz="2400" dirty="0" err="1" smtClean="0"/>
              <a:t>AsyncTask</a:t>
            </a:r>
            <a:r>
              <a:rPr lang="en-US" sz="2400" dirty="0" smtClean="0"/>
              <a:t> will still be running</a:t>
            </a:r>
          </a:p>
          <a:p>
            <a:pPr lvl="1"/>
            <a:r>
              <a:rPr lang="en-US" sz="2400" dirty="0"/>
              <a:t>P</a:t>
            </a:r>
            <a:r>
              <a:rPr lang="en-US" sz="2400" dirty="0" smtClean="0"/>
              <a:t>roblem if </a:t>
            </a:r>
            <a:r>
              <a:rPr lang="en-US" sz="2400" dirty="0" err="1" smtClean="0"/>
              <a:t>onPostExecute</a:t>
            </a:r>
            <a:r>
              <a:rPr lang="en-US" sz="2400" dirty="0" smtClean="0"/>
              <a:t> uses objects that no longer exist</a:t>
            </a:r>
          </a:p>
          <a:p>
            <a:pPr lvl="1"/>
            <a:r>
              <a:rPr lang="en-US" sz="2400" dirty="0" err="1" smtClean="0"/>
              <a:t>AsyncTask</a:t>
            </a:r>
            <a:r>
              <a:rPr lang="en-US" sz="2400" dirty="0" smtClean="0"/>
              <a:t> could crash and new Activity won’t see output!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r>
              <a:rPr lang="en-US" sz="2400" dirty="0" smtClean="0"/>
              <a:t>You must manage </a:t>
            </a:r>
            <a:r>
              <a:rPr lang="en-US" sz="2400" dirty="0" err="1" smtClean="0"/>
              <a:t>AsyncTask</a:t>
            </a:r>
            <a:r>
              <a:rPr lang="en-US" sz="2400" dirty="0" smtClean="0"/>
              <a:t> yourself via </a:t>
            </a:r>
            <a:r>
              <a:rPr lang="en-US" sz="2400" dirty="0" err="1" smtClean="0"/>
              <a:t>AsyncTask.cancel</a:t>
            </a:r>
            <a:r>
              <a:rPr lang="en-US" sz="2400" dirty="0" smtClean="0"/>
              <a:t>()</a:t>
            </a:r>
          </a:p>
          <a:p>
            <a:endParaRPr lang="en-US" sz="2400" dirty="0"/>
          </a:p>
          <a:p>
            <a:r>
              <a:rPr lang="en-US" sz="2400" dirty="0" smtClean="0"/>
              <a:t>Your </a:t>
            </a:r>
            <a:r>
              <a:rPr lang="en-US" sz="2400" dirty="0" err="1" smtClean="0"/>
              <a:t>doInBackground</a:t>
            </a:r>
            <a:r>
              <a:rPr lang="en-US" sz="2400" dirty="0" smtClean="0"/>
              <a:t> method must also check for cancel</a:t>
            </a:r>
          </a:p>
          <a:p>
            <a:pPr lvl="1"/>
            <a:r>
              <a:rPr lang="en-US" sz="2400" dirty="0" smtClean="0"/>
              <a:t>Set thread as </a:t>
            </a:r>
            <a:r>
              <a:rPr lang="en-US" sz="2400" dirty="0" err="1" smtClean="0"/>
              <a:t>interruptable</a:t>
            </a:r>
            <a:endParaRPr lang="en-US" sz="2400" dirty="0" smtClean="0"/>
          </a:p>
          <a:p>
            <a:pPr lvl="1"/>
            <a:r>
              <a:rPr lang="en-US" sz="2400" dirty="0" smtClean="0"/>
              <a:t>Or </a:t>
            </a:r>
            <a:r>
              <a:rPr lang="en-US" sz="2400" dirty="0"/>
              <a:t>periodically </a:t>
            </a:r>
            <a:r>
              <a:rPr lang="en-US" sz="2400" dirty="0" smtClean="0"/>
              <a:t>check if </a:t>
            </a:r>
            <a:r>
              <a:rPr lang="en-US" sz="2400" dirty="0" err="1"/>
              <a:t>AsyncTask.isCancelled</a:t>
            </a:r>
            <a:r>
              <a:rPr lang="en-US" sz="2400" dirty="0"/>
              <a:t>()</a:t>
            </a:r>
            <a:endParaRPr lang="en-US" sz="2400" dirty="0" smtClean="0"/>
          </a:p>
          <a:p>
            <a:pPr lvl="1"/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10/19/2015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Common Problems with </a:t>
            </a:r>
            <a:r>
              <a:rPr lang="en-US" sz="4800" dirty="0" err="1" smtClean="0">
                <a:solidFill>
                  <a:srgbClr val="FFFF66"/>
                </a:solidFill>
              </a:rPr>
              <a:t>AsyncTask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0800" y="6107668"/>
            <a:ext cx="5909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*</a:t>
            </a:r>
            <a:r>
              <a:rPr lang="en-US" dirty="0">
                <a:solidFill>
                  <a:schemeClr val="accent2"/>
                </a:solidFill>
              </a:rPr>
              <a:t>http://logc.at/2011/11/08/the-hidden-pitfalls-of-asynctask/</a:t>
            </a:r>
          </a:p>
        </p:txBody>
      </p:sp>
    </p:spTree>
    <p:extLst>
      <p:ext uri="{BB962C8B-B14F-4D97-AF65-F5344CB8AC3E}">
        <p14:creationId xmlns:p14="http://schemas.microsoft.com/office/powerpoint/2010/main" val="424966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Services perform long running tasks in the background and are not correlated to a UI</a:t>
            </a:r>
          </a:p>
          <a:p>
            <a:endParaRPr lang="en-US" sz="2400" dirty="0"/>
          </a:p>
          <a:p>
            <a:r>
              <a:rPr lang="en-US" sz="2400" dirty="0" smtClean="0"/>
              <a:t>Services are typically more complicated to implement, but can be powerful if you need to do things often in the background </a:t>
            </a:r>
          </a:p>
          <a:p>
            <a:endParaRPr lang="en-US" sz="2400" dirty="0"/>
          </a:p>
          <a:p>
            <a:r>
              <a:rPr lang="en-US" sz="2400" dirty="0" smtClean="0"/>
              <a:t>Examples:</a:t>
            </a:r>
          </a:p>
          <a:p>
            <a:pPr lvl="1"/>
            <a:r>
              <a:rPr lang="en-US" sz="2400" dirty="0" smtClean="0"/>
              <a:t>Play music in the background</a:t>
            </a:r>
          </a:p>
          <a:p>
            <a:pPr lvl="1"/>
            <a:r>
              <a:rPr lang="en-US" sz="2400" dirty="0" smtClean="0"/>
              <a:t>Check blog postings via RSS feed</a:t>
            </a:r>
          </a:p>
          <a:p>
            <a:pPr lvl="1"/>
            <a:r>
              <a:rPr lang="en-US" sz="2400" dirty="0" smtClean="0"/>
              <a:t>Check status of our trip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10/19/2015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Services</a:t>
            </a:r>
            <a:endParaRPr lang="en-US" sz="4800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99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429000" y="3288268"/>
            <a:ext cx="1066800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Intent 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err="1" smtClean="0"/>
              <a:t>IntentService</a:t>
            </a:r>
            <a:r>
              <a:rPr lang="en-US" sz="2400" dirty="0" smtClean="0"/>
              <a:t> is a simplified version of a service that handles incoming commands in a background thread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10/19/2015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err="1" smtClean="0">
                <a:solidFill>
                  <a:srgbClr val="FFFF66"/>
                </a:solidFill>
              </a:rPr>
              <a:t>IntentService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3810000"/>
            <a:ext cx="1981200" cy="95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Intent Service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819400" y="4038600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19400" y="4495800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29000" y="3296412"/>
            <a:ext cx="1066800" cy="198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824984" y="2743200"/>
            <a:ext cx="0" cy="358140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47472" y="5486400"/>
            <a:ext cx="8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10784" y="4102346"/>
            <a:ext cx="267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ther components or apps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17592" y="2667000"/>
            <a:ext cx="117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ommand </a:t>
            </a:r>
          </a:p>
          <a:p>
            <a:pPr algn="ctr"/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264152" y="4126468"/>
            <a:ext cx="1066800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Intent  1</a:t>
            </a:r>
            <a:endParaRPr lang="en-US" dirty="0"/>
          </a:p>
        </p:txBody>
      </p:sp>
      <p:sp>
        <p:nvSpPr>
          <p:cNvPr id="21" name="Freeform 20"/>
          <p:cNvSpPr/>
          <p:nvPr/>
        </p:nvSpPr>
        <p:spPr>
          <a:xfrm>
            <a:off x="5023104" y="4495800"/>
            <a:ext cx="1824552" cy="883298"/>
          </a:xfrm>
          <a:custGeom>
            <a:avLst/>
            <a:gdLst>
              <a:gd name="connsiteX0" fmla="*/ 1658112 w 1766318"/>
              <a:gd name="connsiteY0" fmla="*/ 0 h 794906"/>
              <a:gd name="connsiteX1" fmla="*/ 1633728 w 1766318"/>
              <a:gd name="connsiteY1" fmla="*/ 597408 h 794906"/>
              <a:gd name="connsiteX2" fmla="*/ 341376 w 1766318"/>
              <a:gd name="connsiteY2" fmla="*/ 768096 h 794906"/>
              <a:gd name="connsiteX3" fmla="*/ 0 w 1766318"/>
              <a:gd name="connsiteY3" fmla="*/ 97536 h 794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6318" h="794906">
                <a:moveTo>
                  <a:pt x="1658112" y="0"/>
                </a:moveTo>
                <a:cubicBezTo>
                  <a:pt x="1755648" y="234696"/>
                  <a:pt x="1853184" y="469392"/>
                  <a:pt x="1633728" y="597408"/>
                </a:cubicBezTo>
                <a:cubicBezTo>
                  <a:pt x="1414272" y="725424"/>
                  <a:pt x="613664" y="851408"/>
                  <a:pt x="341376" y="768096"/>
                </a:cubicBezTo>
                <a:cubicBezTo>
                  <a:pt x="69088" y="684784"/>
                  <a:pt x="34544" y="391160"/>
                  <a:pt x="0" y="97536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352288" y="4907969"/>
            <a:ext cx="124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end </a:t>
            </a:r>
            <a:r>
              <a:rPr lang="en-US" dirty="0"/>
              <a:t>i</a:t>
            </a:r>
            <a:r>
              <a:rPr lang="en-US" dirty="0" smtClean="0"/>
              <a:t>ntent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828800" y="4579358"/>
            <a:ext cx="1066800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Intent  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264152" y="4038600"/>
            <a:ext cx="1066800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Intent  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429000" y="3288268"/>
            <a:ext cx="1066800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Intent  2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267200" y="3902440"/>
            <a:ext cx="106680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Intent  3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429000" y="3657600"/>
            <a:ext cx="106680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Intent  3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828800" y="4572000"/>
            <a:ext cx="1066800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Intent  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429000" y="3288268"/>
            <a:ext cx="106680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Intent  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828800" y="4583668"/>
            <a:ext cx="106680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Intent  3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886200" y="6336268"/>
            <a:ext cx="452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*Big Nerd Ranch Guide: Android Programming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87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2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err="1" smtClean="0"/>
              <a:t>IntentService</a:t>
            </a:r>
            <a:r>
              <a:rPr lang="en-US" sz="2800" dirty="0" smtClean="0"/>
              <a:t> must override </a:t>
            </a:r>
            <a:r>
              <a:rPr lang="en-US" sz="2800" dirty="0" err="1" smtClean="0"/>
              <a:t>onHandleIntent</a:t>
            </a:r>
            <a:r>
              <a:rPr lang="en-US" sz="2800" dirty="0" smtClean="0"/>
              <a:t>(Intent)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10/19/2015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err="1" smtClean="0">
                <a:solidFill>
                  <a:srgbClr val="FFFF66"/>
                </a:solidFill>
              </a:rPr>
              <a:t>IntentService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9636" y="2414016"/>
            <a:ext cx="7904728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PollTripService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IntentService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</a:t>
            </a:r>
            <a:r>
              <a:rPr lang="en-US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TAG = 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PollTripService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PollTripService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(TAG)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onHandleIntent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intent) {</a:t>
            </a:r>
          </a:p>
          <a:p>
            <a:r>
              <a:rPr lang="en-US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check trip status via cloud</a:t>
            </a:r>
          </a:p>
          <a:p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// pass identifiers needed via intent 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1896" y="6336268"/>
            <a:ext cx="452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*Big Nerd Ranch Guide: Android Programming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79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Service the final component type in Android</a:t>
            </a:r>
          </a:p>
          <a:p>
            <a:endParaRPr lang="en-US" sz="2400" dirty="0" smtClean="0"/>
          </a:p>
          <a:p>
            <a:r>
              <a:rPr lang="en-US" sz="2400" dirty="0" smtClean="0"/>
              <a:t>This means you must add the component to the manifest file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10/19/2015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Service is a Component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2140" y="3428999"/>
            <a:ext cx="6939720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manifest</a:t>
            </a:r>
            <a:r>
              <a:rPr lang="fr-F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fr-F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</a:t>
            </a:r>
          </a:p>
          <a:p>
            <a:r>
              <a:rPr lang="fr-F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fr-F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&lt;application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fr-F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</a:t>
            </a:r>
          </a:p>
          <a:p>
            <a:r>
              <a:rPr lang="fr-F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&lt;service </a:t>
            </a:r>
            <a:r>
              <a:rPr lang="fr-FR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r>
              <a:rPr lang="fr-FR" dirty="0" err="1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PollTripService</a:t>
            </a:r>
            <a:r>
              <a:rPr lang="fr-FR" dirty="0" smtClean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fr-F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fr-F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fr-F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&lt;/application&gt;</a:t>
            </a:r>
          </a:p>
          <a:p>
            <a:r>
              <a:rPr lang="fr-F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r-FR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manifest</a:t>
            </a:r>
            <a:r>
              <a:rPr lang="fr-F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25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Most apps do not work alone, they could be considered complete mobile systems working alongside web/cloud services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10/19/2015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Mobile Cloud Systems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7" name="AutoShape 2" descr="Inline image 2"/>
          <p:cNvSpPr>
            <a:spLocks noChangeAspect="1" noChangeArrowheads="1"/>
          </p:cNvSpPr>
          <p:nvPr/>
        </p:nvSpPr>
        <p:spPr bwMode="auto">
          <a:xfrm>
            <a:off x="155575" y="-4579938"/>
            <a:ext cx="5372100" cy="954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data:image/jpeg;base64,/9j/4AAQSkZJRgABAQAAAQABAAD/2wCEAAkGBwgHBhUIBwgWFRQVGRsUFBgXGBsXFxocIB0iGx4YGBUYHigmGCYlHx8UITEtJSosLi8uGyAzO0E4NykvLywBCgoKDg0OGhAQGysmICYwLTAsLC43LSwsLCwrNDcsLyw3Lyw3LCw3NCwsLywsLCwsLC0sLCwsLywsLCw0LCwsLP/AABEIAOEA4QMBEQACEQEDEQH/xAAcAAEAAQUBAQAAAAAAAAAAAAAABwECAwYIBQT/xABCEAEAAgACBAgKCAQHAQAAAAAAAQIDBAUGBxESMjQ2QXKRsRMWITFxc5KywdJRUlNVYYGDoRQjNcIVIlRiY6KjM//EABkBAQADAQEAAAAAAAAAAAAAAAABBAUDAv/EACgRAQABAwMCBwADAQAAAAAAAAABAgMxBBEyUXESExQhM1KxIkJhQf/aAAwDAQACEQMRAD8A2PX/AF2zWHnbaK0Pi8CKeTExI40z01rPRu6Z8+/97+n08THiqV7lyd9oR1i4uJjX4eNiTaZ882mZntleiIjCutSAAAAAAAAAAAAAAAAAAAAAAAK1taluFS0xP0x5JQN11L15zmRzlcnpbHnEwbTFeFad9qTPTwp8sx9O9Vv6amqN6cu1u7MTtKXfCU+vHazNlpzdjYlsbGti4k75tM2n0zO+W7EbRsz1qQAAAAAAAAAAAAAAAAAAAAAAAABTzg9rxn0r/qrdsuPk0dHvxy8Z2eAAAAAAAAAAAAAAAAAAAAAAAAAAAAAAAAAAAAAAAAAAAAAAAAAAAAAAAAAAAAAAAAAAAAAAAAAAH2aL0Vn9L4/gNG5W2Jbp3eaPTafJH5vFddNEb1SmKZnDedF7Lce8RfSukIr9NcOOFPt28kdkqletj+sO0WOsthy+zjV7Cj+ZhXv1rzHu7nCdXcl0izS+rxC1Y+7P/TF+d59Td6/ifKo6KW1B1ZnzaN3fqYnzJ9Vd6/h5VHRhvs71ct5stePRiW+Mp9Vc6o8ml4mtOoWh9G6Cxc/lLYkWw68KIm2+PP074dbWprqrimXiu1TETMIxaCuAAAAAAAAAAAAAAAAAAAA2jUrVDG1ixvD5iZpgVnda3Tafq0+M9CtfvxbjaMulu34uyZNHaPymjMrGVyOBFKR0R3zPTP4yzKqpqneVuIiI2h9LykAAAB4OvfNDM9T4w7WPkpeLnGUENhSAAAAAAAAAAAAAAAAAAAejq7ojF05pimQwp3cKd9p+rWPLNvh6ZhzuXIopmp6pp8U7J9yOUwMhlK5XK4cVpSODWIY1VU1TvK7EbRtDOhIAAAADwde+aGZ6nxh2sfJS8XOMoIbCkAAAAAAAAAAAAAAAAAAAlPZFouMLIYmlMSvlvPg6dWvn7Zn/AKs7WV7zFKzYp9t0hKTuAAAAAA8HXvmhmep8YdrHyUvFzjKCGwpAAAAAAAAAAAAAAAAAAKAnvUrKxlNVMvhbvLOHF59Nv8097GvzvcldtxtTD23J7AAfFpjSmV0Po+2dz191a9sz0REdMy90UTXO0IqqimN5RbpTaXpfM4kxo/DphV6PJw7/AJzPk/ZoUaOiM+6tN6qcPKnXjWaZ3/4tb2MP5HT01rp+vHm19VPHfWb73t7GH8h6e19f08yvqw53WzT+eytsrm9JTalo3WrwaRvj0xWJTTYt0zvEE3Kp9pl4rs8AAAAAAAAAAAAAAAAAAKW4oOjdGVimjcOkdFKx+0MOrMr8YfS8pAARhtizt5zGBkInyRFsWY/GZ4Md1u1oaKn2mpWvziEcrzgAAAAAAAAAAAAAAAAAAAAAAtvxZB0hkOQ4fUr3MKrMr8YZ0JAARFte5yYfqK+/dpaPhPdVv8mjrjiAAAAAAAAAAAAAAAAAAAAAAtvxZB0hkOQ4fUr3MKrMr8YZ0JAARFte5yYfqK+/dpaPhPdVv8mjrjiAAAAAAAAAAAAAAAAAAArFLWjfWsz+SNxXweJ9nPZJvBseDxPs57JN4NlLYeJwZ/lz2SbwbOjchyHD6te5h1ZX4wzoSAAiPa5S1tY8Oa1mf5Nej/fdpaOf4T3Vb/JpHg8T7OeyVveHHY8HifZz2SbwbHg8T7OeyTeDZSaWrG+1Zj8jcUSAAAAAAAAAAAAAAAJj2Uc1P1b/AAZer+Rbs8W5KrqAAAAAAAAAAjrbHj7sll8vv897X7I3f3Su6KPeZcL+IRe0VYAAAAAAAAAAAAAABMeyjmp+rf4MvV/It2eLclV1AAAAAAAAAARPtgx+FprBy+/i4U29q0x/a0dFH8ZlWvz7xDQl1wAAAAAAAAAAAAAAATHso5qfq3+DL1fyLdni3JVdQAAAAAAAAAEKbTcfw2t+JG/iVpT9t/fMtXSxtbhUvcmqrLkAAAAAAAAAAAAAAAmPZRzU/Vv8GXq/kW7PFuSq6gAAAAAAAAAIB1vx/wCJ1ozOJ/y2r7M8H4NmzG1ulRrneqXkOryAAAAAAAAAAAAAAA9XRmsumdFZb+G0dn5pTfNt0VpPlnzzvtWZcqrNFU71Q9RXVHtEvr8d9Zvve3sYfyPPp7X1/U+ZX1PHfWb73t7GH8h6e19f08yvqpbXjWaK/wBXt7GH8h6a19f082vqnDKXtiZSl7zvmaxM9jJnK7DMgAARttJ1i0xojTlMvo3PTh1nCi0xFaT5eFaN/wDmrPREL2ltUV0TNUf9V7tdUT7S1Px31m+97exh/Is+ntfX9cvMr6njvrN9729jD+Q9Pa+v6eZX1PHfWb72t7GH8h6e19f08yvq8HFxL42LOLi232tM2tP0zM75ntdojb2eFqQAAAAAAAAAAAAAAAAABbfiyDpDIchw+pXuYVWZX4wzoSAAiLa9zkw/UV9+7S0fCe6rf5NHXHEAAAAAAAAAAAAAAAAAAAAABbfiyDpDIchw+pXuYVWZX4wzoSAAiLa9zkw/UV9+7S0fCe6rf5NHXHEAAAAAAAAAAAAAAAAAAAAABbfiyDpDIchw+pXuYVWZX4wzoSAAiLa9zkw/UV9+7S0fCe6rf5NHXHEAAAAAAAAAAAAAAAAAAAAABbfiyDpDIchw+pXuYVWZX4wzoSAAiLa9zkw/UV9+7S0fCe6rf5NHXHEAAAAAAAAAAAAAAAAAAAAABbfiyDpDIchw+pXuYVWZX4wzoSAAiLa9zkw/UV9+7S0fCe6rf5NHXHEAAAAAAAAAAAAAAAAAAAAABbfiyDpDIchw+pXuYVWZX4wzoSAAiLa9zkw/UV9+7S0fCe6rf5NHXHEAAAAAAAAAAAAAAAAAAAAABbfiyDpDIchw+pXuYVWZX4wzoSAAiLa9zkw/UV9+7S0fCe6rf5NHXHEAAAAAAAAAAAAAAAAAAAAABbfiyDpDIchw+pXuYVWZX4wzoSAAiLa9zkw/UV9+7S0fCe6rf5NHXHEAAAAAAABW9ZpeaWjyxO6UCiQAAAAAAAAAAABbfiyDpDIchw+pXuYVWZX4wzoSAAiLa9zkw/UV9+7S0fCe6rf5NHXHEAAAAABQH2f4ZnPsJePHCfDLa9oWqWZyOkL6TyODNsHEmbW4Mb5pafPviOiZ3zv/AB3K+mvxVT4Zy63bcxO8NIW3FUAAAAAAAAAAAFt+LIOkMhyHD6le5hVZlfjDOhIACItr3OTD9RX37tLR8J7qt/k0dccQAAAAFAbLqbqpmtP52uJi4U1y9Zib3mN0Wj6tfpmfN+Cvfvxbj/XS3bmqf8TV/B5b7GGV4pW9oZcT/wCc+hEJQJrb/XMT0z3tizwhSr5PHdngAAAAAAAAAABbfiyDpDIchw+pXuYVWZX4wzoSAAiLa9zkw/UV9+7S0fCe6rf5NHXHEAAAAB9eif6hT0vFeE05dB5HkdfQxasr0M6Ev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ata:image/jpeg;base64,/9j/4AAQSkZJRgABAQAAAQABAAD/2wCEAAkGBwgHBhUIBwgWFRQVGRsUFBgXGBsXFxocIB0iGx4YGBUYHigmGCYlHx8UITEtJSosLi8uGyAzO0E4NykvLywBCgoKDg0OGhAQGysmICYwLTAsLC43LSwsLCwrNDcsLyw3Lyw3LCw3NCwsLywsLCwsLC0sLCwsLywsLCw0LCwsLP/AABEIAOEA4QMBEQACEQEDEQH/xAAcAAEAAQUBAQAAAAAAAAAAAAAABwECAwYIBQT/xABCEAEAAgACBAgKCAQHAQAAAAAAAQIDBAUGBxESMjQ2QXKRsRMWITFxc5KywdJRUlNVYYGDoRQjNcIVIlRiY6KjM//EABkBAQADAQEAAAAAAAAAAAAAAAABBAUDAv/EACgRAQABAwMCBwADAQAAAAAAAAABAgMxBBEyUXESExQhM1KxIkJhQf/aAAwDAQACEQMRAD8A2PX/AF2zWHnbaK0Pi8CKeTExI40z01rPRu6Z8+/97+n08THiqV7lyd9oR1i4uJjX4eNiTaZ882mZntleiIjCutSAAAAAAAAAAAAAAAAAAAAAAAK1taluFS0xP0x5JQN11L15zmRzlcnpbHnEwbTFeFad9qTPTwp8sx9O9Vv6amqN6cu1u7MTtKXfCU+vHazNlpzdjYlsbGti4k75tM2n0zO+W7EbRsz1qQAAAAAAAAAAAAAAAAAAAAAAAABTzg9rxn0r/qrdsuPk0dHvxy8Z2eAAAAAAAAAAAAAAAAAAAAAAAAAAAAAAAAAAAAAAAAAAAAAAAAAAAAAAAAAAAAAAAAAAAAAAAAAAH2aL0Vn9L4/gNG5W2Jbp3eaPTafJH5vFddNEb1SmKZnDedF7Lce8RfSukIr9NcOOFPt28kdkqletj+sO0WOsthy+zjV7Cj+ZhXv1rzHu7nCdXcl0izS+rxC1Y+7P/TF+d59Td6/ifKo6KW1B1ZnzaN3fqYnzJ9Vd6/h5VHRhvs71ct5stePRiW+Mp9Vc6o8ml4mtOoWh9G6Cxc/lLYkWw68KIm2+PP074dbWprqrimXiu1TETMIxaCuAAAAAAAAAAAAAAAAAAAA2jUrVDG1ixvD5iZpgVnda3Tafq0+M9CtfvxbjaMulu34uyZNHaPymjMrGVyOBFKR0R3zPTP4yzKqpqneVuIiI2h9LykAAAB4OvfNDM9T4w7WPkpeLnGUENhSAAAAAAAAAAAAAAAAAAAejq7ojF05pimQwp3cKd9p+rWPLNvh6ZhzuXIopmp6pp8U7J9yOUwMhlK5XK4cVpSODWIY1VU1TvK7EbRtDOhIAAAADwde+aGZ6nxh2sfJS8XOMoIbCkAAAAAAAAAAAAAAAAAAAlPZFouMLIYmlMSvlvPg6dWvn7Zn/AKs7WV7zFKzYp9t0hKTuAAAAAA8HXvmhmep8YdrHyUvFzjKCGwpAAAAAAAAAAAAAAAAAAKAnvUrKxlNVMvhbvLOHF59Nv8097GvzvcldtxtTD23J7AAfFpjSmV0Po+2dz191a9sz0REdMy90UTXO0IqqimN5RbpTaXpfM4kxo/DphV6PJw7/AJzPk/ZoUaOiM+6tN6qcPKnXjWaZ3/4tb2MP5HT01rp+vHm19VPHfWb73t7GH8h6e19f08yvqw53WzT+eytsrm9JTalo3WrwaRvj0xWJTTYt0zvEE3Kp9pl4rs8AAAAAAAAAAAAAAAAAAKW4oOjdGVimjcOkdFKx+0MOrMr8YfS8pAARhtizt5zGBkInyRFsWY/GZ4Md1u1oaKn2mpWvziEcrzgAAAAAAAAAAAAAAAAAAAAAAtvxZB0hkOQ4fUr3MKrMr8YZ0JAARFte5yYfqK+/dpaPhPdVv8mjrjiAAAAAAAAAAAAAAAAAAAAAAtvxZB0hkOQ4fUr3MKrMr8YZ0JAARFte5yYfqK+/dpaPhPdVv8mjrjiAAAAAAAAAAAAAAAAAAArFLWjfWsz+SNxXweJ9nPZJvBseDxPs57JN4NlLYeJwZ/lz2SbwbOjchyHD6te5h1ZX4wzoSAAiPa5S1tY8Oa1mf5Nej/fdpaOf4T3Vb/JpHg8T7OeyVveHHY8HifZz2SbwbHg8T7OeyTeDZSaWrG+1Zj8jcUSAAAAAAAAAAAAAAAJj2Uc1P1b/AAZer+Rbs8W5KrqAAAAAAAAAAjrbHj7sll8vv897X7I3f3Su6KPeZcL+IRe0VYAAAAAAAAAAAAAABMeyjmp+rf4MvV/It2eLclV1AAAAAAAAAARPtgx+FprBy+/i4U29q0x/a0dFH8ZlWvz7xDQl1wAAAAAAAAAAAAAAATHso5qfq3+DL1fyLdni3JVdQAAAAAAAAAEKbTcfw2t+JG/iVpT9t/fMtXSxtbhUvcmqrLkAAAAAAAAAAAAAAAmPZRzU/Vv8GXq/kW7PFuSq6gAAAAAAAAAIB1vx/wCJ1ozOJ/y2r7M8H4NmzG1ulRrneqXkOryAAAAAAAAAAAAAAA9XRmsumdFZb+G0dn5pTfNt0VpPlnzzvtWZcqrNFU71Q9RXVHtEvr8d9Zvve3sYfyPPp7X1/U+ZX1PHfWb73t7GH8h6e19f08yvqpbXjWaK/wBXt7GH8h6a19f082vqnDKXtiZSl7zvmaxM9jJnK7DMgAARttJ1i0xojTlMvo3PTh1nCi0xFaT5eFaN/wDmrPREL2ltUV0TNUf9V7tdUT7S1Px31m+97exh/Is+ntfX9cvMr6njvrN9729jD+Q9Pa+v6eZX1PHfWb72t7GH8h6e19f08yvq8HFxL42LOLi232tM2tP0zM75ntdojb2eFqQAAAAAAAAAAAAAAAAABbfiyDpDIchw+pXuYVWZX4wzoSAAiLa9zkw/UV9+7S0fCe6rf5NHXHEAAAAAAAAAAAAAAAAAAAAABbfiyDpDIchw+pXuYVWZX4wzoSAAiLa9zkw/UV9+7S0fCe6rf5NHXHEAAAAAAAAAAAAAAAAAAAAABbfiyDpDIchw+pXuYVWZX4wzoSAAiLa9zkw/UV9+7S0fCe6rf5NHXHEAAAAAAAAAAAAAAAAAAAAABbfiyDpDIchw+pXuYVWZX4wzoSAAiLa9zkw/UV9+7S0fCe6rf5NHXHEAAAAAAAAAAAAAAAAAAAAABbfiyDpDIchw+pXuYVWZX4wzoSAAiLa9zkw/UV9+7S0fCe6rf5NHXHEAAAAAAAAAAAAAAAAAAAAABbfiyDpDIchw+pXuYVWZX4wzoSAAiLa9zkw/UV9+7S0fCe6rf5NHXHEAAAAAAAAAAAAAAAAAAAAABbfiyDpDIchw+pXuYVWZX4wzoSAAiLa9zkw/UV9+7S0fCe6rf5NHXHEAAAAAAAAAAAAAAAAAAAAABbfiyDpDIchw+pXuYVWZX4wzoSAAiLa9zkw/UV9+7S0fCe6rf5NHXHEAAAAAAABW9ZpeaWjyxO6UCiQAAAAAAAAAAABbfiyDpDIchw+pXuYVWZX4wzoSAAiLa9zkw/UV9+7S0fCe6rf5NHXHEAAAAABQH2f4ZnPsJePHCfDLa9oWqWZyOkL6TyODNsHEmbW4Mb5pafPviOiZ3zv/AB3K+mvxVT4Zy63bcxO8NIW3FUAAAAAAAAAAAFt+LIOkMhyHD6le5hVZlfjDOhIACItr3OTD9RX37tLR8J7qt/k0dccQAAAAFAbLqbqpmtP52uJi4U1y9Zib3mN0Wj6tfpmfN+Cvfvxbj/XS3bmqf8TV/B5b7GGV4pW9oZcT/wCc+hEJQJrb/XMT0z3tizwhSr5PHdngAAAAAAAAAABbfiyDpDIchw+pXuYVWZX4wzoSAAiLa9zkw/UV9+7S0fCe6rf5NHXHEAAAAB9eif6hT0vFeE05dB5HkdfQxasr0M6Ev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448371" y="2419551"/>
            <a:ext cx="4543229" cy="3447849"/>
            <a:chOff x="4187468" y="2498589"/>
            <a:chExt cx="4543229" cy="3447849"/>
          </a:xfrm>
        </p:grpSpPr>
        <p:grpSp>
          <p:nvGrpSpPr>
            <p:cNvPr id="43" name="Group 42"/>
            <p:cNvGrpSpPr/>
            <p:nvPr/>
          </p:nvGrpSpPr>
          <p:grpSpPr>
            <a:xfrm>
              <a:off x="4187468" y="2498589"/>
              <a:ext cx="4543229" cy="3447849"/>
              <a:chOff x="2834836" y="2382725"/>
              <a:chExt cx="3039325" cy="2111651"/>
            </a:xfrm>
          </p:grpSpPr>
          <p:sp>
            <p:nvSpPr>
              <p:cNvPr id="44" name="Cloud 43"/>
              <p:cNvSpPr/>
              <p:nvPr/>
            </p:nvSpPr>
            <p:spPr>
              <a:xfrm>
                <a:off x="2834836" y="2382725"/>
                <a:ext cx="3039325" cy="2111651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3068965" y="2516560"/>
                <a:ext cx="2725186" cy="1730042"/>
                <a:chOff x="3426095" y="1467063"/>
                <a:chExt cx="2725186" cy="1730042"/>
              </a:xfrm>
            </p:grpSpPr>
            <p:pic>
              <p:nvPicPr>
                <p:cNvPr id="46" name="Picture 14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26095" y="2144610"/>
                  <a:ext cx="418092" cy="4180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47" name="Picture 13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0" b="100000" l="0" r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00982" y="2551688"/>
                  <a:ext cx="524278" cy="52427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48" name="Picture 12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0" b="100000" l="0" r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71689" y="2251166"/>
                  <a:ext cx="824800" cy="824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49" name="Picture 10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71236" y="1870723"/>
                  <a:ext cx="1132558" cy="7373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0" name="Picture 7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0" b="100000" l="0" r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78797" y="2454703"/>
                  <a:ext cx="1065662" cy="7182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1" name="Picture 3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ackgroundRemoval t="0" b="97970" l="0" r="100000">
                              <a14:foregroundMark x1="58594" y1="34010" x2="58594" y2="34010"/>
                              <a14:foregroundMark x1="40094" y1="60123" x2="40094" y2="60123"/>
                              <a14:foregroundMark x1="58491" y1="57669" x2="58491" y2="57669"/>
                              <a14:foregroundMark x1="74528" y1="55828" x2="74528" y2="55828"/>
                              <a14:foregroundMark x1="87736" y1="55828" x2="87736" y2="55828"/>
                              <a14:foregroundMark x1="25943" y1="54601" x2="25943" y2="54601"/>
                              <a14:foregroundMark x1="19340" y1="53374" x2="19340" y2="5337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57511" y="2373460"/>
                  <a:ext cx="879989" cy="6771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2" name="Picture 2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BEBA8EAE-BF5A-486C-A8C5-ECC9F3942E4B}">
                      <a14:imgProps xmlns:a14="http://schemas.microsoft.com/office/drawing/2010/main">
                        <a14:imgLayer r:embed="rId13">
                          <a14:imgEffect>
                            <a14:backgroundRemoval t="0" b="100000" l="0" r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0160" y="1467063"/>
                  <a:ext cx="1021121" cy="7648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3" name="Picture 4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BEBA8EAE-BF5A-486C-A8C5-ECC9F3942E4B}">
                      <a14:imgProps xmlns:a14="http://schemas.microsoft.com/office/drawing/2010/main">
                        <a14:imgLayer r:embed="rId15">
                          <a14:imgEffect>
                            <a14:backgroundRemoval t="0" b="100000" l="0" r="100000"/>
                          </a14:imgEffect>
                        </a14:imgLayer>
                      </a14:imgProps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91701" y="2048939"/>
                  <a:ext cx="748256" cy="5947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54" name="Picture 5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BEBA8EAE-BF5A-486C-A8C5-ECC9F3942E4B}">
                      <a14:imgProps xmlns:a14="http://schemas.microsoft.com/office/drawing/2010/main">
                        <a14:imgLayer r:embed="rId17">
                          <a14:imgEffect>
                            <a14:backgroundRemoval t="0" b="100000" l="0" r="98000">
                              <a14:foregroundMark x1="56500" y1="34300" x2="56500" y2="34300"/>
                              <a14:foregroundMark x1="77000" y1="49275" x2="77000" y2="49275"/>
                              <a14:foregroundMark x1="35500" y1="29952" x2="35500" y2="2995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95413" y="1558321"/>
                  <a:ext cx="542102" cy="5610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5" name="Picture 4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backgroundRemoval t="0" b="100000" l="0" r="100000">
                              <a14:foregroundMark x1="76500" y1="89500" x2="76500" y2="89500"/>
                              <a14:foregroundMark x1="93500" y1="68500" x2="93500" y2="68500"/>
                              <a14:foregroundMark x1="91000" y1="73500" x2="91000" y2="73500"/>
                              <a14:foregroundMark x1="5500" y1="71000" x2="5500" y2="71000"/>
                              <a14:foregroundMark x1="2000" y1="60500" x2="2000" y2="60500"/>
                              <a14:foregroundMark x1="63500" y1="95500" x2="63500" y2="9550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34770" y="1587025"/>
                  <a:ext cx="580135" cy="5801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6" name="Picture 6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48755" y="2639226"/>
                  <a:ext cx="557879" cy="5578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7" name="Picture 8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93785" y="1610614"/>
                  <a:ext cx="532956" cy="5329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8" name="Picture 2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clrChange>
                    <a:clrFrom>
                      <a:srgbClr val="000000"/>
                    </a:clrFrom>
                    <a:clrTo>
                      <a:srgbClr val="000000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3671633" y="1841288"/>
                  <a:ext cx="475630" cy="4756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59" name="Picture 9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BEBA8EAE-BF5A-486C-A8C5-ECC9F3942E4B}">
                      <a14:imgProps xmlns:a14="http://schemas.microsoft.com/office/drawing/2010/main">
                        <a14:imgLayer r:embed="rId24">
                          <a14:imgEffect>
                            <a14:backgroundRemoval t="0" b="100000" l="0" r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39805" y="2028242"/>
                  <a:ext cx="590355" cy="5773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60" name="Picture 11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90596" y="2221064"/>
                  <a:ext cx="422610" cy="4226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61" name="Picture 3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clrChange>
                    <a:clrFrom>
                      <a:srgbClr val="000000"/>
                    </a:clrFrom>
                    <a:clrTo>
                      <a:srgbClr val="000000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3591202" y="2244456"/>
                  <a:ext cx="636492" cy="6364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8156" y="3048883"/>
              <a:ext cx="675426" cy="675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400" y="5126718"/>
              <a:ext cx="664482" cy="664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2" name="Picture 8" descr="C:\Users\jb613w\Downloads\foreignobject_phone_icon_android_art-555px.png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82906"/>
            <a:ext cx="1671203" cy="319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539825" y="5939135"/>
            <a:ext cx="2689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Web/Cloud Services</a:t>
            </a:r>
            <a:endParaRPr lang="en-US" sz="2400" dirty="0"/>
          </a:p>
        </p:txBody>
      </p:sp>
      <p:sp>
        <p:nvSpPr>
          <p:cNvPr id="18" name="Freeform 17"/>
          <p:cNvSpPr/>
          <p:nvPr/>
        </p:nvSpPr>
        <p:spPr>
          <a:xfrm>
            <a:off x="2209800" y="3625148"/>
            <a:ext cx="2164392" cy="489652"/>
          </a:xfrm>
          <a:custGeom>
            <a:avLst/>
            <a:gdLst>
              <a:gd name="connsiteX0" fmla="*/ 0 w 1938528"/>
              <a:gd name="connsiteY0" fmla="*/ 402756 h 402756"/>
              <a:gd name="connsiteX1" fmla="*/ 950976 w 1938528"/>
              <a:gd name="connsiteY1" fmla="*/ 420 h 402756"/>
              <a:gd name="connsiteX2" fmla="*/ 1938528 w 1938528"/>
              <a:gd name="connsiteY2" fmla="*/ 341796 h 402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8528" h="402756">
                <a:moveTo>
                  <a:pt x="0" y="402756"/>
                </a:moveTo>
                <a:cubicBezTo>
                  <a:pt x="313944" y="206668"/>
                  <a:pt x="627888" y="10580"/>
                  <a:pt x="950976" y="420"/>
                </a:cubicBezTo>
                <a:cubicBezTo>
                  <a:pt x="1274064" y="-9740"/>
                  <a:pt x="1606296" y="166028"/>
                  <a:pt x="1938528" y="341796"/>
                </a:cubicBezTo>
              </a:path>
            </a:pathLst>
          </a:custGeom>
          <a:noFill/>
          <a:ln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227370" y="4066000"/>
            <a:ext cx="2168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 Connectivity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59051" y="5715000"/>
            <a:ext cx="8560286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Note: Most apps utilize HTTP to communicate with the Internet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7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Now you can start the </a:t>
            </a:r>
            <a:r>
              <a:rPr lang="en-US" sz="2800" dirty="0" err="1" smtClean="0"/>
              <a:t>IntentService</a:t>
            </a:r>
            <a:r>
              <a:rPr lang="en-US" sz="2800" dirty="0" smtClean="0"/>
              <a:t> via an Intent from another component, i.e. an Activity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10/19/2015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Starting </a:t>
            </a:r>
            <a:r>
              <a:rPr lang="en-US" sz="4800" dirty="0" err="1" smtClean="0">
                <a:solidFill>
                  <a:srgbClr val="FFFF66"/>
                </a:solidFill>
              </a:rPr>
              <a:t>IntentService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7700" y="2845475"/>
            <a:ext cx="7848600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endParaRPr lang="en-US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Bundle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(this, </a:t>
            </a:r>
            <a:r>
              <a:rPr lang="en-US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PollTripService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startService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25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if you want to trigger an </a:t>
            </a:r>
            <a:r>
              <a:rPr lang="en-US" sz="2400" dirty="0" err="1" smtClean="0"/>
              <a:t>IntentService</a:t>
            </a:r>
            <a:r>
              <a:rPr lang="en-US" sz="2400" dirty="0" smtClean="0"/>
              <a:t> every so often?</a:t>
            </a:r>
          </a:p>
          <a:p>
            <a:endParaRPr lang="en-US" sz="2400" dirty="0" smtClean="0"/>
          </a:p>
          <a:p>
            <a:r>
              <a:rPr lang="en-US" sz="2400" dirty="0" smtClean="0"/>
              <a:t>Especially when there is no Activity in the foreground</a:t>
            </a:r>
          </a:p>
          <a:p>
            <a:endParaRPr lang="en-US" sz="2400" dirty="0"/>
          </a:p>
          <a:p>
            <a:r>
              <a:rPr lang="en-US" sz="2400" b="1" i="1" dirty="0" err="1" smtClean="0"/>
              <a:t>AlarmManager</a:t>
            </a:r>
            <a:endParaRPr lang="en-US" sz="2400" b="1" i="1" dirty="0" smtClean="0"/>
          </a:p>
          <a:p>
            <a:pPr lvl="1"/>
            <a:r>
              <a:rPr lang="en-US" sz="2400" dirty="0" smtClean="0"/>
              <a:t>System service that sends Intents for you</a:t>
            </a:r>
          </a:p>
          <a:p>
            <a:pPr lvl="1"/>
            <a:r>
              <a:rPr lang="en-US" sz="2400" dirty="0" smtClean="0"/>
              <a:t>Use </a:t>
            </a:r>
            <a:r>
              <a:rPr lang="en-US" sz="2400" b="1" i="1" dirty="0" err="1" smtClean="0"/>
              <a:t>PendingIntent</a:t>
            </a:r>
            <a:r>
              <a:rPr lang="en-US" sz="2400" b="1" i="1" dirty="0" smtClean="0"/>
              <a:t> </a:t>
            </a:r>
            <a:r>
              <a:rPr lang="en-US" sz="2400" dirty="0" smtClean="0"/>
              <a:t>to tell </a:t>
            </a:r>
            <a:r>
              <a:rPr lang="en-US" sz="2400" dirty="0" err="1" smtClean="0"/>
              <a:t>AlarmManager</a:t>
            </a:r>
            <a:r>
              <a:rPr lang="en-US" sz="2400" dirty="0" smtClean="0"/>
              <a:t> what to do on behalf of your app</a:t>
            </a:r>
          </a:p>
          <a:p>
            <a:pPr lvl="1"/>
            <a:r>
              <a:rPr lang="en-US" sz="2400" dirty="0" smtClean="0"/>
              <a:t>This is good because your app may not be running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10/19/2015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Alarm Manager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31896" y="6336268"/>
            <a:ext cx="452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*Big Nerd Ranch Guide: Android Programming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04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10/19/2015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Using </a:t>
            </a:r>
            <a:r>
              <a:rPr lang="en-US" sz="4800" dirty="0" err="1" smtClean="0">
                <a:solidFill>
                  <a:srgbClr val="FFFF66"/>
                </a:solidFill>
              </a:rPr>
              <a:t>AlarmManager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" y="1295400"/>
            <a:ext cx="8991600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PollTripService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600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IntentService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...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</a:t>
            </a:r>
            <a:r>
              <a:rPr lang="en-US" sz="1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POLL_INTERVAL = </a:t>
            </a:r>
            <a:r>
              <a:rPr lang="en-US" sz="16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15 seconds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... ...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setServiceAlarm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(context, </a:t>
            </a:r>
            <a:r>
              <a:rPr lang="en-US" sz="1600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PollTripService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.class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PendingIntent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pi = </a:t>
            </a:r>
            <a:r>
              <a:rPr lang="en-US" sz="1600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PendingIntent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.getService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(context, 0,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0);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AlarmManager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alarmManager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600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AlarmManager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context.getSystemService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.ALARM_SERVICE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alarmManager.setRepeating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AlarmManager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.RTC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.currentTimeMillis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POLL_INTERVAL, pi);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}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alarmManager.cancel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(pi);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pi.cancel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65296" y="6096000"/>
            <a:ext cx="452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*Big Nerd Ranch Guide: Android Programming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2819400"/>
            <a:ext cx="7772400" cy="5334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66800" y="3510454"/>
            <a:ext cx="6477000" cy="604345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66800" y="4267200"/>
            <a:ext cx="6857999" cy="756745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8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Instead of calling </a:t>
            </a:r>
            <a:r>
              <a:rPr lang="en-US" sz="2800" dirty="0" err="1" smtClean="0"/>
              <a:t>startService</a:t>
            </a:r>
            <a:r>
              <a:rPr lang="en-US" sz="2800" dirty="0" smtClean="0"/>
              <a:t>, we now call the </a:t>
            </a:r>
            <a:r>
              <a:rPr lang="en-US" sz="2800" dirty="0" err="1" smtClean="0"/>
              <a:t>setServiceAlarm</a:t>
            </a:r>
            <a:r>
              <a:rPr lang="en-US" sz="2800" dirty="0" smtClean="0"/>
              <a:t> function we just created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10/19/2015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Starting </a:t>
            </a:r>
            <a:r>
              <a:rPr lang="en-US" sz="4800" dirty="0" err="1" smtClean="0">
                <a:solidFill>
                  <a:srgbClr val="FFFF66"/>
                </a:solidFill>
              </a:rPr>
              <a:t>IntentService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7700" y="2845475"/>
            <a:ext cx="7848600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endParaRPr lang="en-US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Bundle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trike="sngStrike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strike="sngStrik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trike="sngStrik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trike="sngStrik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trike="sngStrike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trike="sngStrik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trike="sngStrike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strike="sngStrik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(this, </a:t>
            </a:r>
            <a:r>
              <a:rPr lang="en-US" strike="sngStrike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PollTripService</a:t>
            </a:r>
            <a:r>
              <a:rPr lang="en-US" strike="sngStrik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.class</a:t>
            </a:r>
            <a:r>
              <a:rPr lang="en-US" strike="sngStrik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trike="sngStrik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startService</a:t>
            </a:r>
            <a:r>
              <a:rPr lang="en-US" strike="sngStrik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trike="sngStrik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trike="sngStrik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PollTripService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.setServiceAlarm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31896" y="6336268"/>
            <a:ext cx="452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*Big Nerd Ranch Guide: Android Programming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43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Your service polls a webserver and wants to notify the user of the result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Other examples:</a:t>
            </a:r>
          </a:p>
          <a:p>
            <a:pPr lvl="1"/>
            <a:r>
              <a:rPr lang="en-US" sz="2400" dirty="0" smtClean="0"/>
              <a:t>Facebook notification</a:t>
            </a:r>
          </a:p>
          <a:p>
            <a:pPr lvl="1"/>
            <a:r>
              <a:rPr lang="en-US" sz="2400" dirty="0" smtClean="0"/>
              <a:t>New email</a:t>
            </a:r>
          </a:p>
          <a:p>
            <a:pPr lvl="1"/>
            <a:r>
              <a:rPr lang="en-US" sz="2400" dirty="0" smtClean="0"/>
              <a:t>New text message</a:t>
            </a:r>
          </a:p>
          <a:p>
            <a:pPr lvl="1"/>
            <a:r>
              <a:rPr lang="en-US" sz="2400" dirty="0" smtClean="0"/>
              <a:t>Missed phone call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10/19/2015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Notifications</a:t>
            </a:r>
            <a:endParaRPr lang="en-US" sz="4800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91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Notification objects usually contain the following</a:t>
            </a:r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sz="2400" dirty="0" smtClean="0"/>
              <a:t>Ticker text – shown in the status bar when first notified</a:t>
            </a:r>
          </a:p>
          <a:p>
            <a:r>
              <a:rPr lang="en-US" sz="2400" dirty="0" smtClean="0"/>
              <a:t>Icon – icon to show in the status bar</a:t>
            </a:r>
          </a:p>
          <a:p>
            <a:r>
              <a:rPr lang="en-US" sz="2400" dirty="0" smtClean="0"/>
              <a:t>View – object that actually is shown in the notification drawer</a:t>
            </a:r>
          </a:p>
          <a:p>
            <a:r>
              <a:rPr lang="en-US" sz="2400" dirty="0" smtClean="0"/>
              <a:t>Content Title – title of notification</a:t>
            </a:r>
          </a:p>
          <a:p>
            <a:r>
              <a:rPr lang="en-US" sz="2400" dirty="0" smtClean="0"/>
              <a:t>Content Text – smaller text in notification</a:t>
            </a:r>
          </a:p>
          <a:p>
            <a:r>
              <a:rPr lang="en-US" sz="2400" dirty="0" err="1" smtClean="0"/>
              <a:t>PendingIntent</a:t>
            </a:r>
            <a:r>
              <a:rPr lang="en-US" sz="2400" dirty="0" smtClean="0"/>
              <a:t> – fires when the user presses the notification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10/19/2015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Notifications</a:t>
            </a:r>
            <a:endParaRPr lang="en-US" sz="4800" dirty="0">
              <a:solidFill>
                <a:srgbClr val="FFFF66"/>
              </a:solidFill>
            </a:endParaRPr>
          </a:p>
        </p:txBody>
      </p:sp>
      <p:pic>
        <p:nvPicPr>
          <p:cNvPr id="6146" name="Picture 2" descr="https://developer.android.com/images/ui/notifications/iconic_notific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08" y="3054096"/>
            <a:ext cx="3555997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developer.android.com/images/ui/notifications/normal_notific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019436"/>
            <a:ext cx="3276600" cy="342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31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10/19/2015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Notifications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" y="1219200"/>
            <a:ext cx="8991600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PollTripService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600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IntentService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...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onHandleIntent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intent) {</a:t>
            </a:r>
          </a:p>
          <a:p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trip status information</a:t>
            </a:r>
          </a:p>
          <a:p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getResources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PendingIntent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pi = </a:t>
            </a:r>
            <a:r>
              <a:rPr lang="en-US" sz="1600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PendingIntent</a:t>
            </a:r>
            <a:endParaRPr lang="en-US" sz="1600" dirty="0" smtClean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.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getActivity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lang="en-US" sz="1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ViewTrip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.class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6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notification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newNotificationCompat.Builder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(this)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.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setTicker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r.getString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R.string.trip_update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.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setSmallIcon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R.drawable.notification_icon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.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setContentTitle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r.getString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R.string.trip_update_title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.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setContentText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r.getString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R.string.trip_update_text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.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setContentIntent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(pi);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.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setAutoCancel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(true); </a:t>
            </a:r>
            <a:r>
              <a:rPr lang="en-US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removes after user click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.build();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NotificationManager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notificationManager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600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NotificationManager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getSystemService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Context.NOTIFICATION_SERVICE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notificationManager.notify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notification);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65296" y="6336268"/>
            <a:ext cx="452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*Big Nerd Ranch Guide: Android Programming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93076" y="2438400"/>
            <a:ext cx="7365124" cy="5334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00200" y="4419600"/>
            <a:ext cx="2865096" cy="3048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93076" y="5867400"/>
            <a:ext cx="5536324" cy="3048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4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If </a:t>
            </a:r>
            <a:r>
              <a:rPr lang="en-US" sz="2400" dirty="0" err="1" smtClean="0"/>
              <a:t>IntentServices</a:t>
            </a:r>
            <a:r>
              <a:rPr lang="en-US" sz="2400" dirty="0" smtClean="0"/>
              <a:t> do not fit your needs you can create your own service and interact it using different mechanisms</a:t>
            </a:r>
          </a:p>
          <a:p>
            <a:pPr marL="0" indent="0" algn="ctr">
              <a:buNone/>
            </a:pPr>
            <a:endParaRPr lang="en-US" sz="2400" dirty="0"/>
          </a:p>
          <a:p>
            <a:r>
              <a:rPr lang="en-US" sz="2400" dirty="0" smtClean="0"/>
              <a:t>Things gets complicated...</a:t>
            </a:r>
          </a:p>
          <a:p>
            <a:pPr lvl="1"/>
            <a:r>
              <a:rPr lang="en-US" sz="2400" dirty="0" smtClean="0"/>
              <a:t>Handlers, Messengers, Threads</a:t>
            </a:r>
          </a:p>
          <a:p>
            <a:pPr lvl="1"/>
            <a:r>
              <a:rPr lang="en-US" sz="2400" dirty="0" smtClean="0"/>
              <a:t>Binding to Services via </a:t>
            </a:r>
            <a:r>
              <a:rPr lang="en-US" sz="2400" dirty="0" err="1" smtClean="0"/>
              <a:t>IBinder</a:t>
            </a:r>
            <a:endParaRPr lang="en-US" sz="2400" dirty="0" smtClean="0"/>
          </a:p>
          <a:p>
            <a:pPr lvl="1"/>
            <a:r>
              <a:rPr lang="en-US" sz="2400" dirty="0" smtClean="0"/>
              <a:t>IPC and AIDL</a:t>
            </a:r>
          </a:p>
          <a:p>
            <a:pPr lvl="1"/>
            <a:endParaRPr lang="en-US" sz="2400" dirty="0"/>
          </a:p>
          <a:p>
            <a:r>
              <a:rPr lang="en-US" sz="2600" dirty="0" smtClean="0"/>
              <a:t>We will talk about more advanced Services next class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10/19/2015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More Complex Services</a:t>
            </a:r>
            <a:endParaRPr lang="en-US" sz="4800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86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10/19/2015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Wireless Networks</a:t>
            </a:r>
            <a:endParaRPr lang="en-US" sz="4800" dirty="0">
              <a:solidFill>
                <a:srgbClr val="FFFF66"/>
              </a:solidFill>
            </a:endParaRPr>
          </a:p>
        </p:txBody>
      </p:sp>
      <p:pic>
        <p:nvPicPr>
          <p:cNvPr id="18434" name="Picture 2" descr="201104_energy-efficiency_lay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198"/>
            <a:ext cx="6553200" cy="447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585504" y="6336268"/>
            <a:ext cx="375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*A Call for More Energy-Efficient Apps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07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10/19/2015</a:t>
            </a:r>
            <a:endParaRPr lang="en-US"/>
          </a:p>
        </p:txBody>
      </p:sp>
      <p:pic>
        <p:nvPicPr>
          <p:cNvPr id="21506" name="Picture 2" descr="201103_energy-efficiency_3G_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304" y="1524000"/>
            <a:ext cx="7010400" cy="452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Wireless Networks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85504" y="6336268"/>
            <a:ext cx="375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*A Call for More Energy-Efficient Apps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74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10/19/2015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Steps to Connect to the Internet 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for network connectivity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an </a:t>
            </a:r>
            <a:r>
              <a:rPr lang="en-US" dirty="0" err="1" smtClean="0"/>
              <a:t>HttpURLConnection</a:t>
            </a:r>
            <a:r>
              <a:rPr lang="en-US" dirty="0" smtClean="0"/>
              <a:t>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Connect to the endpoint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Close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8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theory, app developers shouldn’t have to worry about this</a:t>
            </a:r>
          </a:p>
          <a:p>
            <a:endParaRPr lang="en-US" sz="2400" dirty="0" smtClean="0"/>
          </a:p>
          <a:p>
            <a:r>
              <a:rPr lang="en-US" sz="2400" dirty="0" smtClean="0"/>
              <a:t>Reality:</a:t>
            </a:r>
          </a:p>
          <a:p>
            <a:pPr lvl="1"/>
            <a:r>
              <a:rPr lang="en-US" sz="2400" dirty="0" smtClean="0"/>
              <a:t>Cell network has high latency</a:t>
            </a:r>
          </a:p>
          <a:p>
            <a:pPr lvl="1"/>
            <a:r>
              <a:rPr lang="en-US" sz="2400" dirty="0" smtClean="0"/>
              <a:t>Limited-resource environment due to spectrum</a:t>
            </a:r>
          </a:p>
          <a:p>
            <a:pPr lvl="1"/>
            <a:r>
              <a:rPr lang="en-US" sz="2400" dirty="0" smtClean="0"/>
              <a:t>Device has limited battery</a:t>
            </a:r>
          </a:p>
          <a:p>
            <a:pPr lvl="1"/>
            <a:r>
              <a:rPr lang="en-US" sz="2400" dirty="0" smtClean="0"/>
              <a:t>Network connections typically use the most power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10/19/2015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Wireless Networks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5181600"/>
            <a:ext cx="8077200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Note: This is especially true when app developers carelessly use network resources!!!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12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10/19/2015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Radio Resource Control States</a:t>
            </a:r>
            <a:endParaRPr lang="en-US" sz="4800" dirty="0">
              <a:solidFill>
                <a:srgbClr val="FFFF66"/>
              </a:solidFill>
            </a:endParaRPr>
          </a:p>
        </p:txBody>
      </p:sp>
      <p:pic>
        <p:nvPicPr>
          <p:cNvPr id="22530" name="Picture 2" descr="201103_ARO_state_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1219200"/>
            <a:ext cx="5219700" cy="521970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88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10/19/2015</a:t>
            </a:r>
            <a:endParaRPr lang="en-US"/>
          </a:p>
        </p:txBody>
      </p:sp>
      <p:pic>
        <p:nvPicPr>
          <p:cNvPr id="25602" name="Picture 2" descr="201104_energy-efficiency_HTTP_pipeli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27" y="1600200"/>
            <a:ext cx="8658746" cy="320040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Pipelining is Better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3255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Much less time in the high power state</a:t>
            </a:r>
          </a:p>
          <a:p>
            <a:r>
              <a:rPr lang="en-US" sz="2400" dirty="0" smtClean="0"/>
              <a:t>If pipelined in a single TCP connection, you remove the multiple TCP setups as well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8575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10/19/2015</a:t>
            </a:r>
            <a:endParaRPr lang="en-US"/>
          </a:p>
        </p:txBody>
      </p:sp>
      <p:pic>
        <p:nvPicPr>
          <p:cNvPr id="24578" name="Picture 2" descr="201104_energy-efficiency_small-burs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71" y="2362200"/>
            <a:ext cx="8516127" cy="281940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Bundling Transfers is Better</a:t>
            </a:r>
            <a:endParaRPr lang="en-US" sz="4800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57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239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Every 62.5 seconds, Pandora woke up to report some measurements , 2KB in size </a:t>
            </a:r>
          </a:p>
          <a:p>
            <a:r>
              <a:rPr lang="en-US" sz="2400" dirty="0" smtClean="0"/>
              <a:t>Songs were downloaded in batches </a:t>
            </a:r>
          </a:p>
          <a:p>
            <a:r>
              <a:rPr lang="en-US" sz="2400" dirty="0" smtClean="0"/>
              <a:t>Because of the RRC, these periodic measurements used 46% of the app’s energy while only using 0.2% of the data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10/19/2015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Pandora Case Study</a:t>
            </a:r>
            <a:endParaRPr lang="en-US" sz="4800" dirty="0">
              <a:solidFill>
                <a:srgbClr val="FFFF66"/>
              </a:solidFill>
            </a:endParaRPr>
          </a:p>
        </p:txBody>
      </p:sp>
      <p:pic>
        <p:nvPicPr>
          <p:cNvPr id="26626" name="Picture 2" descr="201104_energy-efficiency_pandora_tr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37841"/>
            <a:ext cx="8534400" cy="243840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53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Transmit as much as data in a single burst, then close the connection</a:t>
            </a:r>
          </a:p>
          <a:p>
            <a:endParaRPr lang="en-US" dirty="0" smtClean="0"/>
          </a:p>
          <a:p>
            <a:r>
              <a:rPr lang="en-US" dirty="0" smtClean="0"/>
              <a:t>Large files (videos) should be downloaded in chunks over 2-5 minute intervals</a:t>
            </a:r>
          </a:p>
          <a:p>
            <a:endParaRPr lang="en-US" dirty="0" smtClean="0"/>
          </a:p>
          <a:p>
            <a:r>
              <a:rPr lang="en-US" dirty="0" err="1" smtClean="0"/>
              <a:t>Prefetch</a:t>
            </a:r>
            <a:r>
              <a:rPr lang="en-US" dirty="0" smtClean="0"/>
              <a:t> data that might be needed later</a:t>
            </a:r>
          </a:p>
          <a:p>
            <a:endParaRPr lang="en-US" dirty="0" smtClean="0"/>
          </a:p>
          <a:p>
            <a:r>
              <a:rPr lang="en-US" dirty="0" smtClean="0"/>
              <a:t>Pipeline traffic within a single TCP connection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10/19/2015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Findings</a:t>
            </a:r>
            <a:endParaRPr lang="en-US" sz="4800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4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AT&amp;T has a tool in order to measure your app’s resource usage</a:t>
            </a:r>
          </a:p>
          <a:p>
            <a:endParaRPr lang="en-US" dirty="0" smtClean="0"/>
          </a:p>
          <a:p>
            <a:r>
              <a:rPr lang="en-US" dirty="0" smtClean="0"/>
              <a:t>Free for developers</a:t>
            </a:r>
          </a:p>
          <a:p>
            <a:endParaRPr lang="en-US" dirty="0" smtClean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developer.att.com/developer/include/Home/Develop/GetATTARO/9700312</a:t>
            </a:r>
            <a:r>
              <a:rPr lang="en-US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10/19/2015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Application Resource Optimizer</a:t>
            </a:r>
            <a:endParaRPr lang="en-US" sz="4800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91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Even if every developer in the world used ARO, would it completely solve the problem?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10/19/2015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Question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00400" y="3200400"/>
            <a:ext cx="2196435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C00000"/>
                </a:solidFill>
              </a:rPr>
              <a:t>NO!</a:t>
            </a:r>
            <a:endParaRPr lang="en-US" sz="9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59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10/19/2015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Checking Network Connectivity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600200"/>
            <a:ext cx="8462137" cy="4525963"/>
          </a:xfrm>
        </p:spPr>
        <p:txBody>
          <a:bodyPr/>
          <a:lstStyle/>
          <a:p>
            <a:r>
              <a:rPr lang="en-US" dirty="0" smtClean="0"/>
              <a:t>Get </a:t>
            </a:r>
            <a:r>
              <a:rPr lang="en-US" dirty="0" err="1" smtClean="0"/>
              <a:t>ConnectivityManager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Get </a:t>
            </a:r>
            <a:r>
              <a:rPr lang="en-US" dirty="0" err="1" smtClean="0"/>
              <a:t>NetworkInfo</a:t>
            </a:r>
            <a:r>
              <a:rPr lang="en-US" dirty="0" smtClean="0"/>
              <a:t> object and check if connected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3010112"/>
            <a:ext cx="6324600" cy="29334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9051" y="5715000"/>
            <a:ext cx="8560286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Note: You must do this before you make any network connection!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57800" y="6307931"/>
            <a:ext cx="3101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*http://developer.android.com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66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991600" cy="5105400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Network operations can have unpredictable delays </a:t>
            </a:r>
          </a:p>
          <a:p>
            <a:pPr lvl="1"/>
            <a:r>
              <a:rPr lang="en-US" sz="2600" dirty="0" smtClean="0"/>
              <a:t>Different network speeds and latencies (2G, 3G, LTE, </a:t>
            </a:r>
            <a:r>
              <a:rPr lang="en-US" sz="2600" dirty="0" err="1" smtClean="0"/>
              <a:t>WiFi</a:t>
            </a:r>
            <a:r>
              <a:rPr lang="en-US" sz="2600" dirty="0" smtClean="0"/>
              <a:t>)</a:t>
            </a:r>
          </a:p>
          <a:p>
            <a:pPr lvl="1"/>
            <a:r>
              <a:rPr lang="en-US" sz="2600" dirty="0" smtClean="0"/>
              <a:t>Servers can be overloaded and have other delays</a:t>
            </a:r>
          </a:p>
          <a:p>
            <a:pPr marL="0" indent="0">
              <a:buNone/>
            </a:pPr>
            <a:endParaRPr lang="en-US" sz="2600" b="1" dirty="0" smtClean="0"/>
          </a:p>
          <a:p>
            <a:pPr marL="0" indent="0" algn="ctr">
              <a:buNone/>
            </a:pPr>
            <a:r>
              <a:rPr lang="en-US" sz="2600" b="1" dirty="0" smtClean="0"/>
              <a:t>What component/thread should downloads occur in?</a:t>
            </a:r>
          </a:p>
          <a:p>
            <a:pPr marL="0" indent="0" algn="ctr">
              <a:buNone/>
            </a:pPr>
            <a:endParaRPr lang="en-US" sz="2600" dirty="0" smtClean="0"/>
          </a:p>
          <a:p>
            <a:r>
              <a:rPr lang="en-US" sz="2600" dirty="0" smtClean="0"/>
              <a:t>Not the UI/main thread!</a:t>
            </a:r>
          </a:p>
          <a:p>
            <a:r>
              <a:rPr lang="en-US" sz="2600" dirty="0" smtClean="0"/>
              <a:t>Must download within a background “thread”</a:t>
            </a:r>
          </a:p>
          <a:p>
            <a:pPr lvl="1"/>
            <a:r>
              <a:rPr lang="en-US" sz="2600" dirty="0" err="1" smtClean="0"/>
              <a:t>AsyncTask</a:t>
            </a:r>
            <a:r>
              <a:rPr lang="en-US" sz="2600" dirty="0" smtClean="0"/>
              <a:t>: good for quick tasks linked to an Activity</a:t>
            </a:r>
          </a:p>
          <a:p>
            <a:pPr lvl="1"/>
            <a:r>
              <a:rPr lang="en-US" sz="2600" dirty="0" err="1"/>
              <a:t>IntentService</a:t>
            </a:r>
            <a:r>
              <a:rPr lang="en-US" sz="2600" dirty="0"/>
              <a:t>: background threads activated via </a:t>
            </a:r>
            <a:r>
              <a:rPr lang="en-US" sz="2600" dirty="0" smtClean="0"/>
              <a:t>Intents</a:t>
            </a:r>
          </a:p>
          <a:p>
            <a:pPr lvl="1"/>
            <a:r>
              <a:rPr lang="en-US" sz="2600" dirty="0" smtClean="0"/>
              <a:t>Service: background component with no UI on main thread</a:t>
            </a:r>
          </a:p>
          <a:p>
            <a:pPr lvl="1"/>
            <a:r>
              <a:rPr lang="en-US" sz="2600" dirty="0" err="1" smtClean="0"/>
              <a:t>HandlerThread</a:t>
            </a:r>
            <a:r>
              <a:rPr lang="en-US" sz="2600" dirty="0" smtClean="0"/>
              <a:t>: background </a:t>
            </a:r>
            <a:r>
              <a:rPr lang="en-US" sz="2600" dirty="0" err="1" smtClean="0"/>
              <a:t>thead</a:t>
            </a:r>
            <a:r>
              <a:rPr lang="en-US" sz="2600" dirty="0" smtClean="0"/>
              <a:t> more flexible than </a:t>
            </a:r>
            <a:r>
              <a:rPr lang="en-US" sz="2600" dirty="0" err="1" smtClean="0"/>
              <a:t>AsyncTask</a:t>
            </a:r>
            <a:endParaRPr lang="en-US" sz="2600" dirty="0"/>
          </a:p>
          <a:p>
            <a:pPr lvl="1"/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10/19/2015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Where in app do you download?</a:t>
            </a:r>
            <a:endParaRPr lang="en-US" sz="4800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1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10/19/2015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smtClean="0">
                <a:solidFill>
                  <a:srgbClr val="FFFF66"/>
                </a:solidFill>
              </a:rPr>
              <a:t>Threads</a:t>
            </a:r>
            <a:endParaRPr lang="en-US" sz="4800" dirty="0">
              <a:solidFill>
                <a:srgbClr val="FFFF66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602751" y="2514600"/>
            <a:ext cx="2438400" cy="2456724"/>
            <a:chOff x="4495800" y="2514600"/>
            <a:chExt cx="2438400" cy="2456724"/>
          </a:xfrm>
        </p:grpSpPr>
        <p:sp>
          <p:nvSpPr>
            <p:cNvPr id="7" name="Oval 6"/>
            <p:cNvSpPr/>
            <p:nvPr/>
          </p:nvSpPr>
          <p:spPr>
            <a:xfrm>
              <a:off x="4572000" y="2590800"/>
              <a:ext cx="2286000" cy="2286000"/>
            </a:xfrm>
            <a:prstGeom prst="ellipse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Isosceles Triangle 7"/>
            <p:cNvSpPr/>
            <p:nvPr/>
          </p:nvSpPr>
          <p:spPr>
            <a:xfrm flipV="1">
              <a:off x="6781800" y="3648456"/>
              <a:ext cx="152400" cy="152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4495800" y="3657600"/>
              <a:ext cx="152400" cy="152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 rot="5400000">
              <a:off x="5619750" y="2514600"/>
              <a:ext cx="190500" cy="1905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 rot="16200000">
              <a:off x="5619750" y="4779300"/>
              <a:ext cx="192024" cy="19202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105953" y="1930646"/>
            <a:ext cx="14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Thread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14800" y="52578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thread runs all code that updates the UI. Sits in an infinite loop waiting for events.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7169166" y="1974187"/>
            <a:ext cx="1676400" cy="1454813"/>
            <a:chOff x="7214616" y="1974187"/>
            <a:chExt cx="1676400" cy="1454813"/>
          </a:xfrm>
        </p:grpSpPr>
        <p:sp>
          <p:nvSpPr>
            <p:cNvPr id="15" name="Freeform 14"/>
            <p:cNvSpPr/>
            <p:nvPr/>
          </p:nvSpPr>
          <p:spPr>
            <a:xfrm>
              <a:off x="7315200" y="2609850"/>
              <a:ext cx="685800" cy="819150"/>
            </a:xfrm>
            <a:custGeom>
              <a:avLst/>
              <a:gdLst>
                <a:gd name="connsiteX0" fmla="*/ 109728 w 109728"/>
                <a:gd name="connsiteY0" fmla="*/ 0 h 438912"/>
                <a:gd name="connsiteX1" fmla="*/ 0 w 109728"/>
                <a:gd name="connsiteY1" fmla="*/ 438912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28" h="438912">
                  <a:moveTo>
                    <a:pt x="109728" y="0"/>
                  </a:moveTo>
                  <a:cubicBezTo>
                    <a:pt x="90424" y="155448"/>
                    <a:pt x="71120" y="310896"/>
                    <a:pt x="0" y="438912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14616" y="1974187"/>
              <a:ext cx="167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System or user event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133385" y="3539990"/>
            <a:ext cx="1468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Event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916950" y="1752600"/>
            <a:ext cx="0" cy="390456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371600" y="1974187"/>
            <a:ext cx="2006960" cy="3588413"/>
            <a:chOff x="1371600" y="1974187"/>
            <a:chExt cx="2006960" cy="3588413"/>
          </a:xfrm>
        </p:grpSpPr>
        <p:sp>
          <p:nvSpPr>
            <p:cNvPr id="29" name="TextBox 28"/>
            <p:cNvSpPr txBox="1"/>
            <p:nvPr/>
          </p:nvSpPr>
          <p:spPr>
            <a:xfrm>
              <a:off x="1371600" y="1974187"/>
              <a:ext cx="2006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Background Thread</a:t>
              </a:r>
              <a:endParaRPr lang="en-US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2375080" y="2514600"/>
              <a:ext cx="0" cy="2590800"/>
            </a:xfrm>
            <a:prstGeom prst="straightConnector1">
              <a:avLst/>
            </a:prstGeom>
            <a:ln w="254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574955" y="3429000"/>
              <a:ext cx="162544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some code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044474" y="5193268"/>
              <a:ext cx="6864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Done</a:t>
              </a:r>
              <a:endParaRPr lang="en-US" dirty="0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3901710" y="6288214"/>
            <a:ext cx="452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*Big Nerd Ranch Guide: Android Programming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70040" y="2967335"/>
            <a:ext cx="8560286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Note: Since Android 3.0, network activity </a:t>
            </a:r>
            <a:r>
              <a:rPr lang="en-US" sz="2800" b="1" i="1" dirty="0" smtClean="0">
                <a:solidFill>
                  <a:srgbClr val="C00000"/>
                </a:solidFill>
              </a:rPr>
              <a:t>MUST</a:t>
            </a:r>
            <a:r>
              <a:rPr lang="en-US" sz="2800" dirty="0" smtClean="0">
                <a:solidFill>
                  <a:srgbClr val="C00000"/>
                </a:solidFill>
              </a:rPr>
              <a:t> originate via a background thread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17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err="1" smtClean="0"/>
              <a:t>AsyncTask</a:t>
            </a:r>
            <a:r>
              <a:rPr lang="en-US" sz="2400" dirty="0" smtClean="0"/>
              <a:t> objects are commonly used for quick network events that are triggered by the UI thread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10/19/2015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67000"/>
            <a:ext cx="8229600" cy="324945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err="1" smtClean="0">
                <a:solidFill>
                  <a:srgbClr val="FFFF66"/>
                </a:solidFill>
              </a:rPr>
              <a:t>AsyncTask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4724400"/>
            <a:ext cx="5334000" cy="3810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6303264" y="4390644"/>
            <a:ext cx="630936" cy="524256"/>
          </a:xfrm>
          <a:custGeom>
            <a:avLst/>
            <a:gdLst>
              <a:gd name="connsiteX0" fmla="*/ 0 w 536448"/>
              <a:gd name="connsiteY0" fmla="*/ 524256 h 524256"/>
              <a:gd name="connsiteX1" fmla="*/ 438912 w 536448"/>
              <a:gd name="connsiteY1" fmla="*/ 377952 h 524256"/>
              <a:gd name="connsiteX2" fmla="*/ 536448 w 536448"/>
              <a:gd name="connsiteY2" fmla="*/ 0 h 52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6448" h="524256">
                <a:moveTo>
                  <a:pt x="0" y="524256"/>
                </a:moveTo>
                <a:cubicBezTo>
                  <a:pt x="174752" y="494792"/>
                  <a:pt x="349504" y="465328"/>
                  <a:pt x="438912" y="377952"/>
                </a:cubicBezTo>
                <a:cubicBezTo>
                  <a:pt x="528320" y="290576"/>
                  <a:pt x="532384" y="145288"/>
                  <a:pt x="536448" y="0"/>
                </a:cubicBezTo>
              </a:path>
            </a:pathLst>
          </a:custGeom>
          <a:noFill/>
          <a:ln>
            <a:solidFill>
              <a:schemeClr val="accent5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71257" y="3936112"/>
            <a:ext cx="112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AsyncTask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69264" y="3352800"/>
            <a:ext cx="4745736" cy="583312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05600" y="3418664"/>
            <a:ext cx="94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URL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791200" y="3603330"/>
            <a:ext cx="914400" cy="0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257800" y="6307931"/>
            <a:ext cx="3101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*http://developer.android.com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93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/>
      <p:bldP spid="10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Create a private class that extends </a:t>
            </a:r>
            <a:r>
              <a:rPr lang="en-US" sz="2400" dirty="0" err="1" smtClean="0"/>
              <a:t>AsyncTask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Subclass must override </a:t>
            </a:r>
            <a:r>
              <a:rPr lang="en-US" sz="2400" dirty="0" err="1" smtClean="0"/>
              <a:t>doInBackground</a:t>
            </a:r>
            <a:r>
              <a:rPr lang="en-US" sz="2400" dirty="0" smtClean="0"/>
              <a:t>(</a:t>
            </a:r>
            <a:r>
              <a:rPr lang="en-US" sz="2400" dirty="0" err="1"/>
              <a:t>P</a:t>
            </a:r>
            <a:r>
              <a:rPr lang="en-US" sz="2400" dirty="0" err="1" smtClean="0"/>
              <a:t>arams</a:t>
            </a:r>
            <a:r>
              <a:rPr lang="en-US" sz="2400" dirty="0" smtClean="0"/>
              <a:t>…)</a:t>
            </a:r>
          </a:p>
          <a:p>
            <a:endParaRPr lang="en-US" sz="2400" dirty="0" smtClean="0"/>
          </a:p>
          <a:p>
            <a:r>
              <a:rPr lang="en-US" sz="2400" dirty="0" smtClean="0"/>
              <a:t>Typically also overrides </a:t>
            </a:r>
            <a:r>
              <a:rPr lang="en-US" sz="2400" dirty="0" err="1" smtClean="0"/>
              <a:t>onPostExecute</a:t>
            </a:r>
            <a:r>
              <a:rPr lang="en-US" sz="2400" dirty="0" smtClean="0"/>
              <a:t>(Result)</a:t>
            </a:r>
          </a:p>
          <a:p>
            <a:endParaRPr lang="en-US" sz="2400" dirty="0"/>
          </a:p>
          <a:p>
            <a:r>
              <a:rPr lang="en-US" sz="2400" dirty="0" err="1" smtClean="0"/>
              <a:t>AsyncTask</a:t>
            </a:r>
            <a:r>
              <a:rPr lang="en-US" sz="2400" dirty="0" smtClean="0"/>
              <a:t> must be defined with 3 types</a:t>
            </a:r>
          </a:p>
          <a:p>
            <a:pPr lvl="1"/>
            <a:r>
              <a:rPr lang="en-US" sz="2400" dirty="0" err="1" smtClean="0"/>
              <a:t>Params</a:t>
            </a:r>
            <a:r>
              <a:rPr lang="en-US" sz="2400" dirty="0" smtClean="0"/>
              <a:t>: the type of parameters sent to </a:t>
            </a:r>
            <a:r>
              <a:rPr lang="en-US" sz="2400" dirty="0" err="1" smtClean="0"/>
              <a:t>doInBackground</a:t>
            </a:r>
            <a:endParaRPr lang="en-US" sz="2400" dirty="0" smtClean="0"/>
          </a:p>
          <a:p>
            <a:pPr lvl="1"/>
            <a:r>
              <a:rPr lang="en-US" sz="2400" dirty="0" smtClean="0"/>
              <a:t>Progress: the type of progress units published during task</a:t>
            </a:r>
          </a:p>
          <a:p>
            <a:pPr lvl="1"/>
            <a:r>
              <a:rPr lang="en-US" sz="2400" dirty="0" smtClean="0"/>
              <a:t>Result: the type of the result of the background task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10/19/2015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err="1" smtClean="0">
                <a:solidFill>
                  <a:srgbClr val="FFFF66"/>
                </a:solidFill>
              </a:rPr>
              <a:t>AsyncTask</a:t>
            </a:r>
            <a:endParaRPr lang="en-US" sz="4800" dirty="0">
              <a:solidFill>
                <a:srgbClr val="FFFF6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1525" y="5746897"/>
            <a:ext cx="726094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Note: Not all types have to be used, use Void instead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28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NYU Poly 10/19/2015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 err="1" smtClean="0">
                <a:solidFill>
                  <a:srgbClr val="FFFF66"/>
                </a:solidFill>
              </a:rPr>
              <a:t>AsyncTask</a:t>
            </a:r>
            <a:endParaRPr lang="en-US" sz="4800" dirty="0">
              <a:solidFill>
                <a:srgbClr val="FFFF66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60" y="1676400"/>
            <a:ext cx="8593080" cy="4495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5715000" y="1676400"/>
            <a:ext cx="685800" cy="3048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472428" y="1676400"/>
            <a:ext cx="537972" cy="3048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25462" y="1676400"/>
            <a:ext cx="646938" cy="3048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85800" y="2133600"/>
            <a:ext cx="5181600" cy="3048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00200" y="3124200"/>
            <a:ext cx="2971800" cy="3048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85800" y="4800600"/>
            <a:ext cx="4800600" cy="7620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257800" y="6307931"/>
            <a:ext cx="3101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*http://developer.android.com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6962" y="5638800"/>
            <a:ext cx="8050075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Note: String…. notation means arbitrary number of arguments in the form of an array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49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4194</TotalTime>
  <Words>1881</Words>
  <Application>Microsoft Office PowerPoint</Application>
  <PresentationFormat>On-screen Show (4:3)</PresentationFormat>
  <Paragraphs>392</Paragraphs>
  <Slides>37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</dc:creator>
  <cp:lastModifiedBy>Jeff Bickford</cp:lastModifiedBy>
  <cp:revision>559</cp:revision>
  <dcterms:created xsi:type="dcterms:W3CDTF">2012-10-05T03:31:56Z</dcterms:created>
  <dcterms:modified xsi:type="dcterms:W3CDTF">2015-10-19T18:45:26Z</dcterms:modified>
</cp:coreProperties>
</file>