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0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20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9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06.xml" ContentType="application/vnd.openxmlformats-officedocument.presentationml.slide+xml"/>
  <Override PartName="/ppt/slides/slide202.xml" ContentType="application/vnd.openxmlformats-officedocument.presentationml.slide+xml"/>
  <Override PartName="/ppt/slides/slide201.xml" ContentType="application/vnd.openxmlformats-officedocument.presentationml.slide+xml"/>
  <Override PartName="/ppt/slides/slide199.xml" ContentType="application/vnd.openxmlformats-officedocument.presentationml.slide+xml"/>
  <Override PartName="/ppt/slides/slide195.xml" ContentType="application/vnd.openxmlformats-officedocument.presentationml.slide+xml"/>
  <Override PartName="/ppt/slides/slide192.xml" ContentType="application/vnd.openxmlformats-officedocument.presentationml.slide+xml"/>
  <Override PartName="/ppt/slides/slide191.xml" ContentType="application/vnd.openxmlformats-officedocument.presentationml.slide+xml"/>
  <Override PartName="/ppt/slides/slide189.xml" ContentType="application/vnd.openxmlformats-officedocument.presentationml.slide+xml"/>
  <Override PartName="/ppt/slides/slide188.xml" ContentType="application/vnd.openxmlformats-officedocument.presentationml.slide+xml"/>
  <Override PartName="/ppt/slides/slide185.xml" ContentType="application/vnd.openxmlformats-officedocument.presentationml.slide+xml"/>
  <Override PartName="/ppt/slides/slide184.xml" ContentType="application/vnd.openxmlformats-officedocument.presentationml.slide+xml"/>
  <Override PartName="/ppt/slides/slide183.xml" ContentType="application/vnd.openxmlformats-officedocument.presentationml.slide+xml"/>
  <Override PartName="/ppt/slides/slide181.xml" ContentType="application/vnd.openxmlformats-officedocument.presentationml.slide+xml"/>
  <Override PartName="/ppt/slides/slide179.xml" ContentType="application/vnd.openxmlformats-officedocument.presentationml.slide+xml"/>
  <Override PartName="/ppt/slides/slide177.xml" ContentType="application/vnd.openxmlformats-officedocument.presentationml.slide+xml"/>
  <Override PartName="/ppt/slides/slide186.xml" ContentType="application/vnd.openxmlformats-officedocument.presentationml.slide+xml"/>
  <Override PartName="/ppt/slides/slide175.xml" ContentType="application/vnd.openxmlformats-officedocument.presentationml.slide+xml"/>
  <Override PartName="/ppt/slides/slide174.xml" ContentType="application/vnd.openxmlformats-officedocument.presentationml.slide+xml"/>
  <Override PartName="/ppt/slides/slide172.xml" ContentType="application/vnd.openxmlformats-officedocument.presentationml.slide+xml"/>
  <Override PartName="/ppt/slides/slide171.xml" ContentType="application/vnd.openxmlformats-officedocument.presentationml.slide+xml"/>
  <Override PartName="/ppt/slides/slide170.xml" ContentType="application/vnd.openxmlformats-officedocument.presentationml.slide+xml"/>
  <Override PartName="/ppt/slides/slide169.xml" ContentType="application/vnd.openxmlformats-officedocument.presentationml.slide+xml"/>
  <Override PartName="/ppt/slides/slide200.xml" ContentType="application/vnd.openxmlformats-officedocument.presentationml.slide+xml"/>
  <Override PartName="/ppt/slides/slide167.xml" ContentType="application/vnd.openxmlformats-officedocument.presentationml.slide+xml"/>
  <Override PartName="/ppt/slides/slide165.xml" ContentType="application/vnd.openxmlformats-officedocument.presentationml.slide+xml"/>
  <Override PartName="/ppt/slides/slide164.xml" ContentType="application/vnd.openxmlformats-officedocument.presentationml.slide+xml"/>
  <Override PartName="/ppt/slides/slide163.xml" ContentType="application/vnd.openxmlformats-officedocument.presentationml.slide+xml"/>
  <Override PartName="/ppt/slides/slide161.xml" ContentType="application/vnd.openxmlformats-officedocument.presentationml.slide+xml"/>
  <Override PartName="/ppt/slides/slide158.xml" ContentType="application/vnd.openxmlformats-officedocument.presentationml.slide+xml"/>
  <Override PartName="/ppt/slides/slide157.xml" ContentType="application/vnd.openxmlformats-officedocument.presentationml.slide+xml"/>
  <Override PartName="/ppt/slides/slide155.xml" ContentType="application/vnd.openxmlformats-officedocument.presentationml.slide+xml"/>
  <Override PartName="/ppt/slides/slide154.xml" ContentType="application/vnd.openxmlformats-officedocument.presentationml.slide+xml"/>
  <Override PartName="/ppt/slides/slide152.xml" ContentType="application/vnd.openxmlformats-officedocument.presentationml.slide+xml"/>
  <Override PartName="/ppt/slides/slide151.xml" ContentType="application/vnd.openxmlformats-officedocument.presentationml.slide+xml"/>
  <Override PartName="/ppt/slides/slide148.xml" ContentType="application/vnd.openxmlformats-officedocument.presentationml.slide+xml"/>
  <Override PartName="/ppt/slides/slide146.xml" ContentType="application/vnd.openxmlformats-officedocument.presentationml.slide+xml"/>
  <Override PartName="/ppt/slides/slide145.xml" ContentType="application/vnd.openxmlformats-officedocument.presentationml.slide+xml"/>
  <Override PartName="/ppt/slides/slide144.xml" ContentType="application/vnd.openxmlformats-officedocument.presentationml.slide+xml"/>
  <Override PartName="/ppt/slides/slide159.xml" ContentType="application/vnd.openxmlformats-officedocument.presentationml.slide+xml"/>
  <Override PartName="/ppt/slides/slide139.xml" ContentType="application/vnd.openxmlformats-officedocument.presentationml.slide+xml"/>
  <Override PartName="/ppt/slides/slide138.xml" ContentType="application/vnd.openxmlformats-officedocument.presentationml.slide+xml"/>
  <Override PartName="/ppt/slides/slide140.xml" ContentType="application/vnd.openxmlformats-officedocument.presentationml.slide+xml"/>
  <Override PartName="/ppt/slides/slide134.xml" ContentType="application/vnd.openxmlformats-officedocument.presentationml.slide+xml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50.xml" ContentType="application/vnd.openxmlformats-officedocument.presentationml.slide+xml"/>
  <Override PartName="/ppt/slides/slide129.xml" ContentType="application/vnd.openxmlformats-officedocument.presentationml.slide+xml"/>
  <Override PartName="/ppt/slides/slide142.xml" ContentType="application/vnd.openxmlformats-officedocument.presentationml.slide+xml"/>
  <Override PartName="/ppt/slides/slide128.xml" ContentType="application/vnd.openxmlformats-officedocument.presentationml.slide+xml"/>
  <Override PartName="/ppt/slides/slide126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36.xml" ContentType="application/vnd.openxmlformats-officedocument.presentationml.slide+xml"/>
  <Override PartName="/ppt/slides/slide121.xml" ContentType="application/vnd.openxmlformats-officedocument.presentationml.slide+xml"/>
  <Override PartName="/ppt/slides/slide166.xml" ContentType="application/vnd.openxmlformats-officedocument.presentationml.slide+xml"/>
  <Override PartName="/ppt/slides/slide114.xml" ContentType="application/vnd.openxmlformats-officedocument.presentationml.slide+xml"/>
  <Override PartName="/ppt/slides/slide110.xml" ContentType="application/vnd.openxmlformats-officedocument.presentationml.slide+xml"/>
  <Override PartName="/ppt/slides/slide160.xml" ContentType="application/vnd.openxmlformats-officedocument.presentationml.slide+xml"/>
  <Override PartName="/ppt/slides/slide108.xml" ContentType="application/vnd.openxmlformats-officedocument.presentationml.slide+xml"/>
  <Override PartName="/ppt/slides/slide105.xml" ContentType="application/vnd.openxmlformats-officedocument.presentationml.slide+xml"/>
  <Override PartName="/ppt/slides/slide197.xml" ContentType="application/vnd.openxmlformats-officedocument.presentationml.slide+xml"/>
  <Override PartName="/ppt/slides/slide102.xml" ContentType="application/vnd.openxmlformats-officedocument.presentationml.slide+xml"/>
  <Override PartName="/ppt/slides/slide180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203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117.xml" ContentType="application/vnd.openxmlformats-officedocument.presentationml.slide+xml"/>
  <Override PartName="/ppt/slides/slide90.xml" ContentType="application/vnd.openxmlformats-officedocument.presentationml.slide+xml"/>
  <Override PartName="/ppt/slides/slide156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93.xml" ContentType="application/vnd.openxmlformats-officedocument.presentationml.slide+xml"/>
  <Override PartName="/ppt/slides/slide84.xml" ContentType="application/vnd.openxmlformats-officedocument.presentationml.slide+xml"/>
  <Override PartName="/ppt/slides/slide190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125.xml" ContentType="application/vnd.openxmlformats-officedocument.presentationml.slide+xml"/>
  <Override PartName="/ppt/slides/slide79.xml" ContentType="application/vnd.openxmlformats-officedocument.presentationml.slide+xml"/>
  <Override PartName="/ppt/slides/slide122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149.xml" ContentType="application/vnd.openxmlformats-officedocument.presentationml.slide+xml"/>
  <Override PartName="/ppt/slides/slide74.xml" ContentType="application/vnd.openxmlformats-officedocument.presentationml.slide+xml"/>
  <Override PartName="/ppt/slides/slide120.xml" ContentType="application/vnd.openxmlformats-officedocument.presentationml.slide+xml"/>
  <Override PartName="/ppt/slides/slide70.xml" ContentType="application/vnd.openxmlformats-officedocument.presentationml.slide+xml"/>
  <Override PartName="/ppt/slides/slide113.xml" ContentType="application/vnd.openxmlformats-officedocument.presentationml.slide+xml"/>
  <Override PartName="/ppt/slides/slide69.xml" ContentType="application/vnd.openxmlformats-officedocument.presentationml.slide+xml"/>
  <Override PartName="/ppt/slides/slide109.xml" ContentType="application/vnd.openxmlformats-officedocument.presentationml.slide+xml"/>
  <Override PartName="/ppt/slides/slide68.xml" ContentType="application/vnd.openxmlformats-officedocument.presentationml.slide+xml"/>
  <Override PartName="/ppt/slides/slide104.xml" ContentType="application/vnd.openxmlformats-officedocument.presentationml.slide+xml"/>
  <Override PartName="/ppt/slides/slide137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141.xml" ContentType="application/vnd.openxmlformats-officedocument.presentationml.slide+xml"/>
  <Override PartName="/ppt/slides/slide47.xml" ContentType="application/vnd.openxmlformats-officedocument.presentationml.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72.xml" ContentType="application/vnd.openxmlformats-officedocument.presentationml.slide+xml"/>
  <Override PartName="/ppt/slides/slide162.xml" ContentType="application/vnd.openxmlformats-officedocument.presentationml.slide+xml"/>
  <Override PartName="/ppt/slides/slide6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130.xml" ContentType="application/vnd.openxmlformats-officedocument.presentationml.slide+xml"/>
  <Override PartName="/ppt/slides/slide10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198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178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71.xml" ContentType="application/vnd.openxmlformats-officedocument.presentationml.slide+xml"/>
  <Override PartName="/ppt/slides/slide61.xml" ContentType="application/vnd.openxmlformats-officedocument.presentationml.slide+xml"/>
  <Override PartName="/ppt/slides/_rels/slide205.xml.rels" ContentType="application/vnd.openxmlformats-package.relationships+xml"/>
  <Override PartName="/ppt/slides/_rels/slide202.xml.rels" ContentType="application/vnd.openxmlformats-package.relationships+xml"/>
  <Override PartName="/ppt/slides/_rels/slide201.xml.rels" ContentType="application/vnd.openxmlformats-package.relationships+xml"/>
  <Override PartName="/ppt/slides/_rels/slide197.xml.rels" ContentType="application/vnd.openxmlformats-package.relationships+xml"/>
  <Override PartName="/ppt/slides/_rels/slide196.xml.rels" ContentType="application/vnd.openxmlformats-package.relationships+xml"/>
  <Override PartName="/ppt/slides/_rels/slide193.xml.rels" ContentType="application/vnd.openxmlformats-package.relationships+xml"/>
  <Override PartName="/ppt/slides/_rels/slide192.xml.rels" ContentType="application/vnd.openxmlformats-package.relationships+xml"/>
  <Override PartName="/ppt/slides/_rels/slide191.xml.rels" ContentType="application/vnd.openxmlformats-package.relationships+xml"/>
  <Override PartName="/ppt/slides/_rels/slide190.xml.rels" ContentType="application/vnd.openxmlformats-package.relationships+xml"/>
  <Override PartName="/ppt/slides/_rels/slide189.xml.rels" ContentType="application/vnd.openxmlformats-package.relationships+xml"/>
  <Override PartName="/ppt/slides/_rels/slide188.xml.rels" ContentType="application/vnd.openxmlformats-package.relationships+xml"/>
  <Override PartName="/ppt/slides/_rels/slide185.xml.rels" ContentType="application/vnd.openxmlformats-package.relationships+xml"/>
  <Override PartName="/ppt/slides/_rels/slide184.xml.rels" ContentType="application/vnd.openxmlformats-package.relationships+xml"/>
  <Override PartName="/ppt/slides/_rels/slide183.xml.rels" ContentType="application/vnd.openxmlformats-package.relationships+xml"/>
  <Override PartName="/ppt/slides/_rels/slide181.xml.rels" ContentType="application/vnd.openxmlformats-package.relationships+xml"/>
  <Override PartName="/ppt/slides/_rels/slide179.xml.rels" ContentType="application/vnd.openxmlformats-package.relationships+xml"/>
  <Override PartName="/ppt/slides/_rels/slide178.xml.rels" ContentType="application/vnd.openxmlformats-package.relationships+xml"/>
  <Override PartName="/ppt/slides/_rels/slide177.xml.rels" ContentType="application/vnd.openxmlformats-package.relationships+xml"/>
  <Override PartName="/ppt/slides/_rels/slide176.xml.rels" ContentType="application/vnd.openxmlformats-package.relationships+xml"/>
  <Override PartName="/ppt/slides/_rels/slide175.xml.rels" ContentType="application/vnd.openxmlformats-package.relationships+xml"/>
  <Override PartName="/ppt/slides/_rels/slide170.xml.rels" ContentType="application/vnd.openxmlformats-package.relationships+xml"/>
  <Override PartName="/ppt/slides/_rels/slide166.xml.rels" ContentType="application/vnd.openxmlformats-package.relationships+xml"/>
  <Override PartName="/ppt/slides/_rels/slide164.xml.rels" ContentType="application/vnd.openxmlformats-package.relationships+xml"/>
  <Override PartName="/ppt/slides/_rels/slide162.xml.rels" ContentType="application/vnd.openxmlformats-package.relationships+xml"/>
  <Override PartName="/ppt/slides/_rels/slide158.xml.rels" ContentType="application/vnd.openxmlformats-package.relationships+xml"/>
  <Override PartName="/ppt/slides/_rels/slide157.xml.rels" ContentType="application/vnd.openxmlformats-package.relationships+xml"/>
  <Override PartName="/ppt/slides/_rels/slide156.xml.rels" ContentType="application/vnd.openxmlformats-package.relationships+xml"/>
  <Override PartName="/ppt/slides/_rels/slide155.xml.rels" ContentType="application/vnd.openxmlformats-package.relationships+xml"/>
  <Override PartName="/ppt/slides/_rels/slide154.xml.rels" ContentType="application/vnd.openxmlformats-package.relationships+xml"/>
  <Override PartName="/ppt/slides/_rels/slide153.xml.rels" ContentType="application/vnd.openxmlformats-package.relationships+xml"/>
  <Override PartName="/ppt/slides/_rels/slide152.xml.rels" ContentType="application/vnd.openxmlformats-package.relationships+xml"/>
  <Override PartName="/ppt/slides/_rels/slide151.xml.rels" ContentType="application/vnd.openxmlformats-package.relationships+xml"/>
  <Override PartName="/ppt/slides/_rels/slide149.xml.rels" ContentType="application/vnd.openxmlformats-package.relationships+xml"/>
  <Override PartName="/ppt/slides/_rels/slide147.xml.rels" ContentType="application/vnd.openxmlformats-package.relationships+xml"/>
  <Override PartName="/ppt/slides/_rels/slide145.xml.rels" ContentType="application/vnd.openxmlformats-package.relationships+xml"/>
  <Override PartName="/ppt/slides/_rels/slide143.xml.rels" ContentType="application/vnd.openxmlformats-package.relationships+xml"/>
  <Override PartName="/ppt/slides/_rels/slide168.xml.rels" ContentType="application/vnd.openxmlformats-package.relationships+xml"/>
  <Override PartName="/ppt/slides/_rels/slide142.xml.rels" ContentType="application/vnd.openxmlformats-package.relationships+xml"/>
  <Override PartName="/ppt/slides/_rels/slide200.xml.rels" ContentType="application/vnd.openxmlformats-package.relationships+xml"/>
  <Override PartName="/ppt/slides/_rels/slide139.xml.rels" ContentType="application/vnd.openxmlformats-package.relationships+xml"/>
  <Override PartName="/ppt/slides/_rels/slide160.xml.rels" ContentType="application/vnd.openxmlformats-package.relationships+xml"/>
  <Override PartName="/ppt/slides/_rels/slide138.xml.rels" ContentType="application/vnd.openxmlformats-package.relationships+xml"/>
  <Override PartName="/ppt/slides/_rels/slide137.xml.rels" ContentType="application/vnd.openxmlformats-package.relationships+xml"/>
  <Override PartName="/ppt/slides/_rels/slide136.xml.rels" ContentType="application/vnd.openxmlformats-package.relationships+xml"/>
  <Override PartName="/ppt/slides/_rels/slide135.xml.rels" ContentType="application/vnd.openxmlformats-package.relationships+xml"/>
  <Override PartName="/ppt/slides/_rels/slide194.xml.rels" ContentType="application/vnd.openxmlformats-package.relationships+xml"/>
  <Override PartName="/ppt/slides/_rels/slide132.xml.rels" ContentType="application/vnd.openxmlformats-package.relationships+xml"/>
  <Override PartName="/ppt/slides/_rels/slide161.xml.rels" ContentType="application/vnd.openxmlformats-package.relationships+xml"/>
  <Override PartName="/ppt/slides/_rels/slide131.xml.rels" ContentType="application/vnd.openxmlformats-package.relationships+xml"/>
  <Override PartName="/ppt/slides/_rels/slide182.xml.rels" ContentType="application/vnd.openxmlformats-package.relationships+xml"/>
  <Override PartName="/ppt/slides/_rels/slide130.xml.rels" ContentType="application/vnd.openxmlformats-package.relationships+xml"/>
  <Override PartName="/ppt/slides/_rels/slide129.xml.rels" ContentType="application/vnd.openxmlformats-package.relationships+xml"/>
  <Override PartName="/ppt/slides/_rels/slide206.xml.rels" ContentType="application/vnd.openxmlformats-package.relationships+xml"/>
  <Override PartName="/ppt/slides/_rels/slide125.xml.rels" ContentType="application/vnd.openxmlformats-package.relationships+xml"/>
  <Override PartName="/ppt/slides/_rels/slide123.xml.rels" ContentType="application/vnd.openxmlformats-package.relationships+xml"/>
  <Override PartName="/ppt/slides/_rels/slide122.xml.rels" ContentType="application/vnd.openxmlformats-package.relationships+xml"/>
  <Override PartName="/ppt/slides/_rels/slide121.xml.rels" ContentType="application/vnd.openxmlformats-package.relationships+xml"/>
  <Override PartName="/ppt/slides/_rels/slide117.xml.rels" ContentType="application/vnd.openxmlformats-package.relationships+xml"/>
  <Override PartName="/ppt/slides/_rels/slide116.xml.rels" ContentType="application/vnd.openxmlformats-package.relationships+xml"/>
  <Override PartName="/ppt/slides/_rels/slide114.xml.rels" ContentType="application/vnd.openxmlformats-package.relationships+xml"/>
  <Override PartName="/ppt/slides/_rels/slide113.xml.rels" ContentType="application/vnd.openxmlformats-package.relationships+xml"/>
  <Override PartName="/ppt/slides/_rels/slide124.xml.rels" ContentType="application/vnd.openxmlformats-package.relationships+xml"/>
  <Override PartName="/ppt/slides/_rels/slide110.xml.rels" ContentType="application/vnd.openxmlformats-package.relationships+xml"/>
  <Override PartName="/ppt/slides/_rels/slide109.xml.rels" ContentType="application/vnd.openxmlformats-package.relationships+xml"/>
  <Override PartName="/ppt/slides/_rels/slide198.xml.rels" ContentType="application/vnd.openxmlformats-package.relationships+xml"/>
  <Override PartName="/ppt/slides/_rels/slide107.xml.rels" ContentType="application/vnd.openxmlformats-package.relationships+xml"/>
  <Override PartName="/ppt/slides/_rels/slide187.xml.rels" ContentType="application/vnd.openxmlformats-package.relationships+xml"/>
  <Override PartName="/ppt/slides/_rels/slide140.xml.rels" ContentType="application/vnd.openxmlformats-package.relationships+xml"/>
  <Override PartName="/ppt/slides/_rels/slide106.xml.rels" ContentType="application/vnd.openxmlformats-package.relationships+xml"/>
  <Override PartName="/ppt/slides/_rels/slide105.xml.rels" ContentType="application/vnd.openxmlformats-package.relationships+xml"/>
  <Override PartName="/ppt/slides/_rels/slide99.xml.rels" ContentType="application/vnd.openxmlformats-package.relationships+xml"/>
  <Override PartName="/ppt/slides/_rels/slide199.xml.rels" ContentType="application/vnd.openxmlformats-package.relationships+xml"/>
  <Override PartName="/ppt/slides/_rels/slide108.xml.rels" ContentType="application/vnd.openxmlformats-package.relationships+xml"/>
  <Override PartName="/ppt/slides/_rels/slide180.xml.rels" ContentType="application/vnd.openxmlformats-package.relationships+xml"/>
  <Override PartName="/ppt/slides/_rels/slide97.xml.rels" ContentType="application/vnd.openxmlformats-package.relationships+xml"/>
  <Override PartName="/ppt/slides/_rels/slide204.xml.rels" ContentType="application/vnd.openxmlformats-package.relationships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133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174.xml.rels" ContentType="application/vnd.openxmlformats-package.relationships+xml"/>
  <Override PartName="/ppt/slides/_rels/slide79.xml.rels" ContentType="application/vnd.openxmlformats-package.relationships+xml"/>
  <Override PartName="/ppt/slides/_rels/slide76.xml.rels" ContentType="application/vnd.openxmlformats-package.relationships+xml"/>
  <Override PartName="/ppt/slides/_rels/slide84.xml.rels" ContentType="application/vnd.openxmlformats-package.relationships+xml"/>
  <Override PartName="/ppt/slides/_rels/slide112.xml.rels" ContentType="application/vnd.openxmlformats-package.relationships+xml"/>
  <Override PartName="/ppt/slides/_rels/slide163.xml.rels" ContentType="application/vnd.openxmlformats-package.relationships+xml"/>
  <Override PartName="/ppt/slides/_rels/slide65.xml.rels" ContentType="application/vnd.openxmlformats-package.relationships+xml"/>
  <Override PartName="/ppt/slides/_rels/slide141.xml.rels" ContentType="application/vnd.openxmlformats-package.relationships+xml"/>
  <Override PartName="/ppt/slides/_rels/slide62.xml.rels" ContentType="application/vnd.openxmlformats-package.relationships+xml"/>
  <Override PartName="/ppt/slides/_rels/slide126.xml.rels" ContentType="application/vnd.openxmlformats-package.relationships+xml"/>
  <Override PartName="/ppt/slides/_rels/slide90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165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173.xml.rels" ContentType="application/vnd.openxmlformats-package.relationships+xml"/>
  <Override PartName="/ppt/slides/_rels/slide80.xml.rels" ContentType="application/vnd.openxmlformats-package.relationships+xml"/>
  <Override PartName="/ppt/slides/_rels/slide103.xml.rels" ContentType="application/vnd.openxmlformats-package.relationships+xml"/>
  <Override PartName="/ppt/slides/_rels/slide64.xml.rels" ContentType="application/vnd.openxmlformats-package.relationships+xml"/>
  <Override PartName="/ppt/slides/_rels/slide53.xml.rels" ContentType="application/vnd.openxmlformats-package.relationships+xml"/>
  <Override PartName="/ppt/slides/_rels/slide78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146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167.xml.rels" ContentType="application/vnd.openxmlformats-package.relationships+xml"/>
  <Override PartName="/ppt/slides/_rels/slide41.xml.rels" ContentType="application/vnd.openxmlformats-package.relationships+xml"/>
  <Override PartName="/ppt/slides/_rels/slide186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70.xml.rels" ContentType="application/vnd.openxmlformats-package.relationships+xml"/>
  <Override PartName="/ppt/slides/_rels/slide101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7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148.xml.rels" ContentType="application/vnd.openxmlformats-package.relationships+xml"/>
  <Override PartName="/ppt/slides/_rels/slide61.xml.rels" ContentType="application/vnd.openxmlformats-package.relationships+xml"/>
  <Override PartName="/ppt/slides/_rels/slide31.xml.rels" ContentType="application/vnd.openxmlformats-package.relationships+xml"/>
  <Override PartName="/ppt/slides/_rels/slide94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100.xml.rels" ContentType="application/vnd.openxmlformats-package.relationships+xml"/>
  <Override PartName="/ppt/slides/_rels/slide23.xml.rels" ContentType="application/vnd.openxmlformats-package.relationships+xml"/>
  <Override PartName="/ppt/slides/_rels/slide144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87.xml.rels" ContentType="application/vnd.openxmlformats-package.relationships+xml"/>
  <Override PartName="/ppt/slides/_rels/slide128.xml.rels" ContentType="application/vnd.openxmlformats-package.relationships+xml"/>
  <Override PartName="/ppt/slides/_rels/slide21.xml.rels" ContentType="application/vnd.openxmlformats-package.relationships+xml"/>
  <Override PartName="/ppt/slides/_rels/slide118.xml.rels" ContentType="application/vnd.openxmlformats-package.relationships+xml"/>
  <Override PartName="/ppt/slides/_rels/slide150.xml.rels" ContentType="application/vnd.openxmlformats-package.relationships+xml"/>
  <Override PartName="/ppt/slides/_rels/slide98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203.xml.rels" ContentType="application/vnd.openxmlformats-package.relationships+xml"/>
  <Override PartName="/ppt/slides/_rels/slide18.xml.rels" ContentType="application/vnd.openxmlformats-package.relationships+xml"/>
  <Override PartName="/ppt/slides/_rels/slide102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7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7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20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93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77.xml.rels" ContentType="application/vnd.openxmlformats-package.relationships+xml"/>
  <Override PartName="/ppt/slides/_rels/slide11.xml.rels" ContentType="application/vnd.openxmlformats-package.relationships+xml"/>
  <Override PartName="/ppt/slides/_rels/slide10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15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171.xml.rels" ContentType="application/vnd.openxmlformats-package.relationships+xml"/>
  <Override PartName="/ppt/slides/_rels/slide7.xml.rels" ContentType="application/vnd.openxmlformats-package.relationships+xml"/>
  <Override PartName="/ppt/slides/_rels/slide111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134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81.xml.rels" ContentType="application/vnd.openxmlformats-package.relationships+xml"/>
  <Override PartName="/ppt/slides/_rels/slide120.xml.rels" ContentType="application/vnd.openxmlformats-package.relationships+xml"/>
  <Override PartName="/ppt/slides/_rels/slide127.xml.rels" ContentType="application/vnd.openxmlformats-package.relationships+xml"/>
  <Override PartName="/ppt/slides/_rels/slide195.xml.rels" ContentType="application/vnd.openxmlformats-package.relationships+xml"/>
  <Override PartName="/ppt/slides/_rels/slide169.xml.rels" ContentType="application/vnd.openxmlformats-package.relationships+xml"/>
  <Override PartName="/ppt/slides/_rels/slide3.xml.rels" ContentType="application/vnd.openxmlformats-package.relationships+xml"/>
  <Override PartName="/ppt/slides/_rels/slide207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119.xml.rels" ContentType="application/vnd.openxmlformats-package.relationships+xml"/>
  <Override PartName="/ppt/slides/_rels/slide15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92.xml.rels" ContentType="application/vnd.openxmlformats-package.relationships+xml"/>
  <Override PartName="/ppt/slides/_rels/slide1.xml.rels" ContentType="application/vnd.openxmlformats-package.relationships+xml"/>
  <Override PartName="/ppt/slides/slide187.xml" ContentType="application/vnd.openxmlformats-officedocument.presentationml.slide+xml"/>
  <Override PartName="/ppt/slides/slide147.xml" ContentType="application/vnd.openxmlformats-officedocument.presentationml.slide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119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80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43.xml" ContentType="application/vnd.openxmlformats-officedocument.presentationml.slide+xml"/>
  <Override PartName="/ppt/slides/slide40.xml" ContentType="application/vnd.openxmlformats-officedocument.presentationml.slide+xml"/>
  <Override PartName="/ppt/slides/slide133.xml" ContentType="application/vnd.openxmlformats-officedocument.presentationml.slide+xml"/>
  <Override PartName="/ppt/slides/slide19.xml" ContentType="application/vnd.openxmlformats-officedocument.presentationml.slide+xml"/>
  <Override PartName="/ppt/slides/slide135.xml" ContentType="application/vnd.openxmlformats-officedocument.presentationml.slide+xml"/>
  <Override PartName="/ppt/slides/slide18.xml" ContentType="application/vnd.openxmlformats-officedocument.presentationml.slide+xml"/>
  <Override PartName="/ppt/slides/slide97.xml" ContentType="application/vnd.openxmlformats-officedocument.presentationml.slide+xml"/>
  <Override PartName="/ppt/slides/slide153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0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67.xml" ContentType="application/vnd.openxmlformats-officedocument.presentationml.slide+xml"/>
  <Override PartName="/ppt/slides/slide115.xml" ContentType="application/vnd.openxmlformats-officedocument.presentationml.slide+xml"/>
  <Override PartName="/ppt/slides/slide17.xml" ContentType="application/vnd.openxmlformats-officedocument.presentationml.slide+xml"/>
  <Override PartName="/ppt/slides/slide182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68.xml" ContentType="application/vnd.openxmlformats-officedocument.presentationml.slide+xml"/>
  <Override PartName="/ppt/slides/slide11.xml" ContentType="application/vnd.openxmlformats-officedocument.presentationml.slide+xml"/>
  <Override PartName="/ppt/slides/slide103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76.xml" ContentType="application/vnd.openxmlformats-officedocument.presentationml.slide+xml"/>
  <Override PartName="/ppt/slides/slide60.xml" ContentType="application/vnd.openxmlformats-officedocument.presentationml.slide+xml"/>
  <Override PartName="/ppt/slides/slide65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27.xml" ContentType="application/vnd.openxmlformats-officedocument.presentationml.slide+xml"/>
  <Override PartName="/ppt/slides/slide9.xml" ContentType="application/vnd.openxmlformats-officedocument.presentationml.slide+xml"/>
  <Override PartName="/ppt/slides/slide111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3.xml" ContentType="application/vnd.openxmlformats-officedocument.presentationml.slide+xml"/>
  <Override PartName="/ppt/slides/slide116.xml" ContentType="application/vnd.openxmlformats-officedocument.presentationml.slide+xml"/>
  <Override PartName="/ppt/slides/slide205.xml" ContentType="application/vnd.openxmlformats-officedocument.presentationml.slide+xml"/>
  <Override PartName="/ppt/slides/slide173.xml" ContentType="application/vnd.openxmlformats-officedocument.presentationml.slide+xml"/>
  <Override PartName="/ppt/slides/slide7.xml" ContentType="application/vnd.openxmlformats-officedocument.presentationml.slide+xml"/>
  <Override PartName="/ppt/slides/slide100.xml" ContentType="application/vnd.openxmlformats-officedocument.presentationml.slide+xml"/>
  <Override PartName="/ppt/slides/slide89.xml" ContentType="application/vnd.openxmlformats-officedocument.presentationml.slide+xml"/>
  <Override PartName="/ppt/slides/slide92.xml" ContentType="application/vnd.openxmlformats-officedocument.presentationml.slide+xml"/>
  <Override PartName="/ppt/slides/slide193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12.xml" ContentType="application/vnd.openxmlformats-officedocument.presentationml.slide+xml"/>
  <Override PartName="/ppt/slides/slide20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94.xml" ContentType="application/vnd.openxmlformats-officedocument.presentationml.slide+xml"/>
  <Override PartName="/ppt/slides/slide2.xml" ContentType="application/vnd.openxmlformats-officedocument.presentationml.slide+xml"/>
  <Override PartName="/ppt/slides/slide19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0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8.jpeg" ContentType="image/jpe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A87C63-8CC6-4C5D-BBE4-499C392F67B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9.xml.rels><?xml version="1.0" encoding="UTF-8"?>
<Relationships xmlns="http://schemas.openxmlformats.org/package/2006/relationships"><Relationship Id="rId1" Type="http://schemas.openxmlformats.org/officeDocument/2006/relationships/slide" Target="../slides/slide199.xml"/><Relationship Id="rId2" Type="http://schemas.openxmlformats.org/officeDocument/2006/relationships/notesMaster" Target="../notesMasters/notesMaster1.xml"/>
</Relationships>
</file>

<file path=ppt/notesSlides/_rels/notesSlide200.xml.rels><?xml version="1.0" encoding="UTF-8"?>
<Relationships xmlns="http://schemas.openxmlformats.org/package/2006/relationships"><Relationship Id="rId1" Type="http://schemas.openxmlformats.org/officeDocument/2006/relationships/slide" Target="../slides/slide20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14D0E93-2A7F-4381-8DD9-6322E014516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TtripHistory  history = new TripHistory(this)</a:t>
            </a:r>
            <a:endParaRPr/>
          </a:p>
        </p:txBody>
      </p:sp>
      <p:sp>
        <p:nvSpPr>
          <p:cNvPr id="4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E58BB2-D122-4E92-BAC3-E05A6B287AF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You can call these functions from an activity</a:t>
            </a:r>
            <a:endParaRPr/>
          </a:p>
        </p:txBody>
      </p:sp>
      <p:sp>
        <p:nvSpPr>
          <p:cNvPr id="4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1A17587-0481-4EA7-B22D-879437A1C8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http://developer.android.com/reference/android/database/sqlite/SQLiteDatabase.html#query%28java.lang.String,%20java.lang.String[],%20java.lang.String,%20java.lang.String[],%20java.lang.String,%20java.lang.String,%20java.lang.String,%20java.lang.String%29</a:t>
            </a:r>
            <a:endParaRPr/>
          </a:p>
        </p:txBody>
      </p:sp>
      <p:sp>
        <p:nvSpPr>
          <p:cNvPr id="4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20D83D9-1DDB-4A8E-8279-1579F57862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Bundles are used to save state. They are typically passed into Activities by the system. They store key-value pairs. putString, getExtra</a:t>
            </a:r>
            <a:endParaRPr/>
          </a:p>
          <a:p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3269B1D-322E-4B10-9DCD-040A5E0F4F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Use Context.getSharedPreferences(String, int) method to get a different shared preferences object. </a:t>
            </a:r>
            <a:endParaRPr/>
          </a:p>
        </p:txBody>
      </p:sp>
      <p:sp>
        <p:nvSpPr>
          <p:cNvPr id="4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CF93358-BD1C-49A8-A93E-90C71AD5764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Bundles are used to save state. They are typically passed into Activities by the system. They store key-value pairs. putString, getExtra</a:t>
            </a:r>
            <a:endParaRPr/>
          </a:p>
          <a:p>
            <a:endParaRPr/>
          </a:p>
        </p:txBody>
      </p:sp>
      <p:sp>
        <p:nvSpPr>
          <p:cNvPr id="4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24D2359-3D7F-465F-99EE-8276D50F12A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E611F6C-2E78-4099-9496-54AA4811F2A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678820-779C-40CF-8F2B-5F917C71146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B8BE66-F563-4615-A3C3-AF2865FB338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e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jpeg"/><Relationship Id="rId18" Type="http://schemas.openxmlformats.org/officeDocument/2006/relationships/image" Target="../media/image23.png"/><Relationship Id="rId1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0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2160" y="1608480"/>
            <a:ext cx="5238360" cy="39333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6320" y="609480"/>
            <a:ext cx="8915040" cy="701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800000"/>
                </a:solidFill>
                <a:latin typeface="Calibri"/>
              </a:rPr>
              <a:t>Android Storage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607320" y="1608480"/>
            <a:ext cx="7772040" cy="15192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</p:sp>
      <p:sp>
        <p:nvSpPr>
          <p:cNvPr id="86" name="CustomShape 3"/>
          <p:cNvSpPr/>
          <p:nvPr/>
        </p:nvSpPr>
        <p:spPr>
          <a:xfrm>
            <a:off x="0" y="5105520"/>
            <a:ext cx="9143640" cy="13417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99"/>
                </a:solidFill>
                <a:latin typeface="Calibri"/>
              </a:rPr>
              <a:t>Jeffrey Bickford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99"/>
                </a:solidFill>
                <a:latin typeface="Calibri"/>
              </a:rPr>
              <a:t>AT&amp;T Security Research Center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99"/>
                </a:solidFill>
                <a:latin typeface="Calibri"/>
              </a:rPr>
              <a:t>jbickford@nyu.edu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55520" y="-884160"/>
            <a:ext cx="2466720" cy="1847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286000"/>
            <a:ext cx="8152920" cy="191160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sp>
        <p:nvSpPr>
          <p:cNvPr id="143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Saving Data to Files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457200" y="1600200"/>
            <a:ext cx="8229240" cy="533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Write to files using normal Java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533520" y="4419720"/>
            <a:ext cx="7284240" cy="228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File Flags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MODE_PRIVATE – create or replace private 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MODE_APPEND – if file exists, append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MODE_WORLD_READABLE – don’t use!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MODE_WORLD_WRITEABLE – don’t use!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Data Formats</a:t>
            </a:r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457200" y="160020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you save data in a file, must choose a format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Delimited (csv, pipe, etc.)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XML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JSON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JavaScript Object Notation has recently become very popular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Many web services now use JSON to transfer data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org.json package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More info: http://json.org</a:t>
            </a:r>
            <a:endParaRPr/>
          </a:p>
          <a:p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9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13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How to use JSON</a:t>
            </a:r>
            <a:endParaRPr/>
          </a:p>
        </p:txBody>
      </p:sp>
      <p:sp>
        <p:nvSpPr>
          <p:cNvPr id="151" name="TextShape 3"/>
          <p:cNvSpPr txBox="1"/>
          <p:nvPr/>
        </p:nvSpPr>
        <p:spPr>
          <a:xfrm>
            <a:off x="457200" y="1600200"/>
            <a:ext cx="8229240" cy="4343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Add a toJSON method to your Model class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Converts your member fields to JSONObject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Add static fields for keys as well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Create new JSONSerializer for Model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Writes data to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 JSONSerializer when you want to save state to disk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1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5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75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166680" y="114840"/>
            <a:ext cx="8701200" cy="6662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Trip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JSON_ID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"id"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JSON_DESTINATION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“destination"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JSON_PEOPLE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"people"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JSON_DATE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"date"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UUID mId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mDestination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Date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mDate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ArrayList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people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could be list of objects too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Trip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mId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UUID.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randomUUID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mDate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Date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339933"/>
                </a:solidFill>
                <a:latin typeface="Courier New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mDestination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people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ArrayList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&gt;;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JSONObject toJSON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throws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JSONException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JSONObject json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JSONObject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JSON_ID, mId.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toString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JSON_LOCATION, mDestination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JSON_PEOPLE,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JSONArray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people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JSON_DATE, mDate.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getTime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json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2242440" y="6412320"/>
            <a:ext cx="7101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0000"/>
                </a:solidFill>
                <a:latin typeface="Calibri"/>
              </a:rPr>
              <a:t>*Modified from Big Nerd Ranch Guide: Android Programming</a:t>
            </a:r>
            <a:endParaRPr/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914400" y="185040"/>
            <a:ext cx="7605360" cy="648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TripJSONSerializer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Context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mContext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mFilename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TripJSONSerializer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Context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c, 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f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mContext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mFilename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f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66"/>
                </a:solidFill>
                <a:latin typeface="Courier New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saveTrips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Trip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trips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throws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JSONException, 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IOException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i="1" lang="en-US" sz="1400">
                <a:solidFill>
                  <a:srgbClr val="666666"/>
                </a:solidFill>
                <a:latin typeface="Courier New"/>
              </a:rPr>
              <a:t>// Build an array in JSON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JSONArray array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JSONArray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Trip t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: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trips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array.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toJSON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i="1" lang="en-US" sz="1400">
                <a:solidFill>
                  <a:srgbClr val="666666"/>
                </a:solidFill>
                <a:latin typeface="Courier New"/>
              </a:rPr>
              <a:t>// Write the file to disk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Writer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writer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66"/>
                </a:solidFill>
                <a:latin typeface="Courier New"/>
              </a:rPr>
              <a:t>null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try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OutputStream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out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mContext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openFileOutput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mFilename, 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Context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MODE_PRIVATE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writer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OutputStreamWriter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writer.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write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array.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toString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finally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writer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!=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66"/>
                </a:solidFill>
                <a:latin typeface="Courier New"/>
              </a:rPr>
              <a:t>null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writer.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close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1857240" y="6288120"/>
            <a:ext cx="7101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0000"/>
                </a:solidFill>
                <a:latin typeface="Calibri"/>
              </a:rPr>
              <a:t>*Modified from Big Nerd Ranch Guide: Android Programming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228600" y="842400"/>
            <a:ext cx="8762760" cy="5303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>
                <a:solidFill>
                  <a:srgbClr val="000000"/>
                </a:solidFill>
                <a:latin typeface="Courier New"/>
              </a:rPr>
              <a:t> TripHistory </a:t>
            </a:r>
            <a:r>
              <a:rPr lang="en-US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 u="sng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>
                <a:solidFill>
                  <a:srgbClr val="000000"/>
                </a:solidFill>
                <a:latin typeface="Courier New"/>
              </a:rPr>
              <a:t> TAG </a:t>
            </a:r>
            <a:r>
              <a:rPr lang="en-US">
                <a:solidFill>
                  <a:srgbClr val="339933"/>
                </a:solidFill>
                <a:latin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00ff"/>
                </a:solidFill>
                <a:latin typeface="Courier New"/>
              </a:rPr>
              <a:t>"TripHistory"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 u="sng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>
                <a:solidFill>
                  <a:srgbClr val="000000"/>
                </a:solidFill>
                <a:latin typeface="Courier New"/>
              </a:rPr>
              <a:t> FILENAME </a:t>
            </a:r>
            <a:r>
              <a:rPr lang="en-US">
                <a:solidFill>
                  <a:srgbClr val="339933"/>
                </a:solidFill>
                <a:latin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00ff"/>
                </a:solidFill>
                <a:latin typeface="Courier New"/>
              </a:rPr>
              <a:t>"triphistory.json"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/>
              </a:rPr>
              <a:t> ArrayList</a:t>
            </a:r>
            <a:r>
              <a:rPr lang="en-US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>
                <a:solidFill>
                  <a:srgbClr val="000000"/>
                </a:solidFill>
                <a:latin typeface="Courier New"/>
              </a:rPr>
              <a:t>Trip</a:t>
            </a:r>
            <a:r>
              <a:rPr lang="en-US">
                <a:solidFill>
                  <a:srgbClr val="339933"/>
                </a:solidFill>
                <a:latin typeface="Courier New"/>
              </a:rPr>
              <a:t>&gt;</a:t>
            </a:r>
            <a:r>
              <a:rPr lang="en-US">
                <a:solidFill>
                  <a:srgbClr val="000000"/>
                </a:solidFill>
                <a:latin typeface="Courier New"/>
              </a:rPr>
              <a:t> mTrips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/>
              </a:rPr>
              <a:t> TripJSONSerializer mSerializer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>
                <a:solidFill>
                  <a:srgbClr val="000000"/>
                </a:solidFill>
                <a:latin typeface="Courier New"/>
              </a:rPr>
              <a:t> TripHistory sTripHistory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 u="sng">
                <a:solidFill>
                  <a:srgbClr val="0000ff"/>
                </a:solidFill>
                <a:latin typeface="Courier New"/>
              </a:rPr>
              <a:t>Context</a:t>
            </a:r>
            <a:r>
              <a:rPr lang="en-US">
                <a:solidFill>
                  <a:srgbClr val="000000"/>
                </a:solidFill>
                <a:latin typeface="Courier New"/>
              </a:rPr>
              <a:t> mAppContext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>
                <a:solidFill>
                  <a:srgbClr val="000000"/>
                </a:solidFill>
                <a:latin typeface="Courier New"/>
              </a:rPr>
              <a:t> TripHistory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 u="sng">
                <a:solidFill>
                  <a:srgbClr val="0000ff"/>
                </a:solidFill>
                <a:latin typeface="Courier New"/>
              </a:rPr>
              <a:t>Context</a:t>
            </a:r>
            <a:r>
              <a:rPr lang="en-US">
                <a:solidFill>
                  <a:srgbClr val="000000"/>
                </a:solidFill>
                <a:latin typeface="Courier New"/>
              </a:rPr>
              <a:t> appContext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mAppContext </a:t>
            </a:r>
            <a:r>
              <a:rPr lang="en-US">
                <a:solidFill>
                  <a:srgbClr val="339933"/>
                </a:solidFill>
                <a:latin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</a:rPr>
              <a:t> appContext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mTrips </a:t>
            </a:r>
            <a:r>
              <a:rPr lang="en-US">
                <a:solidFill>
                  <a:srgbClr val="339933"/>
                </a:solidFill>
                <a:latin typeface="Courier New"/>
              </a:rPr>
              <a:t>=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/>
              </a:rPr>
              <a:t> ArrayList</a:t>
            </a:r>
            <a:r>
              <a:rPr lang="en-US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>
                <a:solidFill>
                  <a:srgbClr val="000000"/>
                </a:solidFill>
                <a:latin typeface="Courier New"/>
              </a:rPr>
              <a:t>Trip</a:t>
            </a:r>
            <a:r>
              <a:rPr lang="en-US">
                <a:solidFill>
                  <a:srgbClr val="339933"/>
                </a:solidFill>
                <a:latin typeface="Courier New"/>
              </a:rPr>
              <a:t>&gt;</a:t>
            </a:r>
            <a:r>
              <a:rPr lang="en-US">
                <a:solidFill>
                  <a:srgbClr val="009900"/>
                </a:solidFill>
                <a:latin typeface="Courier New"/>
              </a:rPr>
              <a:t>()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1857240" y="6288120"/>
            <a:ext cx="7101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0000"/>
                </a:solidFill>
                <a:latin typeface="Calibri"/>
              </a:rPr>
              <a:t>*Modified from Big Nerd Ranch Guide: Android Programming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609480" y="990720"/>
            <a:ext cx="7848360" cy="502812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void</a:t>
            </a:r>
            <a:r>
              <a:rPr lang="en-US">
                <a:solidFill>
                  <a:srgbClr val="000000"/>
                </a:solidFill>
                <a:latin typeface="Courier New"/>
              </a:rPr>
              <a:t> addTrip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</a:rPr>
              <a:t>Trip t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mTrips.</a:t>
            </a:r>
            <a:r>
              <a:rPr lang="en-US">
                <a:solidFill>
                  <a:srgbClr val="006633"/>
                </a:solidFill>
                <a:latin typeface="Courier New"/>
              </a:rPr>
              <a:t>add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</a:rPr>
              <a:t>t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boolean</a:t>
            </a:r>
            <a:r>
              <a:rPr lang="en-US">
                <a:solidFill>
                  <a:srgbClr val="000000"/>
                </a:solidFill>
                <a:latin typeface="Courier New"/>
              </a:rPr>
              <a:t> saveTrips</a:t>
            </a:r>
            <a:r>
              <a:rPr lang="en-US">
                <a:solidFill>
                  <a:srgbClr val="009900"/>
                </a:solidFill>
                <a:latin typeface="Courier New"/>
              </a:rPr>
              <a:t>()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try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mSerializer.</a:t>
            </a:r>
            <a:r>
              <a:rPr lang="en-US">
                <a:solidFill>
                  <a:srgbClr val="006633"/>
                </a:solidFill>
                <a:latin typeface="Courier New"/>
              </a:rPr>
              <a:t>saveTrips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</a:rPr>
              <a:t>mTrips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Log.</a:t>
            </a:r>
            <a:r>
              <a:rPr lang="en-US">
                <a:solidFill>
                  <a:srgbClr val="006633"/>
                </a:solidFill>
                <a:latin typeface="Courier New"/>
              </a:rPr>
              <a:t>d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</a:rPr>
              <a:t>TAG, </a:t>
            </a:r>
            <a:r>
              <a:rPr lang="en-US">
                <a:solidFill>
                  <a:srgbClr val="0000ff"/>
                </a:solidFill>
                <a:latin typeface="Courier New"/>
              </a:rPr>
              <a:t>"Trips saved to file."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return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true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>
                <a:solidFill>
                  <a:srgbClr val="009900"/>
                </a:solidFill>
                <a:latin typeface="Courier New"/>
              </a:rPr>
              <a:t>}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catch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 u="sng">
                <a:solidFill>
                  <a:srgbClr val="0000ff"/>
                </a:solidFill>
                <a:latin typeface="Courier New"/>
              </a:rPr>
              <a:t>Exception</a:t>
            </a:r>
            <a:r>
              <a:rPr lang="en-US">
                <a:solidFill>
                  <a:srgbClr val="000000"/>
                </a:solidFill>
                <a:latin typeface="Courier New"/>
              </a:rPr>
              <a:t> e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>
                <a:solidFill>
                  <a:srgbClr val="000000"/>
                </a:solidFill>
                <a:latin typeface="Courier New"/>
              </a:rPr>
              <a:t>Log.</a:t>
            </a:r>
            <a:r>
              <a:rPr lang="en-US">
                <a:solidFill>
                  <a:srgbClr val="006633"/>
                </a:solidFill>
                <a:latin typeface="Courier New"/>
              </a:rPr>
              <a:t>e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</a:rPr>
              <a:t>TAG, </a:t>
            </a:r>
            <a:r>
              <a:rPr lang="en-US">
                <a:solidFill>
                  <a:srgbClr val="0000ff"/>
                </a:solidFill>
                <a:latin typeface="Courier New"/>
              </a:rPr>
              <a:t>"Error saving trips: "</a:t>
            </a:r>
            <a:r>
              <a:rPr lang="en-US">
                <a:solidFill>
                  <a:srgbClr val="000000"/>
                </a:solidFill>
                <a:latin typeface="Courier New"/>
              </a:rPr>
              <a:t>, e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b="1" lang="en-US">
                <a:solidFill>
                  <a:srgbClr val="000000"/>
                </a:solidFill>
                <a:latin typeface="Courier New"/>
              </a:rPr>
              <a:t>return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false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1857240" y="6288120"/>
            <a:ext cx="7101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0000"/>
                </a:solidFill>
                <a:latin typeface="Calibri"/>
              </a:rPr>
              <a:t>*Modified from Big Nerd Ranch Guide: Android Programming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1600200"/>
            <a:ext cx="8229240" cy="1294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should you save the file? Recall the Activity Lifecycle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When to Save File</a:t>
            </a:r>
            <a:endParaRPr/>
          </a:p>
        </p:txBody>
      </p:sp>
      <p:sp>
        <p:nvSpPr>
          <p:cNvPr id="338" name="CustomShape 4"/>
          <p:cNvSpPr/>
          <p:nvPr/>
        </p:nvSpPr>
        <p:spPr>
          <a:xfrm>
            <a:off x="1676520" y="3057840"/>
            <a:ext cx="5486040" cy="219600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>
                <a:solidFill>
                  <a:srgbClr val="000066"/>
                </a:solidFill>
                <a:latin typeface="Courier New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 onPause </a:t>
            </a:r>
            <a:r>
              <a:rPr lang="en-US" sz="20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2000">
                <a:solidFill>
                  <a:srgbClr val="000000"/>
                </a:solidFill>
                <a:latin typeface="Courier New"/>
              </a:rPr>
              <a:t>super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000">
                <a:solidFill>
                  <a:srgbClr val="006633"/>
                </a:solidFill>
                <a:latin typeface="Courier New"/>
              </a:rPr>
              <a:t>onPause</a:t>
            </a:r>
            <a:r>
              <a:rPr lang="en-US" sz="20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20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tripHistory.</a:t>
            </a:r>
            <a:r>
              <a:rPr lang="en-US" sz="2000">
                <a:solidFill>
                  <a:srgbClr val="006633"/>
                </a:solidFill>
                <a:latin typeface="Courier New"/>
              </a:rPr>
              <a:t>saveTrips</a:t>
            </a:r>
            <a:r>
              <a:rPr lang="en-US" sz="20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20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40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Reading Files</a:t>
            </a:r>
            <a:endParaRPr/>
          </a:p>
        </p:txBody>
      </p:sp>
      <p:sp>
        <p:nvSpPr>
          <p:cNvPr id="34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Also add a constructor that creates a new Object  based off of JSON file (in your model)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Read in file in your JSON Serializer class, use JSON Tokener to parse and build objects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Call this when you make your object or in onCreate()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Challenge: build this code yourself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7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33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External Storage</a:t>
            </a:r>
            <a:endParaRPr/>
          </a:p>
        </p:txBody>
      </p:sp>
      <p:sp>
        <p:nvSpPr>
          <p:cNvPr id="344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External storage works the same 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Interact with files using normal Java I/O classes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Note that these files are typically not private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Used for data that you would share with other apps, music, web downloads, documents,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8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37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External Storage</a:t>
            </a:r>
            <a:endParaRPr/>
          </a:p>
        </p:txBody>
      </p:sp>
      <p:sp>
        <p:nvSpPr>
          <p:cNvPr id="347" name="TextShape 3"/>
          <p:cNvSpPr txBox="1"/>
          <p:nvPr/>
        </p:nvSpPr>
        <p:spPr>
          <a:xfrm>
            <a:off x="457200" y="12654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When using external storage, you must check if it is available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Could be mounted to a computer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Media could be removed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 a read-only state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  <p:pic>
        <p:nvPicPr>
          <p:cNvPr id="3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3169800"/>
            <a:ext cx="7221600" cy="343800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External Storage</a:t>
            </a:r>
            <a:endParaRPr/>
          </a:p>
        </p:txBody>
      </p:sp>
      <p:sp>
        <p:nvSpPr>
          <p:cNvPr id="351" name="TextShape 3"/>
          <p:cNvSpPr txBox="1"/>
          <p:nvPr/>
        </p:nvSpPr>
        <p:spPr>
          <a:xfrm>
            <a:off x="228600" y="1752480"/>
            <a:ext cx="9143640" cy="464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Where do you store these files?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Dependent on kind of file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DIRECTORY_MUSIC, DIRECTORY_PICTURES,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 getExternalFilesDir(String type) get directory location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/>
              </a:rPr>
              <a:t> </a:t>
            </a:r>
            <a:r>
              <a:rPr lang="en-US" u="sng">
                <a:solidFill>
                  <a:srgbClr val="0000ff"/>
                </a:solidFill>
                <a:latin typeface="Courier New"/>
              </a:rPr>
              <a:t>File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</a:rPr>
              <a:t>getExternalFilesDir</a:t>
            </a:r>
            <a:r>
              <a:rPr lang="en-US">
                <a:solidFill>
                  <a:srgbClr val="009900"/>
                </a:solidFill>
                <a:latin typeface="Courier New"/>
              </a:rPr>
              <a:t>(</a:t>
            </a:r>
            <a:r>
              <a:rPr lang="en-US">
                <a:solidFill>
                  <a:srgbClr val="000000"/>
                </a:solidFill>
                <a:latin typeface="Courier New"/>
              </a:rPr>
              <a:t>DIRECTORY_MUSIC),“recording1.</a:t>
            </a:r>
            <a:r>
              <a:rPr lang="en-US">
                <a:solidFill>
                  <a:srgbClr val="006633"/>
                </a:solidFill>
                <a:latin typeface="Courier New"/>
              </a:rPr>
              <a:t>mp3</a:t>
            </a:r>
            <a:r>
              <a:rPr lang="en-US">
                <a:solidFill>
                  <a:srgbClr val="000000"/>
                </a:solidFill>
                <a:latin typeface="Courier New"/>
              </a:rPr>
              <a:t>”</a:t>
            </a:r>
            <a:r>
              <a:rPr lang="en-US">
                <a:solidFill>
                  <a:srgbClr val="009900"/>
                </a:solidFill>
                <a:latin typeface="Courier New"/>
              </a:rPr>
              <a:t>)</a:t>
            </a:r>
            <a:r>
              <a:rPr lang="en-US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 is stored in Android/data/your_package/directory on SD card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you pass null, it is stored in root folder of your package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CustomShape 4"/>
          <p:cNvSpPr/>
          <p:nvPr/>
        </p:nvSpPr>
        <p:spPr>
          <a:xfrm>
            <a:off x="594360" y="2838960"/>
            <a:ext cx="7848360" cy="155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c00000"/>
                </a:solidFill>
                <a:latin typeface="Calibri"/>
              </a:rPr>
              <a:t>Note: Android 4.4 adds getExternalFilesDirs() which returns a list of possible external storage locations if you have more than one external storage device</a:t>
            </a:r>
            <a:endParaRPr/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0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62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2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94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External Storage</a:t>
            </a:r>
            <a:endParaRPr/>
          </a:p>
        </p:txBody>
      </p:sp>
      <p:sp>
        <p:nvSpPr>
          <p:cNvPr id="355" name="TextShape 3"/>
          <p:cNvSpPr txBox="1"/>
          <p:nvPr/>
        </p:nvSpPr>
        <p:spPr>
          <a:xfrm>
            <a:off x="533520" y="1752480"/>
            <a:ext cx="8000640" cy="4495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6" name="CustomShape 4"/>
          <p:cNvSpPr/>
          <p:nvPr/>
        </p:nvSpPr>
        <p:spPr>
          <a:xfrm>
            <a:off x="457200" y="1752480"/>
            <a:ext cx="9143640" cy="4419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Files can also be stored in public directories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 getExternalPublicStorageDirectory()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Music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Podcasts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Ringtones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Alarms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Notifications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Pictures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Movies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Download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Databases</a:t>
            </a:r>
            <a:endParaRPr/>
          </a:p>
        </p:txBody>
      </p:sp>
      <p:sp>
        <p:nvSpPr>
          <p:cNvPr id="359" name="TextShape 3"/>
          <p:cNvSpPr txBox="1"/>
          <p:nvPr/>
        </p:nvSpPr>
        <p:spPr>
          <a:xfrm>
            <a:off x="228600" y="1752480"/>
            <a:ext cx="9143640" cy="4038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0" name="CustomShape 4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Databases are used for large or complex structured data sets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Android uses SQLite databases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Database can be used from any class in your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Cannot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be accessed by any other application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9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5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Databases</a:t>
            </a:r>
            <a:endParaRPr/>
          </a:p>
        </p:txBody>
      </p:sp>
      <p:sp>
        <p:nvSpPr>
          <p:cNvPr id="363" name="TextShape 3"/>
          <p:cNvSpPr txBox="1"/>
          <p:nvPr/>
        </p:nvSpPr>
        <p:spPr>
          <a:xfrm>
            <a:off x="228600" y="1752480"/>
            <a:ext cx="9143640" cy="4038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Create database by creating a subclass of SQLiteOpenHelper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Here is where you create your schema and tables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Database is created the first your helper object is created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Be careful about modifying database, you must increment VERSION number in order for the change to occur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6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0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70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76320" y="1447920"/>
            <a:ext cx="8991360" cy="474696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TripDatabaseHelper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SQLiteOpenHelper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DATABASE_VERSION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DATABASE_NAME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"trips"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TABLE_TRIP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"trip"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COLUMN_TRIP_ID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"_id"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convention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COLUMN_TRIP_DATE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"date"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COLUMN_TRIP_DESTINATION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"destination"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TABLE_LOCATION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"location"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COLUMN_LOC_TRIPID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"trip_id"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COLUMN_LOC_TIMESTAMP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"timestamp"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COLUMN_LOC_LAT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"latitude"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COLUMN_LOC_LONG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"longitude"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COLUMN_LOC_ALT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"altitude"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COLUMN_LOC_PROVIDER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"provider"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Create Static Variables</a:t>
            </a:r>
            <a:endParaRPr/>
          </a:p>
        </p:txBody>
      </p:sp>
    </p:spTree>
  </p:cSld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152280" y="1412640"/>
            <a:ext cx="8814600" cy="495936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TripDatabaseHelper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Context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context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super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context, DATABASE_NAME,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, DATABASE_VERSION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onCreate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SQLiteDatabase db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create trip 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db.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execSQL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"create table "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TABLE_TRIP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"("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   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COLUMN_TRIP_ID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integer primary key autoincrement, 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   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COLUMN_TRIP_DATE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integer, 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   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COLUMN_TRIP_DESTINATION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text)"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create location table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db.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execSQL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"create table "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TABLE_LOCATION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"("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COLUMN_LOC_TRIPID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integer references trip(_id), 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COLUMN_LOC_TIMESTAMP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integer, 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COLUMN_LOC_LAT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real, 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COLUMN_LOC_LONG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real, 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COLUMN_LOC_ALT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real, "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COLUMN_LOC_PROVIDER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 varchar(100))"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Create Database</a:t>
            </a:r>
            <a:endParaRPr/>
          </a:p>
        </p:txBody>
      </p:sp>
    </p:spTree>
  </p:cSld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419040" y="2301480"/>
            <a:ext cx="8305560" cy="276912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onUpgrade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SQLiteDatabase db,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oldVersion,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                      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newVersion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Drop older table if exists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db.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execSQL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"DROP TABLE IF EXISTS "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TABLE_TRIP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db.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execSQL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"DROP TABLE IF EXISTS "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TABLE_LOCATION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create tables again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onCreate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db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373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Upgrading</a:t>
            </a:r>
            <a:endParaRPr/>
          </a:p>
        </p:txBody>
      </p:sp>
    </p:spTree>
  </p:cSld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75" name="CustomShape 2"/>
          <p:cNvSpPr/>
          <p:nvPr/>
        </p:nvSpPr>
        <p:spPr>
          <a:xfrm>
            <a:off x="152280" y="1365480"/>
            <a:ext cx="8762760" cy="495936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  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insertTrip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 trip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ContentValues cv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ContentValues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COLUMN_TRIP_DATE, trip.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getDate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getTime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COLUMN_TRIP_DESTINATION, trip.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getDestination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return id of new trip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getWritableDatabase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insert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TABLE_TRIP,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, cv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insertLocation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long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tripId, Location location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ContentValues cv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ContentValues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COLUMN_LOC_TRIPID, tripId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COLUMN_LOC_TIMESTAMP, location.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getTime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COLUMN_LOC_LAT, location.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getLatitude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COLUMN_LOC_LONG, location.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getLongitude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COLUMN_LOC_ALT, location.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getAltitude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cv.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COLUMN_LOC_PROVIDER, location.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getProvider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return id of new location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getWritableDatabase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insert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TABLE_LOCATION,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, cv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376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Inserting Values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Storage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457200" y="1371600"/>
            <a:ext cx="8229240" cy="761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Apps need to store data!</a:t>
            </a:r>
            <a:endParaRPr/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2362320"/>
            <a:ext cx="2857320" cy="3095280"/>
          </a:xfrm>
          <a:prstGeom prst="rect">
            <a:avLst/>
          </a:prstGeom>
          <a:ln>
            <a:noFill/>
          </a:ln>
        </p:spPr>
      </p:pic>
      <p:pic>
        <p:nvPicPr>
          <p:cNvPr id="9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66360" y="2806200"/>
            <a:ext cx="2495160" cy="182844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1295280" y="5537520"/>
            <a:ext cx="2857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Internal Storage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>
            <a:off x="4985280" y="4800600"/>
            <a:ext cx="2857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External Storage</a:t>
            </a:r>
            <a:endParaRPr/>
          </a:p>
        </p:txBody>
      </p:sp>
      <p:sp>
        <p:nvSpPr>
          <p:cNvPr id="95" name="CustomShape 6"/>
          <p:cNvSpPr/>
          <p:nvPr/>
        </p:nvSpPr>
        <p:spPr>
          <a:xfrm>
            <a:off x="2160720" y="1996560"/>
            <a:ext cx="4542840" cy="3447360"/>
          </a:xfrm>
          <a:prstGeom prst="cloud">
            <a:avLst/>
          </a:prstGeom>
          <a:solidFill>
            <a:srgbClr val="ffffff"/>
          </a:solidFill>
          <a:ln w="25560">
            <a:solidFill>
              <a:srgbClr val="1f497d"/>
            </a:solidFill>
            <a:round/>
          </a:ln>
        </p:spPr>
      </p:sp>
      <p:pic>
        <p:nvPicPr>
          <p:cNvPr id="96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10640" y="3321360"/>
            <a:ext cx="624600" cy="682200"/>
          </a:xfrm>
          <a:prstGeom prst="rect">
            <a:avLst/>
          </a:prstGeom>
          <a:ln>
            <a:noFill/>
          </a:ln>
        </p:spPr>
      </p:pic>
      <p:pic>
        <p:nvPicPr>
          <p:cNvPr id="97" name="Picture 1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63840" y="3985920"/>
            <a:ext cx="783360" cy="855720"/>
          </a:xfrm>
          <a:prstGeom prst="rect">
            <a:avLst/>
          </a:prstGeom>
          <a:ln>
            <a:noFill/>
          </a:ln>
        </p:spPr>
      </p:pic>
      <p:pic>
        <p:nvPicPr>
          <p:cNvPr id="98" name="Picture 1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521960" y="3495240"/>
            <a:ext cx="1232640" cy="1346400"/>
          </a:xfrm>
          <a:prstGeom prst="rect">
            <a:avLst/>
          </a:prstGeom>
          <a:ln>
            <a:noFill/>
          </a:ln>
        </p:spPr>
      </p:pic>
      <p:pic>
        <p:nvPicPr>
          <p:cNvPr id="99" name="Picture 10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820400" y="2874240"/>
            <a:ext cx="1692720" cy="1203480"/>
          </a:xfrm>
          <a:prstGeom prst="rect">
            <a:avLst/>
          </a:prstGeom>
          <a:ln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3636000" y="3827520"/>
            <a:ext cx="1592640" cy="1172520"/>
          </a:xfrm>
          <a:prstGeom prst="rect">
            <a:avLst/>
          </a:prstGeom>
          <a:ln>
            <a:noFill/>
          </a:ln>
        </p:spPr>
      </p:pic>
      <p:pic>
        <p:nvPicPr>
          <p:cNvPr id="101" name="Picture 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2557800" y="3695040"/>
            <a:ext cx="1315080" cy="110520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058000" y="2215080"/>
            <a:ext cx="1526040" cy="1248480"/>
          </a:xfrm>
          <a:prstGeom prst="rect">
            <a:avLst/>
          </a:prstGeom>
          <a:ln>
            <a:noFill/>
          </a:ln>
        </p:spPr>
      </p:pic>
      <p:pic>
        <p:nvPicPr>
          <p:cNvPr id="103" name="Picture 4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3356280" y="3165120"/>
            <a:ext cx="1118160" cy="97056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856400" y="2364120"/>
            <a:ext cx="810000" cy="91584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168080" y="2410920"/>
            <a:ext cx="866880" cy="946800"/>
          </a:xfrm>
          <a:prstGeom prst="rect">
            <a:avLst/>
          </a:prstGeom>
          <a:ln>
            <a:noFill/>
          </a:ln>
        </p:spPr>
      </p:pic>
      <p:pic>
        <p:nvPicPr>
          <p:cNvPr id="106" name="Picture 6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3291840" y="4128840"/>
            <a:ext cx="833400" cy="910440"/>
          </a:xfrm>
          <a:prstGeom prst="rect">
            <a:avLst/>
          </a:prstGeom>
          <a:ln>
            <a:noFill/>
          </a:ln>
        </p:spPr>
      </p:pic>
      <p:pic>
        <p:nvPicPr>
          <p:cNvPr id="107" name="Picture 8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3508920" y="2449440"/>
            <a:ext cx="796320" cy="869760"/>
          </a:xfrm>
          <a:prstGeom prst="rect">
            <a:avLst/>
          </a:prstGeom>
          <a:ln>
            <a:noFill/>
          </a:ln>
        </p:spPr>
      </p:pic>
      <p:pic>
        <p:nvPicPr>
          <p:cNvPr id="108" name="Picture 2" descr=""/>
          <p:cNvPicPr/>
          <p:nvPr/>
        </p:nvPicPr>
        <p:blipFill>
          <a:blip r:embed="rId15"/>
          <a:stretch>
            <a:fillRect/>
          </a:stretch>
        </p:blipFill>
        <p:spPr>
          <a:xfrm>
            <a:off x="2877840" y="2826000"/>
            <a:ext cx="710640" cy="776160"/>
          </a:xfrm>
          <a:prstGeom prst="rect">
            <a:avLst/>
          </a:prstGeom>
          <a:ln w="9360">
            <a:noFill/>
          </a:ln>
        </p:spPr>
      </p:pic>
      <p:pic>
        <p:nvPicPr>
          <p:cNvPr id="109" name="Picture 9" descr=""/>
          <p:cNvPicPr/>
          <p:nvPr/>
        </p:nvPicPr>
        <p:blipFill>
          <a:blip r:embed="rId16"/>
          <a:stretch>
            <a:fillRect/>
          </a:stretch>
        </p:blipFill>
        <p:spPr>
          <a:xfrm>
            <a:off x="4175640" y="3131280"/>
            <a:ext cx="882000" cy="942480"/>
          </a:xfrm>
          <a:prstGeom prst="rect">
            <a:avLst/>
          </a:prstGeom>
          <a:ln>
            <a:noFill/>
          </a:ln>
        </p:spPr>
      </p:pic>
      <p:pic>
        <p:nvPicPr>
          <p:cNvPr id="110" name="Picture 11" descr=""/>
          <p:cNvPicPr/>
          <p:nvPr/>
        </p:nvPicPr>
        <p:blipFill>
          <a:blip r:embed="rId17"/>
          <a:stretch>
            <a:fillRect/>
          </a:stretch>
        </p:blipFill>
        <p:spPr>
          <a:xfrm>
            <a:off x="5148360" y="3446280"/>
            <a:ext cx="631440" cy="689760"/>
          </a:xfrm>
          <a:prstGeom prst="rect">
            <a:avLst/>
          </a:prstGeom>
          <a:ln>
            <a:noFill/>
          </a:ln>
        </p:spPr>
      </p:pic>
      <p:pic>
        <p:nvPicPr>
          <p:cNvPr id="111" name="Picture 3" descr=""/>
          <p:cNvPicPr/>
          <p:nvPr/>
        </p:nvPicPr>
        <p:blipFill>
          <a:blip r:embed="rId18"/>
          <a:stretch>
            <a:fillRect/>
          </a:stretch>
        </p:blipFill>
        <p:spPr>
          <a:xfrm>
            <a:off x="2757600" y="3484440"/>
            <a:ext cx="951120" cy="1038960"/>
          </a:xfrm>
          <a:prstGeom prst="rect">
            <a:avLst/>
          </a:prstGeom>
          <a:ln w="9360">
            <a:noFill/>
          </a:ln>
        </p:spPr>
      </p:pic>
      <p:sp>
        <p:nvSpPr>
          <p:cNvPr id="112" name="CustomShape 7"/>
          <p:cNvSpPr/>
          <p:nvPr/>
        </p:nvSpPr>
        <p:spPr>
          <a:xfrm>
            <a:off x="3041640" y="5587560"/>
            <a:ext cx="3060000" cy="577800"/>
          </a:xfrm>
          <a:prstGeom prst="rect">
            <a:avLst/>
          </a:prstGeom>
          <a:solidFill>
            <a:srgbClr val="bfbfbf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1f497d"/>
                </a:solidFill>
                <a:latin typeface="Calibri"/>
              </a:rPr>
              <a:t>Cloud Storage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Querying Database</a:t>
            </a:r>
            <a:endParaRPr/>
          </a:p>
        </p:txBody>
      </p:sp>
      <p:sp>
        <p:nvSpPr>
          <p:cNvPr id="379" name="CustomShape 3"/>
          <p:cNvSpPr/>
          <p:nvPr/>
        </p:nvSpPr>
        <p:spPr>
          <a:xfrm>
            <a:off x="457200" y="1600200"/>
            <a:ext cx="822924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Once data has been inserted, you will need to query the db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List all trips or locations for a single trip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Can use db.query or db.rawQuery – returns Cursor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Difference is the arguments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0" name="CustomShape 4"/>
          <p:cNvSpPr/>
          <p:nvPr/>
        </p:nvSpPr>
        <p:spPr>
          <a:xfrm>
            <a:off x="273240" y="2385000"/>
            <a:ext cx="8597520" cy="398592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round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List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getAllTrips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List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tripList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ArrayList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&gt;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SQLiteDatabase db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getReadableDatabase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Cursor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cursor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db.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rawQuery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"select * from "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+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TABLE_TRIP,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null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i="1" lang="en-US" sz="1600">
                <a:solidFill>
                  <a:srgbClr val="666666"/>
                </a:solidFill>
                <a:latin typeface="Courier New"/>
              </a:rPr>
              <a:t>// loop through all query results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cursor.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moveToFirst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!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cursor.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isAfterLast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                                      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cursor.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moveToNext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 trip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Trip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setId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cursor.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getInt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cc66cc"/>
                </a:solidFill>
                <a:latin typeface="Courier New"/>
              </a:rPr>
              <a:t>0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setDate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cursor.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getInt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cc66cc"/>
                </a:solidFill>
                <a:latin typeface="Courier New"/>
              </a:rPr>
              <a:t>1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setDestination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cursor.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getString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cc66cc"/>
                </a:solidFill>
                <a:latin typeface="Courier New"/>
              </a:rPr>
              <a:t>2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tripList.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add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trip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9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0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6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82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Querying Database</a:t>
            </a:r>
            <a:endParaRPr/>
          </a:p>
        </p:txBody>
      </p:sp>
      <p:sp>
        <p:nvSpPr>
          <p:cNvPr id="383" name="CustomShape 3"/>
          <p:cNvSpPr/>
          <p:nvPr/>
        </p:nvSpPr>
        <p:spPr>
          <a:xfrm>
            <a:off x="457200" y="1600200"/>
            <a:ext cx="8229240" cy="4190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can also build your own Cursor to return your objects directly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create a class which extends CursorWrapper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there is interest, I can go over this at a later date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Remember Adapters? You can use CursorAdapters to create a list of views based on query results, i.e. list of trips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16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7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Apps must share data with other apps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Contacts, Calendar, Notes, etc.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 is usually stored privately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How do we share data between apps?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Exposing Data to Other Apps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2666520" y="4876920"/>
            <a:ext cx="3811320" cy="577800"/>
          </a:xfrm>
          <a:prstGeom prst="rect">
            <a:avLst/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1f497d"/>
                </a:solidFill>
                <a:latin typeface="Calibri"/>
              </a:rPr>
              <a:t>Content Providers</a:t>
            </a:r>
            <a:endParaRPr/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Used to manage data access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don’t need to create one unless your application is going to share data with other applications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Interface into the sqlite database backend</a:t>
            </a:r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90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Content Provider</a:t>
            </a:r>
            <a:endParaRPr/>
          </a:p>
        </p:txBody>
      </p:sp>
      <p:graphicFrame>
        <p:nvGraphicFramePr>
          <p:cNvPr id="391" name="Table 4"/>
          <p:cNvGraphicFramePr/>
          <p:nvPr/>
        </p:nvGraphicFramePr>
        <p:xfrm>
          <a:off x="1295280" y="3962520"/>
          <a:ext cx="6797160" cy="1920600"/>
        </p:xfrm>
        <a:graphic>
          <a:graphicData uri="http://schemas.openxmlformats.org/drawingml/2006/table">
            <a:tbl>
              <a:tblPr/>
              <a:tblGrid>
                <a:gridCol w="2450160"/>
                <a:gridCol w="434700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Content Provider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Browser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Browser bookmarks, browser history, etc.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CallLog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Missed calls, call details, etc.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Contacts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Contact details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Settings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Device settings and preferences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2" name="CustomShape 5"/>
          <p:cNvSpPr/>
          <p:nvPr/>
        </p:nvSpPr>
        <p:spPr>
          <a:xfrm>
            <a:off x="3357000" y="6321600"/>
            <a:ext cx="5341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0000"/>
                </a:solidFill>
                <a:latin typeface="Calibri"/>
              </a:rPr>
              <a:t>*http://www.devx.com/wireless/Article/41133</a:t>
            </a:r>
            <a:endParaRPr/>
          </a:p>
        </p:txBody>
      </p:sp>
    </p:spTree>
  </p:cSld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ContentResolver actually accesses the data inside the provider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query, delete, insert, update, getType, etc.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Query returns a Cursor object which you can iterate through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Can create a database for your own app and expose its data using a ContentProvider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Content Resolver</a:t>
            </a:r>
            <a:endParaRPr/>
          </a:p>
        </p:txBody>
      </p:sp>
      <p:pic>
        <p:nvPicPr>
          <p:cNvPr id="3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0240" y="2514600"/>
            <a:ext cx="6743520" cy="1790280"/>
          </a:xfrm>
          <a:prstGeom prst="rect">
            <a:avLst/>
          </a:prstGeom>
          <a:ln>
            <a:noFill/>
          </a:ln>
        </p:spPr>
      </p:pic>
      <p:sp>
        <p:nvSpPr>
          <p:cNvPr id="397" name="CustomShape 4"/>
          <p:cNvSpPr/>
          <p:nvPr/>
        </p:nvSpPr>
        <p:spPr>
          <a:xfrm>
            <a:off x="4997880" y="6307920"/>
            <a:ext cx="3620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0000"/>
                </a:solidFill>
                <a:latin typeface="Calibri"/>
              </a:rPr>
              <a:t>*http://developer.android.com</a:t>
            </a:r>
            <a:endParaRPr/>
          </a:p>
        </p:txBody>
      </p:sp>
    </p:spTree>
  </p:cSld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Universal Resource Identifier (URI)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Tells us what table to use in an app’s database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Format: &lt;standard_prefix&gt;://&lt;authority&gt;/&lt;data_path&gt;/&lt;id&gt;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content://com.android.calendar/events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en-US" sz="2400">
                <a:solidFill>
                  <a:srgbClr val="000000"/>
                </a:solidFill>
                <a:latin typeface="Calibri"/>
              </a:rPr>
              <a:t>content://contacts/people/10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10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row of the people table</a:t>
            </a:r>
            <a:endParaRPr/>
          </a:p>
        </p:txBody>
      </p:sp>
      <p:sp>
        <p:nvSpPr>
          <p:cNvPr id="39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400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URI</a:t>
            </a:r>
            <a:endParaRPr/>
          </a:p>
        </p:txBody>
      </p:sp>
    </p:spTree>
  </p:cSld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application who owns the content provider can specify a permission that other applications must have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Examples: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android.permission.READ_USER_DICTIONARY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android.permission.WRITE_CONTACTS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android.permission.READ_CALENDAR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com.example.app.provider.permission.READ_PROVIDER</a:t>
            </a:r>
            <a:endParaRPr/>
          </a:p>
        </p:txBody>
      </p:sp>
      <p:sp>
        <p:nvSpPr>
          <p:cNvPr id="402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Provider Permissions</a:t>
            </a:r>
            <a:endParaRPr/>
          </a:p>
        </p:txBody>
      </p:sp>
    </p:spTree>
  </p:cSld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457200" y="1600200"/>
            <a:ext cx="8229240" cy="3733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Implement a Content Provider in your app if you want to expose data to other apps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implement an interface into your SQLiteDatabase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See guide/topics/providers/content-provider-creating.html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there is interest later, I can go over this process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5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406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Implementing a Content Provider</a:t>
            </a:r>
            <a:endParaRPr/>
          </a:p>
        </p:txBody>
      </p:sp>
      <p:sp>
        <p:nvSpPr>
          <p:cNvPr id="407" name="CustomShape 4"/>
          <p:cNvSpPr/>
          <p:nvPr/>
        </p:nvSpPr>
        <p:spPr>
          <a:xfrm>
            <a:off x="4997880" y="6307920"/>
            <a:ext cx="3620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c00000"/>
                </a:solidFill>
                <a:latin typeface="Calibri"/>
              </a:rPr>
              <a:t>*http://developer.android.com</a:t>
            </a:r>
            <a:endParaRPr/>
          </a:p>
        </p:txBody>
      </p:sp>
      <p:sp>
        <p:nvSpPr>
          <p:cNvPr id="408" name="CustomShape 5"/>
          <p:cNvSpPr/>
          <p:nvPr/>
        </p:nvSpPr>
        <p:spPr>
          <a:xfrm>
            <a:off x="291960" y="5638680"/>
            <a:ext cx="8560080" cy="821160"/>
          </a:xfrm>
          <a:prstGeom prst="rect">
            <a:avLst/>
          </a:prstGeom>
          <a:solidFill>
            <a:srgbClr val="bfbfb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c00000"/>
                </a:solidFill>
                <a:latin typeface="Calibri"/>
              </a:rPr>
              <a:t>Note: You </a:t>
            </a:r>
            <a:r>
              <a:rPr b="1" i="1" lang="en-US" sz="2400">
                <a:solidFill>
                  <a:srgbClr val="c00000"/>
                </a:solidFill>
                <a:latin typeface="Calibri"/>
              </a:rPr>
              <a:t>don’t</a:t>
            </a:r>
            <a:r>
              <a:rPr lang="en-US" sz="2400">
                <a:solidFill>
                  <a:srgbClr val="c00000"/>
                </a:solidFill>
                <a:latin typeface="Calibri"/>
              </a:rPr>
              <a:t> need a content provider to use a SQLite database</a:t>
            </a:r>
            <a:endParaRPr/>
          </a:p>
        </p:txBody>
      </p:sp>
    </p:spTree>
  </p:cSld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8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4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02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Android Storage Options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Android supports many methods of storage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Shared Preferences – private primitive data in key-value pairs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Internal Storage – meant for private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External Storage – public data (be careful!)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SQLite Databases – private structured data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47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92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76800" y="3733920"/>
            <a:ext cx="7680600" cy="152352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Person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  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final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PREF_HOME_LOCATION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ff"/>
                </a:solidFill>
                <a:latin typeface="Courier New"/>
              </a:rPr>
              <a:t>"home"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... ...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Shared Preferences</a:t>
            </a:r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457200" y="1600200"/>
            <a:ext cx="8229240" cy="190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Shared Preferences – private primitive data in key-value pairs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Similar to Bundle (remember these?)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String, int, float, boolean, long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Good for configurations, user preferences, etc.</a:t>
            </a:r>
            <a:endParaRPr/>
          </a:p>
          <a:p>
            <a:endParaRPr/>
          </a:p>
        </p:txBody>
      </p:sp>
      <p:sp>
        <p:nvSpPr>
          <p:cNvPr id="120" name="CustomShape 5"/>
          <p:cNvSpPr/>
          <p:nvPr/>
        </p:nvSpPr>
        <p:spPr>
          <a:xfrm>
            <a:off x="533520" y="5562720"/>
            <a:ext cx="78238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Define “keys” in your Model objects so they are publically addressable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Shared Preferences</a:t>
            </a:r>
            <a:endParaRPr/>
          </a:p>
        </p:txBody>
      </p:sp>
      <p:sp>
        <p:nvSpPr>
          <p:cNvPr id="123" name="TextShape 3"/>
          <p:cNvSpPr txBox="1"/>
          <p:nvPr/>
        </p:nvSpPr>
        <p:spPr>
          <a:xfrm>
            <a:off x="457200" y="1600200"/>
            <a:ext cx="8229240" cy="198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SharedPreferences object handles backend (actually XML)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SharedPreferences.edit() gives you editable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Put writes together, commit for single FS write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Can have multiple SharedPreferences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533520" y="5486400"/>
            <a:ext cx="782388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Convention – use the default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691920" y="2209680"/>
            <a:ext cx="7994520" cy="320004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PreferencesActivity 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extends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Activity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 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... ... 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000066"/>
                </a:solidFill>
                <a:latin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onClick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 u="sng">
                <a:solidFill>
                  <a:srgbClr val="0000ff"/>
                </a:solidFill>
                <a:latin typeface="Courier New"/>
              </a:rPr>
              <a:t>View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v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 u="sng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homeLocation 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homeEditText.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getText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PreferenceManager.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getDefaultSharedPreferences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b="1" lang="en-US" sz="1600">
                <a:solidFill>
                  <a:srgbClr val="000000"/>
                </a:solidFill>
                <a:latin typeface="Courier New"/>
              </a:rPr>
              <a:t>this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edit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putString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Person.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PREF_HOME_LOCATION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, homeLocation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6633"/>
                </a:solidFill>
                <a:latin typeface="Courier New"/>
              </a:rPr>
              <a:t>commit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6320" y="2133720"/>
            <a:ext cx="8991360" cy="4190760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CreateTripActivity 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Activity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 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... ... 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>
                <a:solidFill>
                  <a:srgbClr val="000066"/>
                </a:solidFill>
                <a:latin typeface="Courier New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onCreate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Bundle savedInstanceState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TextView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fromLocationView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TextView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findViewById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id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fromLocation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    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 u="sng">
                <a:solidFill>
                  <a:srgbClr val="0000ff"/>
                </a:solidFill>
                <a:latin typeface="Courier New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homeLocation </a:t>
            </a:r>
            <a:r>
              <a:rPr lang="en-US" sz="1400">
                <a:solidFill>
                  <a:srgbClr val="339933"/>
                </a:solidFill>
                <a:latin typeface="Courier New"/>
              </a:rPr>
              <a:t>=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PreferenceManager.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getDefaultSharedPreferences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b="1" lang="en-US" sz="1400">
                <a:solidFill>
                  <a:srgbClr val="000000"/>
                </a:solidFill>
                <a:latin typeface="Courier New"/>
              </a:rPr>
              <a:t>this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getString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Person.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PREF_HOME_LOCATION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1400">
                <a:solidFill>
                  <a:srgbClr val="000066"/>
                </a:solidFill>
                <a:latin typeface="Courier New"/>
              </a:rPr>
              <a:t>null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fromLocationView.</a:t>
            </a:r>
            <a:r>
              <a:rPr lang="en-US" sz="1400">
                <a:solidFill>
                  <a:srgbClr val="006633"/>
                </a:solidFill>
                <a:latin typeface="Courier New"/>
              </a:rPr>
              <a:t>setText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homeLocation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i="1" lang="en-US" sz="1400">
                <a:solidFill>
                  <a:srgbClr val="666666"/>
                </a:solidFill>
                <a:latin typeface="Courier New"/>
              </a:rPr>
              <a:t>// probably should check for null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... ....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4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... ...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99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Shared Preferences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659880" y="1523880"/>
            <a:ext cx="782388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can get a value in a similar fashion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Shared Preferences Enum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0" y="1143000"/>
            <a:ext cx="9143640" cy="571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00"/>
                </a:solidFill>
                <a:latin typeface="Courier New"/>
              </a:rPr>
              <a:t>package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com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example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preferences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00"/>
                </a:solidFill>
                <a:latin typeface="Courier New"/>
              </a:rPr>
              <a:t>import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 android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content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4a43"/>
                </a:solidFill>
                <a:latin typeface="Courier New"/>
              </a:rPr>
              <a:t>SharedPreferences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enum AppPreferences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696969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DEVICE_ID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803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@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Override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00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bb7977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getString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SharedPreferences sharedPreferences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80"/>
                </a:solidFill>
                <a:latin typeface="Courier New"/>
              </a:rPr>
              <a:t>      </a:t>
            </a:r>
            <a:r>
              <a:rPr b="1" lang="en-US" sz="1600">
                <a:solidFill>
                  <a:srgbClr val="800000"/>
                </a:solidFill>
                <a:latin typeface="Courier New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sharedPreferences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getString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DEVICE_ID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(),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0000e6"/>
                </a:solidFill>
                <a:latin typeface="Courier New"/>
              </a:rPr>
              <a:t>""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008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}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8030"/>
                </a:solidFill>
                <a:latin typeface="Courier New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803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@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Override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00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bb7977"/>
                </a:solidFill>
                <a:latin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set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SharedPreferences sharedPreferences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bb7977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value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{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SharedPreferences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Editor editor 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sharedPreferences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edit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editor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putString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DEVICE_ID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name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(),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value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editor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.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commit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008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}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0080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00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800000"/>
                </a:solidFill>
                <a:latin typeface="Courier New"/>
              </a:rPr>
              <a:t>abstract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bb7977"/>
                </a:solidFill>
                <a:latin typeface="Courier New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getString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SharedPreferences sharedPreferences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800000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800000"/>
                </a:solidFill>
                <a:latin typeface="Courier New"/>
              </a:rPr>
              <a:t>abstract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bb7977"/>
                </a:solidFill>
                <a:latin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set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SharedPreferences sharedPreferences,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                                                   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String value</a:t>
            </a:r>
            <a:r>
              <a:rPr lang="en-US" sz="160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00080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15120" y="2666880"/>
            <a:ext cx="9143640" cy="1447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SharedPreferences prefs =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PreferenceManager.getDefaultSharedPreferences(getApplicationContext());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String deviceId = AppPreferences.DEVICE_ID.getString(prefs) 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Shared Preferences Enum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304920" y="1523880"/>
            <a:ext cx="822924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 Enum class throughout your application by passing instance of sharedPreferences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317160" y="4724280"/>
            <a:ext cx="8229240" cy="15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Even better, create your own class that contains an private enum and a reference to shared preferences. Use your object throughout your application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NYU Poly 10/5/2015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0" y="0"/>
            <a:ext cx="9143640" cy="1142640"/>
          </a:xfrm>
          <a:prstGeom prst="rect">
            <a:avLst/>
          </a:prstGeom>
          <a:solidFill>
            <a:srgbClr val="80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66"/>
                </a:solidFill>
                <a:latin typeface="Calibri"/>
              </a:rPr>
              <a:t>Internal Storage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can also store data on the internal file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 is actually where the XML sharedPreferences file is stored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Private data is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sandboxed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– remember Linux user id sandbox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Location is /data/data/com.package.name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Databases will be stored in here as well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7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19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