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7" r:id="rId2"/>
    <p:sldId id="260" r:id="rId3"/>
    <p:sldId id="263" r:id="rId4"/>
    <p:sldId id="264" r:id="rId5"/>
    <p:sldId id="284" r:id="rId6"/>
    <p:sldId id="267" r:id="rId7"/>
    <p:sldId id="268" r:id="rId8"/>
    <p:sldId id="269" r:id="rId9"/>
    <p:sldId id="266" r:id="rId10"/>
    <p:sldId id="265" r:id="rId11"/>
    <p:sldId id="270" r:id="rId12"/>
    <p:sldId id="286" r:id="rId13"/>
    <p:sldId id="283" r:id="rId14"/>
    <p:sldId id="271" r:id="rId15"/>
    <p:sldId id="285" r:id="rId16"/>
    <p:sldId id="272" r:id="rId17"/>
    <p:sldId id="287" r:id="rId18"/>
    <p:sldId id="273" r:id="rId19"/>
    <p:sldId id="277" r:id="rId20"/>
    <p:sldId id="276" r:id="rId21"/>
    <p:sldId id="274" r:id="rId22"/>
    <p:sldId id="275" r:id="rId23"/>
    <p:sldId id="288" r:id="rId24"/>
    <p:sldId id="289" r:id="rId25"/>
    <p:sldId id="290" r:id="rId26"/>
    <p:sldId id="291" r:id="rId27"/>
    <p:sldId id="292" r:id="rId28"/>
    <p:sldId id="278" r:id="rId29"/>
    <p:sldId id="29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33" autoAdjust="0"/>
  </p:normalViewPr>
  <p:slideViewPr>
    <p:cSldViewPr>
      <p:cViewPr>
        <p:scale>
          <a:sx n="78" d="100"/>
          <a:sy n="78" d="100"/>
        </p:scale>
        <p:origin x="-1608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87A4-4399-431D-800B-03B5B1D0DB94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8E9B6-BE76-4466-9DBA-323006C554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#onStart%28%29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eveloper.android.com/reference/android/os/Bundle.html" TargetMode="External"/><Relationship Id="rId4" Type="http://schemas.openxmlformats.org/officeDocument/2006/relationships/hyperlink" Target="http://developer.android.com/reference/android/app/Activity.html#onRestoreInstanceState%28android.os.Bundle%29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CDF2-8764-4824-9F8B-D84A8164A5C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8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CDF2-8764-4824-9F8B-D84A8164A5C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5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CDF2-8764-4824-9F8B-D84A8164A5C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5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calls after the </a:t>
            </a:r>
            <a:r>
              <a:rPr lang="en-US" dirty="0" err="1" smtClean="0">
                <a:hlinkClick r:id="rId3"/>
              </a:rPr>
              <a:t>onStart</a:t>
            </a:r>
            <a:r>
              <a:rPr lang="en-US" dirty="0" smtClean="0">
                <a:hlinkClick r:id="rId3"/>
              </a:rPr>
              <a:t>()</a:t>
            </a:r>
            <a:r>
              <a:rPr lang="en-US" dirty="0" smtClean="0"/>
              <a:t> method. The system calls </a:t>
            </a:r>
            <a:r>
              <a:rPr lang="en-US" dirty="0" err="1" smtClean="0">
                <a:hlinkClick r:id="rId4"/>
              </a:rPr>
              <a:t>onRestoreInstanceState</a:t>
            </a:r>
            <a:r>
              <a:rPr lang="en-US" dirty="0" smtClean="0">
                <a:hlinkClick r:id="rId4"/>
              </a:rPr>
              <a:t>()</a:t>
            </a:r>
            <a:r>
              <a:rPr lang="en-US" dirty="0" smtClean="0"/>
              <a:t> only if there is a saved state to restore, so you do not need to check whether the </a:t>
            </a:r>
            <a:r>
              <a:rPr lang="en-US" dirty="0" smtClean="0">
                <a:hlinkClick r:id="rId5"/>
              </a:rPr>
              <a:t>Bundle</a:t>
            </a:r>
            <a:r>
              <a:rPr lang="en-US" dirty="0" smtClean="0"/>
              <a:t> is null: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8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3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geek.com/wp-content/uploads/2012/07/android-market-leader-smartph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67" y="1608339"/>
            <a:ext cx="523875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609601"/>
            <a:ext cx="8915400" cy="707874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800000"/>
                </a:solidFill>
              </a:rPr>
              <a:t>Android Introduction and Activities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7381" y="1608339"/>
            <a:ext cx="7772400" cy="1524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Text Box 2719"/>
          <p:cNvSpPr txBox="1">
            <a:spLocks noChangeAspect="1" noChangeArrowheads="1"/>
          </p:cNvSpPr>
          <p:nvPr/>
        </p:nvSpPr>
        <p:spPr bwMode="auto">
          <a:xfrm>
            <a:off x="0" y="5105400"/>
            <a:ext cx="9144000" cy="13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99"/>
                </a:solidFill>
                <a:latin typeface="Calibri" pitchFamily="34" charset="0"/>
              </a:rPr>
              <a:t>Jeffrey Bickford</a:t>
            </a:r>
          </a:p>
          <a:p>
            <a:pPr algn="ctr" eaLnBrk="1" hangingPunct="1"/>
            <a:r>
              <a:rPr lang="en-US" sz="2000" dirty="0" smtClean="0">
                <a:solidFill>
                  <a:srgbClr val="000099"/>
                </a:solidFill>
                <a:latin typeface="Calibri" pitchFamily="34" charset="0"/>
              </a:rPr>
              <a:t>AT&amp;T Security Research Center</a:t>
            </a:r>
          </a:p>
          <a:p>
            <a:pPr algn="ctr" eaLnBrk="1" hangingPunct="1"/>
            <a:r>
              <a:rPr lang="en-US" sz="2000" dirty="0" smtClean="0">
                <a:solidFill>
                  <a:srgbClr val="000099"/>
                </a:solidFill>
                <a:latin typeface="Calibri" pitchFamily="34" charset="0"/>
              </a:rPr>
              <a:t>jbickford@nyu.edu</a:t>
            </a:r>
          </a:p>
          <a:p>
            <a:pPr algn="ctr" eaLnBrk="1" hangingPunct="1"/>
            <a:endParaRPr lang="en-US" sz="2000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" name="AutoShape 4" descr="data:image/jpeg;base64,/9j/4AAQSkZJRgABAQAAAQABAAD/2wCEAAkGBhAQERITDhAQERAUEBAQFBAUEBAQFBIQFREVFBYTEhQYGyYeFxkjGRIUHy8gIycpLCwsFR4xNTAqNSYrLCkBCQoKDgwOGg8PGikkHBwsKSksLCwpLDUuLS8sLCkpKSwvKSw1Mi0pLCopLCkpKSwpLDQqLCwpLCkpKSkpKSwsKf/AABEIAMIBAwMBIgACEQEDEQH/xAAbAAEAAgMBAQAAAAAAAAAAAAAAAwQBAgUGB//EAD0QAAIBAgMEBggEBQQDAAAAAAABAgMRBCExBRJRcTJBYXKBsQYiUpGhssHRExUzkhQjNENUU2JzgqKjwv/EABkBAQADAQEAAAAAAAAAAAAAAAABAgQDBf/EADARAQEAAgECBQAJBAMBAAAAAAABAgMREjEEITJBcQUTM1GBkcHR8CJTYaJCseE0/9oADAMBAAIRAxEAPwD7iAAAAAAAAAAAAAAAAAAAAAAAAAAAAAAAAAAAAAAAAAAAAAAAAAAAAAAAAAAAAAAEVbFRg4KTs5y3Y5ayte1yLZPOiUAEgAAAIsVio04uU3aKt26uySRKRzOePcAASAAAAAAAAAAAAAAAAAAAAAAAAAAAAr0MQ3KcJK0ou67YPR/QsFccplOYAALAVto4NVabjo9Yy9mazT95mpiH+JGEUm2nKX+2Gnvb8jkbZ9I9xuFGzksnPVRfBcWZd+/VhhfrO3b5RavYPa0HT3q0ownFuE02lacdbL4+JBV9KaC035co287HkalRyblJtyebb1ZqeJfpTbxxjJ8+6nU9YvS2j1wqLwj9y3h9v4eeSqKL4STj8XkeIBGP0rul8+KdVezm/wAeuks6VFqT4SqvReCzOqeE2btapQfqO8b3cHo/s+09Zh9qKrSc6KvJLOD1T4e69j0/B+L17JefVfO/+fEWlXwaUaqnFSjo1dG56UvM5iwACQBXwmIdTelb1N5qL4pZX99ywVxymU5gAAsAAAAAAAAAAAAGGwMgxCSaTWjzMgADkba2m4+pB2k16z4Lgu05bduOrHqyDae0IQnFwd6kbppaOL1jJ87FCttutLRqK4JLzZFgNnyrOVmla12+3TyK9Sm4tp6ptPmnY8TZv25f19pl9ynNTfmVb/Ul7yxR25Vjq1Ndqt8Uc83oUXOSitW7ZnHHbsl/pyv5o5WcZtq1Oe7dVqknvP2YLJKL5ZeLOAT42Nqkle+7JxvydiAxb9uWzL+r28v58otd7a+Aw0KMZUmt68bNSu5rrur8MzggEbts2ZdUxk/xEUJcLGLnFTdoOUVJ8I3zIgcZeLyOz6Q4OhT3PwbKTveKlverbJ65FDZ2PlRmpx5SXtR60VQds93Oz6zCdPwnl6b863N5UUnBvejvJ+rfWy4XzK89rVn/AHGuSSKeBw7lSlNNepJJrrs9H72ZN937cpLbZKnlajtSsv7kvGz8yd7cqSi4ztnk5JWaXXZaXsc4t4DZsqyk4tK2Wd82Tr2brenG3zPN6PB1oSivw2t1JK3DsaJzyGGxMqU7x1Ts11PsZ6rC4lVIqUdH8H1pnseF8TNs6b5WLypQAbEgNd/O3Xa/gbAAAAAAAAADEpJK7dkZOXjcRvOy6K+L4nPZs6JyNpY611DS91fq42I3jantfBGJRhuKze/1op1MZGLtm32Hn57bj3qvK/HaM1rZr3HAq1HJuT1bbfidSMozTvK0WmnK17ZcClOhSTyq3XHdsZfEXLOTz8vlFQ0q8oO8JOL0ydjRsuwwtBrOvZ8Nxs1xOGoqEnGveSi2luNXdslcz3Xl095x8z90OfPExXbyN6Vbri80+TTOcWtmRi6iU5bkWneVr9qyMeGy5ZSfehrOnFttzzbbfO5hUYdc8iKqvWds1vPPxNTlcpz2Q7H5Zhf8tftH5Zhf8tftOODt9dh/bx/2/dPLsflmF/y1+0flmF/y1+044H12H9vH/b9zl0cXgsPFLcxG+76btrLiVfwYe2QA5ZZ428zGT80L2Hdk1GV07Nrle1/eYniYrLUxgYR3KrlPdko3irX3nnl2dRTL3O44zj3S6EKiehNSrzhfck431s7XKezYxdRKct2LTvK17ZXWR2P4PD/5H/rZp0zLOdUsn4yJjnnS2RjZQ3oqzTzV+p6P6e4gqYekn6tW647rRNhKNJZqreWaUd15+J31Y5YZyyz84RfeNn7XwRtHHzWrT5r7FCri4xdndvsJKNWMs08r58UbZutvEy8/lbl1MJiYybvlJv4dSRbOPXUU/Ubat8ToYPEb0c9Vk/ubdWzm9NTFgAGlIAABhsyc/aUndLqtfxKbM+jHkXpSye7nk7czlfws/ZZthJv1l1bkn4kG8+LMezOZyWxVvPDTSb3XkmzhnYnJ2efUzjHm+J45nCKt4OLcaltFG77MmVSxhejU7v3K5wy9OP8APdAaVei+T8jc0q9F8n5HK9kOeS4XpeDIiXC9LwZkw9UREc9XzfmYMz1fN+ZgrQABAAAAAAJqGk+X3ISahpPl9yEve0EuG6S8S8UcN0l4l476fSmBY2fBuokld2fkVyfA9NePkadfrnylBJ5vmy3syDcmoq/q3t4r7lRlnZ79Z91+aJ1euDq/ws/ZZYwNKUZZppWKW8+LJ8HNqT7sn8D1ddxmUWdTeWl1fgZOHfr6+J2KErxi3rZGvVt67ZwnlIADukOdtLpLu/U6JztpdJd36nDxHoRUWF1l3JEBPhdZdyRAYb6Yhiej5M452J6PkzjmLxHeK1ZwvRqd37lcsYXo1O79yuccvTP57gaVei+T8jc0qLJ8n5HK9kOeS4XpeDIibCL1vBmTD1RCKer5vzMGZ6vm/MwVoAAgAAAAAE1DSfL7kJPh1lLl9yAve0EuG6S8S8UsKvW8GXTvq9KYE+C6a8fIgJ8F014+Ro1+qJQMs4DpPu/VFZlnAdJ936onX64L5NhdX3JeRCTYXV9yXkenh6oshOxhehHuo452ML0I91Hfw3qpEoANywVMdhnKzjm1lYtgrnjMpxRz6GFlFScsvVkkvApHclG6a4qxy54Kael+1WMe3VxJ0osVypUwF36rsuH2LhJDDykrpXXgZLrmflwqp/gKEJJZ5O78DnHYqQ1T7UznvZ9TqhKS4pXM+7XfLphVcG1SlKLtJNPg1Y1SvpqZePZCGeFi+K5G9Oko6Fr+Aq/6c/2sgIuvpvNnA5s9XzfmYLU8FOTe5Fy62km2vBEc8HUirypzSXW4SSXjYyXDKeyqEA2p0pSdoxcnrZJt28CknI1BO8DV66dT9kvsQE3GzvABtCDk7RTbeiSbb8CZbPrP+1U/ZJfQTHK9oM4Pr8PqSTwsXxXIzh6W6u1lilQlPoRcrcFc1YYc4yWJQ06ajobklXCziryhKK0u01mRnTp6fLhIT4Lprk/I1p4OpJXjCTT61FtFnC4SUW3JWelvuddeGXVLwFbA3d07X6iXD4dQXFvVlmnQlLoq/uNZwadmrM2zVJerhLUsYGN5W/2tEVOlKXRVy7gsK4u8ssrJHfVhblPJMV3gZ3tbxurHTpw3UlwSRsDbhqmHZYAB1AAAAABw5avmdPZ/QXN+ZUrYOSk7K6vk7r4l/DUt2KXWY9GFmd5iI5mJ6cu8y5s3ovvfREOKwkt5tZpu/UW8HRcY56t3GrCzZeYODt39Z92JSw/Tj34+aLu3l/O5xj9SnhVecEvbj5o8jd9tflS93sTxUtXzPani5qzfN+Zu+kv+P4/otk6fo7+pLuP5kdD0g/p6nKPzxOf6Or+ZLuf/AEvsdD0g/p6nKPzxJ0//ACZfGROzxB2fRT9d/wDHL5onGOz6Kfrv/jl80Tw/B/b4fKk7vVYv9Ofcl8rPniPoeL/Tn3JfKz54j0Ppf1Yfj+i2S/sH+opd5/LI9tW6Mu6/I8TsH+opd5/LI9tVV4vk/I0fRX2OXz+kMezxiOx6OdKfdj5s452fRxetN9Vor4sy+E+2x/nsTutekH6S78fJnnT0XpAv5X/eP1X1POnXx/2v4Qvd6jY36MP+3zMqYnpy5st7HX8mHi//ACZHi8JLebWaefUb7jbpw4+6f9J9kmzNJc/oV8f03yXkXcHQcY56t3IMdhW3vRz7C+eF+qkT7GzNZcl9S+VcDh3FNvV2yLR20yzCSkAAdUgAAAAAAAI7G8RYyRII2jaJmxkcCptDBwqJbyd1o1k0QYDZlOnK+bl1N9XJF6azMKJwurG59fHmjhKcvG7KpzldXi3ra1m+XE6hDul9uGOc4yiWmBwsKcbQXNvNs3xmGVWEoPJSi1fhwfvNqaNpuyJmGPR08eQ8LidkVqct105PPJxTknyaO/6ObHlSvOorSa3VHrUb3bfbkjoON9SbDt6Hm+H8Dr17evz/AMKzFNKKaaejVvA8Rj9h1aUmlGUoX9WSV7rqvbRnuGynK7zZo8Z4bDfJz3ibOXF9HdizU1UqxcUk92L1batdrqVmz0xWoNp26iydPC6cdOvpxJOHJxeyKc5XV43d3a1m+XUXsFhoU42grcb5tvi2bbpvTRbDVjjl1SedOCtCMotSV4tWaOTHYlPeu95x9m68zrzWRHuk7dWOdnVOxwlgkkraWy5GskZhoZsduPJLETEkbmLDjyGII2AJgAAAAAAAAAAAAAAAAw0YsbAjgDWxsCRhIxNZGwZAg3DenHM23TKRWYgyHcJzXdJs5EcI5kxhIyTJwNbGUjIHAwzFjYAYRkAk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410"/>
      </p:ext>
    </p:extLst>
  </p:cSld>
  <p:clrMapOvr>
    <a:masterClrMapping/>
  </p:clrMapOvr>
  <p:transition advTm="1910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/>
              <a:t>Each </a:t>
            </a:r>
            <a:r>
              <a:rPr lang="en-US" sz="2400" dirty="0" err="1" smtClean="0"/>
              <a:t>Dalvik</a:t>
            </a:r>
            <a:r>
              <a:rPr lang="en-US" sz="2400" dirty="0" smtClean="0"/>
              <a:t> VM Instance is spawned from an initial VM called the Zygote process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Shared Memory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81200"/>
            <a:ext cx="5943600" cy="399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0" y="6019800"/>
            <a:ext cx="488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</a:t>
            </a:r>
            <a:r>
              <a:rPr lang="en-US" dirty="0" err="1" smtClean="0">
                <a:solidFill>
                  <a:srgbClr val="C00000"/>
                </a:solidFill>
              </a:rPr>
              <a:t>Dalvik</a:t>
            </a:r>
            <a:r>
              <a:rPr lang="en-US" dirty="0" smtClean="0">
                <a:solidFill>
                  <a:srgbClr val="C00000"/>
                </a:solidFill>
              </a:rPr>
              <a:t> Virtual Machine Internals Google I/O 2008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Applications are made up of 4 main components</a:t>
            </a:r>
          </a:p>
          <a:p>
            <a:pPr algn="ctr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Activity – the user interface of an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Service – background activity with no UI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Content Provider – manage access to structured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Broadcast Receiver – responds to system-wide broadcasts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 smtClean="0"/>
              <a:t>Resources folder (</a:t>
            </a:r>
            <a:r>
              <a:rPr lang="en-US" sz="2400" dirty="0" err="1" smtClean="0"/>
              <a:t>MyProject</a:t>
            </a:r>
            <a:r>
              <a:rPr lang="en-US" sz="2400" dirty="0" smtClean="0"/>
              <a:t>/res/)</a:t>
            </a:r>
          </a:p>
          <a:p>
            <a:pPr lvl="1"/>
            <a:r>
              <a:rPr lang="en-US" sz="2400" dirty="0" smtClean="0"/>
              <a:t>UI layouts, strings, images, animations,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Applications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>
                <a:solidFill>
                  <a:srgbClr val="FFFF66"/>
                </a:solidFill>
              </a:rPr>
              <a:t>Applications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5900" y="2209800"/>
            <a:ext cx="6172200" cy="92333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2667000" y="423565"/>
            <a:ext cx="3810000" cy="4495800"/>
          </a:xfrm>
          <a:prstGeom prst="mathMultiply">
            <a:avLst>
              <a:gd name="adj1" fmla="val 688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There is </a:t>
            </a:r>
            <a:r>
              <a:rPr lang="en-US" sz="2400" b="1" i="1" dirty="0" smtClean="0"/>
              <a:t>no main </a:t>
            </a:r>
            <a:r>
              <a:rPr lang="en-US" sz="2400" dirty="0" smtClean="0"/>
              <a:t>function of the application </a:t>
            </a:r>
          </a:p>
          <a:p>
            <a:endParaRPr lang="en-US" sz="2400" dirty="0" smtClean="0"/>
          </a:p>
          <a:p>
            <a:r>
              <a:rPr lang="en-US" sz="2400" b="1" i="1" dirty="0" smtClean="0"/>
              <a:t>Separate </a:t>
            </a:r>
            <a:r>
              <a:rPr lang="en-US" sz="2400" b="1" i="1" dirty="0"/>
              <a:t>methods</a:t>
            </a:r>
            <a:r>
              <a:rPr lang="en-US" sz="2400" i="1" dirty="0"/>
              <a:t> </a:t>
            </a:r>
            <a:r>
              <a:rPr lang="en-US" sz="2400" dirty="0"/>
              <a:t>for </a:t>
            </a:r>
            <a:r>
              <a:rPr lang="en-US" sz="2400" b="1" i="1" dirty="0"/>
              <a:t>activating</a:t>
            </a:r>
            <a:r>
              <a:rPr lang="en-US" sz="2400" dirty="0"/>
              <a:t> each type of </a:t>
            </a:r>
            <a:r>
              <a:rPr lang="en-US" sz="2400" dirty="0" smtClean="0"/>
              <a:t>component</a:t>
            </a:r>
          </a:p>
          <a:p>
            <a:endParaRPr lang="en-US" sz="2400" dirty="0"/>
          </a:p>
          <a:p>
            <a:r>
              <a:rPr lang="en-US" sz="2400" b="1" i="1" dirty="0" smtClean="0"/>
              <a:t>Each component</a:t>
            </a:r>
            <a:r>
              <a:rPr lang="en-US" sz="2400" dirty="0" smtClean="0"/>
              <a:t> is </a:t>
            </a:r>
            <a:r>
              <a:rPr lang="en-US" sz="2400" b="1" i="1" dirty="0" smtClean="0"/>
              <a:t>maintained</a:t>
            </a:r>
            <a:r>
              <a:rPr lang="en-US" sz="2400" dirty="0" smtClean="0"/>
              <a:t> in a specific way</a:t>
            </a:r>
          </a:p>
        </p:txBody>
      </p:sp>
    </p:spTree>
    <p:extLst>
      <p:ext uri="{BB962C8B-B14F-4D97-AF65-F5344CB8AC3E}">
        <p14:creationId xmlns:p14="http://schemas.microsoft.com/office/powerpoint/2010/main" val="114276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Presents essential information about an application and must exist before any code is executed</a:t>
            </a:r>
          </a:p>
          <a:p>
            <a:pPr marL="0" indent="0" algn="ctr">
              <a:buNone/>
            </a:pPr>
            <a:endParaRPr lang="en-US" sz="2400" dirty="0" smtClean="0"/>
          </a:p>
          <a:p>
            <a:r>
              <a:rPr lang="en-US" sz="2400" dirty="0" smtClean="0"/>
              <a:t>Identifies unique package name of application</a:t>
            </a:r>
          </a:p>
          <a:p>
            <a:r>
              <a:rPr lang="en-US" sz="2400" dirty="0" smtClean="0"/>
              <a:t>Describes each component with intents</a:t>
            </a:r>
          </a:p>
          <a:p>
            <a:r>
              <a:rPr lang="en-US" sz="2400" dirty="0" smtClean="0"/>
              <a:t>Describes permissions required to use restricted APIs</a:t>
            </a:r>
          </a:p>
          <a:p>
            <a:r>
              <a:rPr lang="en-US" sz="2400" dirty="0" smtClean="0"/>
              <a:t>Describes permissions other apps require to interact with app components</a:t>
            </a:r>
          </a:p>
          <a:p>
            <a:r>
              <a:rPr lang="en-US" sz="2400" dirty="0" smtClean="0"/>
              <a:t>Minimum API</a:t>
            </a:r>
          </a:p>
          <a:p>
            <a:r>
              <a:rPr lang="en-US" sz="2400" dirty="0" smtClean="0"/>
              <a:t>List of libraries to link against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Manifest File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1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Applications have multiple activities</a:t>
            </a:r>
          </a:p>
          <a:p>
            <a:pPr lvl="1"/>
            <a:r>
              <a:rPr lang="en-US" sz="2400" dirty="0" smtClean="0"/>
              <a:t>One activity is considered the “main” activity</a:t>
            </a:r>
          </a:p>
          <a:p>
            <a:endParaRPr lang="en-US" sz="2400" dirty="0"/>
          </a:p>
          <a:p>
            <a:r>
              <a:rPr lang="en-US" sz="2400" dirty="0" smtClean="0"/>
              <a:t>Create a subclass of activity</a:t>
            </a:r>
          </a:p>
          <a:p>
            <a:pPr lvl="1"/>
            <a:r>
              <a:rPr lang="en-US" sz="2400" dirty="0" smtClean="0"/>
              <a:t>“public class </a:t>
            </a:r>
            <a:r>
              <a:rPr lang="en-US" sz="2400" dirty="0" err="1"/>
              <a:t>ExampleActivity</a:t>
            </a:r>
            <a:r>
              <a:rPr lang="en-US" sz="2400" dirty="0"/>
              <a:t> extends </a:t>
            </a:r>
            <a:r>
              <a:rPr lang="en-US" sz="2400" dirty="0" smtClean="0"/>
              <a:t>Activity</a:t>
            </a:r>
            <a:r>
              <a:rPr lang="en-US" sz="2400" dirty="0" smtClean="0">
                <a:solidFill>
                  <a:schemeClr val="accent4"/>
                </a:solidFill>
              </a:rPr>
              <a:t> </a:t>
            </a:r>
            <a:r>
              <a:rPr lang="en-US" sz="2400" dirty="0" smtClean="0"/>
              <a:t>{“</a:t>
            </a:r>
          </a:p>
          <a:p>
            <a:pPr lvl="1"/>
            <a:endParaRPr lang="en-US" sz="2400" dirty="0" smtClean="0"/>
          </a:p>
          <a:p>
            <a:pPr marL="514350" indent="-457200"/>
            <a:r>
              <a:rPr lang="en-US" sz="2400" dirty="0" smtClean="0"/>
              <a:t>Callback methods</a:t>
            </a:r>
          </a:p>
          <a:p>
            <a:pPr marL="914400" lvl="1" indent="-457200"/>
            <a:r>
              <a:rPr lang="en-US" sz="2400" dirty="0" smtClean="0"/>
              <a:t>Must have </a:t>
            </a:r>
            <a:r>
              <a:rPr lang="en-US" sz="2400" dirty="0" err="1" smtClean="0"/>
              <a:t>onCreate</a:t>
            </a:r>
            <a:r>
              <a:rPr lang="en-US" sz="2400" dirty="0" smtClean="0"/>
              <a:t>()</a:t>
            </a:r>
            <a:endParaRPr lang="en-US" sz="2400" dirty="0"/>
          </a:p>
          <a:p>
            <a:pPr marL="914400" lvl="1" indent="-457200"/>
            <a:r>
              <a:rPr lang="en-US" sz="2400" dirty="0" smtClean="0"/>
              <a:t>Call </a:t>
            </a:r>
            <a:r>
              <a:rPr lang="en-US" sz="2400" dirty="0" err="1" smtClean="0"/>
              <a:t>setContentView</a:t>
            </a:r>
            <a:r>
              <a:rPr lang="en-US" sz="2400" dirty="0" smtClean="0"/>
              <a:t>() to define a layout of the UI</a:t>
            </a:r>
          </a:p>
          <a:p>
            <a:pPr marL="914400" lvl="1" indent="-457200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Activities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6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Activities can be in three static states</a:t>
            </a:r>
          </a:p>
          <a:p>
            <a:endParaRPr lang="en-US" sz="1200" dirty="0"/>
          </a:p>
          <a:p>
            <a:r>
              <a:rPr lang="en-US" sz="2600" dirty="0" smtClean="0"/>
              <a:t>Resumed (Running)</a:t>
            </a:r>
          </a:p>
          <a:p>
            <a:pPr lvl="1"/>
            <a:r>
              <a:rPr lang="en-US" sz="2600" dirty="0" smtClean="0"/>
              <a:t>In the foreground interacting with the user</a:t>
            </a:r>
          </a:p>
          <a:p>
            <a:pPr lvl="1"/>
            <a:endParaRPr lang="en-US" sz="1200" dirty="0"/>
          </a:p>
          <a:p>
            <a:r>
              <a:rPr lang="en-US" sz="2600" dirty="0" smtClean="0"/>
              <a:t>Paused</a:t>
            </a:r>
          </a:p>
          <a:p>
            <a:pPr lvl="1"/>
            <a:r>
              <a:rPr lang="en-US" sz="2600" dirty="0" smtClean="0"/>
              <a:t>Partially obscured by another activity</a:t>
            </a:r>
          </a:p>
          <a:p>
            <a:pPr lvl="1"/>
            <a:endParaRPr lang="en-US" sz="1200" dirty="0"/>
          </a:p>
          <a:p>
            <a:r>
              <a:rPr lang="en-US" sz="2600" dirty="0" smtClean="0"/>
              <a:t>Stopped</a:t>
            </a:r>
          </a:p>
          <a:p>
            <a:pPr lvl="1"/>
            <a:r>
              <a:rPr lang="en-US" sz="2600" dirty="0" smtClean="0"/>
              <a:t>Completely invisible to the user (in the background)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Activities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Activity Life Cycle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1026" name="Picture 2" descr="State diagram for an Android Activity Lifecyc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599"/>
            <a:ext cx="3962400" cy="512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295400" y="1828800"/>
            <a:ext cx="14478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743200" y="1962150"/>
            <a:ext cx="1676400" cy="1333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1406135"/>
            <a:ext cx="4458810" cy="30469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onCreate</a:t>
            </a:r>
            <a:r>
              <a:rPr lang="en-US" sz="2400" dirty="0" smtClean="0"/>
              <a:t>():</a:t>
            </a:r>
          </a:p>
          <a:p>
            <a:pPr lvl="1"/>
            <a:r>
              <a:rPr lang="en-US" sz="2400" dirty="0" smtClean="0"/>
              <a:t>Perform all static setup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2400" dirty="0" smtClean="0"/>
              <a:t>Create UI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2400" dirty="0" smtClean="0"/>
              <a:t>Passed a “Bundle” object which contains previous UI state if you implement </a:t>
            </a:r>
            <a:r>
              <a:rPr lang="en-US" sz="2400" dirty="0" err="1" smtClean="0"/>
              <a:t>onSaveInstanceState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Activity Life Cycle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1026" name="Picture 2" descr="State diagram for an Android Activity Lifecyc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599"/>
            <a:ext cx="3962400" cy="512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295400" y="2209800"/>
            <a:ext cx="14478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6"/>
          </p:cNvCxnSpPr>
          <p:nvPr/>
        </p:nvCxnSpPr>
        <p:spPr>
          <a:xfrm flipV="1">
            <a:off x="2743200" y="2362200"/>
            <a:ext cx="1676400" cy="1143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1905000"/>
            <a:ext cx="4458810" cy="30469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onStart</a:t>
            </a:r>
            <a:r>
              <a:rPr lang="en-US" sz="2400" dirty="0" smtClean="0"/>
              <a:t>():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Called every time the app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arrives at foreground</a:t>
            </a:r>
          </a:p>
          <a:p>
            <a:endParaRPr lang="en-US" sz="2400" dirty="0"/>
          </a:p>
          <a:p>
            <a:r>
              <a:rPr lang="en-US" sz="2400" dirty="0" smtClean="0"/>
              <a:t>       Verify system features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(sensors) are enabled </a:t>
            </a:r>
          </a:p>
          <a:p>
            <a:endParaRPr lang="en-US" sz="2400" dirty="0"/>
          </a:p>
          <a:p>
            <a:r>
              <a:rPr lang="en-US" sz="2400" dirty="0" smtClean="0"/>
              <a:t>       Counterpart to </a:t>
            </a:r>
            <a:r>
              <a:rPr lang="en-US" sz="2400" dirty="0" err="1" smtClean="0"/>
              <a:t>onStop</a:t>
            </a:r>
            <a:r>
              <a:rPr lang="en-US" sz="2400" dirty="0" smtClean="0"/>
              <a:t>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Activity Life Cycle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1026" name="Picture 2" descr="State diagram for an Android Activity Lifecyc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599"/>
            <a:ext cx="3962400" cy="512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339788" y="3932098"/>
            <a:ext cx="14478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787588" y="3200400"/>
            <a:ext cx="1632012" cy="99839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2438400"/>
            <a:ext cx="4458810" cy="32316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onPause</a:t>
            </a:r>
            <a:r>
              <a:rPr lang="en-US" sz="2400" dirty="0" smtClean="0"/>
              <a:t>():</a:t>
            </a:r>
          </a:p>
          <a:p>
            <a:pPr lvl="1"/>
            <a:r>
              <a:rPr lang="en-US" sz="2400" dirty="0" smtClean="0"/>
              <a:t>Activity is placed in background but “partially visible”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2400" dirty="0" smtClean="0"/>
              <a:t>Stop animations and CPU work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2400" dirty="0" smtClean="0"/>
              <a:t>Save state quickly (draft email)</a:t>
            </a:r>
          </a:p>
          <a:p>
            <a:pPr lvl="1"/>
            <a:endParaRPr lang="en-US" sz="1200" dirty="0"/>
          </a:p>
          <a:p>
            <a:pPr lvl="1"/>
            <a:r>
              <a:rPr lang="en-US" sz="2400" dirty="0" smtClean="0"/>
              <a:t>Release resources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Activity Life Cycle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1026" name="Picture 2" descr="State diagram for an Android Activity Lifecyc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599"/>
            <a:ext cx="3962400" cy="512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338308" y="2667000"/>
            <a:ext cx="14478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786108" y="2438400"/>
            <a:ext cx="1633492" cy="3810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43148" y="1584573"/>
            <a:ext cx="4458810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onResume</a:t>
            </a:r>
            <a:r>
              <a:rPr lang="en-US" sz="2400" dirty="0" smtClean="0"/>
              <a:t>():</a:t>
            </a:r>
          </a:p>
          <a:p>
            <a:pPr lvl="1"/>
            <a:r>
              <a:rPr lang="en-US" sz="2400" dirty="0" smtClean="0"/>
              <a:t>Initialize components that you stopped in </a:t>
            </a:r>
            <a:r>
              <a:rPr lang="en-US" sz="2400" dirty="0" err="1" smtClean="0"/>
              <a:t>onPause</a:t>
            </a:r>
            <a:r>
              <a:rPr lang="en-US" sz="2400" dirty="0" smtClean="0"/>
              <a:t>()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2400" dirty="0" smtClean="0"/>
              <a:t>Start animations again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2400" dirty="0" smtClean="0"/>
              <a:t>Restore resources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Android Anatomy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4098" name="Picture 2" descr="http://tech.blorge.com/wp-content/uploads/2008/01/clip-image00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867400" cy="42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3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8580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Example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16" y="4038600"/>
            <a:ext cx="68389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Activity Life Cycle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1026" name="Picture 2" descr="State diagram for an Android Activity Lifecyc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599"/>
            <a:ext cx="3962400" cy="512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339788" y="4724400"/>
            <a:ext cx="14478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6"/>
          </p:cNvCxnSpPr>
          <p:nvPr/>
        </p:nvCxnSpPr>
        <p:spPr>
          <a:xfrm flipV="1">
            <a:off x="2787588" y="3724364"/>
            <a:ext cx="1479612" cy="126673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79524" y="3124200"/>
            <a:ext cx="4458810" cy="26776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onStop</a:t>
            </a:r>
            <a:r>
              <a:rPr lang="en-US" sz="2400" dirty="0" smtClean="0"/>
              <a:t>():</a:t>
            </a:r>
          </a:p>
          <a:p>
            <a:pPr lvl="1"/>
            <a:r>
              <a:rPr lang="en-US" sz="2400" dirty="0" smtClean="0"/>
              <a:t>Activity is placed in background, “not visible”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Used to perform CPU intensive shutdown procedures (writing to a database)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Activity Life Cycle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1026" name="Picture 2" descr="State diagram for an Android Activity Lifecycl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599"/>
            <a:ext cx="3962400" cy="512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339788" y="5486400"/>
            <a:ext cx="1447800" cy="533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6"/>
          </p:cNvCxnSpPr>
          <p:nvPr/>
        </p:nvCxnSpPr>
        <p:spPr>
          <a:xfrm flipV="1">
            <a:off x="2787588" y="4648200"/>
            <a:ext cx="1403412" cy="11049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67940" y="3810000"/>
            <a:ext cx="4458810" cy="249299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onDestroy</a:t>
            </a:r>
            <a:r>
              <a:rPr lang="en-US" sz="2400" dirty="0" smtClean="0"/>
              <a:t>():</a:t>
            </a:r>
          </a:p>
          <a:p>
            <a:pPr lvl="1"/>
            <a:r>
              <a:rPr lang="en-US" sz="2400" dirty="0" smtClean="0"/>
              <a:t>Someone called finish()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User back button</a:t>
            </a:r>
          </a:p>
          <a:p>
            <a:pPr lvl="1"/>
            <a:endParaRPr lang="en-US" sz="1200" dirty="0"/>
          </a:p>
          <a:p>
            <a:pPr lvl="1"/>
            <a:r>
              <a:rPr lang="en-US" sz="2400" dirty="0" smtClean="0"/>
              <a:t>System chose to destroy for memory sake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0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Saving State on Destroy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the user presses </a:t>
            </a:r>
            <a:r>
              <a:rPr lang="en-US" sz="2400" b="1" i="1" dirty="0" smtClean="0"/>
              <a:t>back</a:t>
            </a:r>
            <a:r>
              <a:rPr lang="en-US" sz="2400" dirty="0" smtClean="0"/>
              <a:t> to destroy the activity, no state is saved</a:t>
            </a:r>
          </a:p>
          <a:p>
            <a:endParaRPr lang="en-US" sz="2400" dirty="0"/>
          </a:p>
          <a:p>
            <a:r>
              <a:rPr lang="en-US" sz="2400" dirty="0" smtClean="0"/>
              <a:t>If the system destroys the activity, state is saved automatically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3810000"/>
            <a:ext cx="4619625" cy="2171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2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Saving State on Destroy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System uses a </a:t>
            </a:r>
            <a:r>
              <a:rPr lang="en-US" sz="2400" b="1" i="1" dirty="0" smtClean="0"/>
              <a:t>Bundle </a:t>
            </a:r>
            <a:r>
              <a:rPr lang="en-US" sz="2400" dirty="0" smtClean="0"/>
              <a:t>to save state</a:t>
            </a:r>
          </a:p>
          <a:p>
            <a:pPr lvl="1"/>
            <a:r>
              <a:rPr lang="en-US" sz="2400" dirty="0" smtClean="0"/>
              <a:t>UI objects and their text</a:t>
            </a:r>
          </a:p>
          <a:p>
            <a:endParaRPr lang="en-US" sz="2400" dirty="0"/>
          </a:p>
          <a:p>
            <a:r>
              <a:rPr lang="en-US" sz="2400" dirty="0" smtClean="0"/>
              <a:t>If you want to </a:t>
            </a:r>
            <a:r>
              <a:rPr lang="en-US" sz="2400" b="1" i="1" dirty="0" smtClean="0"/>
              <a:t>save additional state</a:t>
            </a:r>
            <a:r>
              <a:rPr lang="en-US" sz="2400" dirty="0" smtClean="0"/>
              <a:t>, you must override:</a:t>
            </a:r>
          </a:p>
          <a:p>
            <a:pPr lvl="1"/>
            <a:r>
              <a:rPr lang="en-US" sz="2400" dirty="0" err="1" smtClean="0"/>
              <a:t>onSaveInstanceState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err="1" smtClean="0"/>
              <a:t>onRestoreInstanceState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209800"/>
            <a:ext cx="6896100" cy="28384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Saving State on Destroy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Saving State on Destroy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1981200"/>
            <a:ext cx="6829425" cy="3009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Saving State on Destroy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34" y="2362200"/>
            <a:ext cx="6791325" cy="1885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944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Alternative: </a:t>
            </a:r>
            <a:r>
              <a:rPr lang="en-US" sz="2400" dirty="0" err="1" smtClean="0"/>
              <a:t>onRestoreInstanceState</a:t>
            </a:r>
            <a:r>
              <a:rPr lang="en-US" sz="2400" dirty="0" smtClean="0"/>
              <a:t> is called after </a:t>
            </a:r>
            <a:r>
              <a:rPr lang="en-US" sz="2400" dirty="0" err="1" smtClean="0"/>
              <a:t>onStart</a:t>
            </a:r>
            <a:r>
              <a:rPr lang="en-US" sz="2400" dirty="0" smtClean="0"/>
              <a:t>() and only if there is a saved state to restore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64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Activities are pushed and popped off the current stack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Back Stack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3074" name="Picture 2" descr="http://developer.android.com/images/fundamentals/diagram_back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514600"/>
            <a:ext cx="6629400" cy="209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 smtClean="0"/>
              <a:t>Intents</a:t>
            </a:r>
            <a:r>
              <a:rPr lang="en-US" sz="2400" dirty="0" smtClean="0"/>
              <a:t> represent an app’s </a:t>
            </a:r>
            <a:r>
              <a:rPr lang="en-US" sz="2400" b="1" i="1" dirty="0" smtClean="0"/>
              <a:t>“intention to do something”</a:t>
            </a:r>
            <a:endParaRPr lang="en-US" sz="2400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How do you start another Activity?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" y="2514600"/>
            <a:ext cx="7848600" cy="1200329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Intent(this,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SecondActivity.class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message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“Data to send next activity”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(“key”,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(intent);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939381"/>
            <a:ext cx="8229600" cy="2186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Intents pass a bundle to the next Activity, add key value pairs</a:t>
            </a:r>
          </a:p>
          <a:p>
            <a:r>
              <a:rPr lang="en-US" sz="2400" dirty="0" smtClean="0"/>
              <a:t>Should define keys for data that passes around app</a:t>
            </a:r>
          </a:p>
          <a:p>
            <a:r>
              <a:rPr lang="en-US" sz="2400" dirty="0" smtClean="0"/>
              <a:t>More on intents later…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43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Android Anatomy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Each application is installed within its own Linux user id</a:t>
            </a:r>
          </a:p>
          <a:p>
            <a:pPr lvl="1"/>
            <a:r>
              <a:rPr lang="en-US" sz="2400" dirty="0" smtClean="0"/>
              <a:t>Provides a sandbox between applications</a:t>
            </a:r>
          </a:p>
          <a:p>
            <a:pPr lvl="1"/>
            <a:r>
              <a:rPr lang="en-US" sz="2400" dirty="0" smtClean="0"/>
              <a:t>Permission based access control policy 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00400"/>
            <a:ext cx="6705600" cy="274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2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Android Anatomy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application also runs within its own </a:t>
            </a:r>
            <a:r>
              <a:rPr lang="en-US" sz="2400" dirty="0" err="1" smtClean="0"/>
              <a:t>Dalvik</a:t>
            </a:r>
            <a:r>
              <a:rPr lang="en-US" sz="2400" dirty="0" smtClean="0"/>
              <a:t> VM instance</a:t>
            </a:r>
          </a:p>
          <a:p>
            <a:pPr lvl="1"/>
            <a:r>
              <a:rPr lang="en-US" sz="2400" dirty="0" smtClean="0"/>
              <a:t>Modified JVM which is optimized for mobile device use</a:t>
            </a:r>
          </a:p>
          <a:p>
            <a:pPr lvl="1"/>
            <a:r>
              <a:rPr lang="en-US" sz="2400" dirty="0" smtClean="0"/>
              <a:t>Used to support a wide range of devices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9200" y="3352800"/>
          <a:ext cx="6705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Dalvik</a:t>
                      </a:r>
                      <a:r>
                        <a:rPr lang="en-US" dirty="0" smtClean="0"/>
                        <a:t> 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 VM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Register-based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Stack-based architecture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Executes .</a:t>
                      </a:r>
                      <a:r>
                        <a:rPr lang="en-US" dirty="0" err="1" smtClean="0"/>
                        <a:t>dex</a:t>
                      </a:r>
                      <a:r>
                        <a:rPr lang="en-US" dirty="0" smtClean="0"/>
                        <a:t>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Executes</a:t>
                      </a:r>
                      <a:r>
                        <a:rPr lang="en-US" baseline="0" dirty="0" smtClean="0"/>
                        <a:t> .class files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Utilizes</a:t>
                      </a:r>
                      <a:r>
                        <a:rPr lang="en-US" baseline="0" dirty="0" smtClean="0"/>
                        <a:t> shared memory for </a:t>
                      </a:r>
                      <a:r>
                        <a:rPr lang="en-US" baseline="0" dirty="0" err="1" smtClean="0"/>
                        <a:t>libs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shared memory for </a:t>
                      </a:r>
                      <a:r>
                        <a:rPr lang="en-US" baseline="0" dirty="0" err="1" smtClean="0"/>
                        <a:t>libs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function on a slow CPU</a:t>
            </a:r>
          </a:p>
          <a:p>
            <a:endParaRPr lang="en-US" dirty="0" smtClean="0"/>
          </a:p>
          <a:p>
            <a:r>
              <a:rPr lang="en-US" dirty="0" smtClean="0"/>
              <a:t>Small amount of RAM</a:t>
            </a:r>
          </a:p>
          <a:p>
            <a:endParaRPr lang="en-US" dirty="0" smtClean="0"/>
          </a:p>
          <a:p>
            <a:r>
              <a:rPr lang="en-US" dirty="0" smtClean="0"/>
              <a:t>No swap space within the OS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While on battery power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Why </a:t>
            </a:r>
            <a:r>
              <a:rPr lang="en-US" sz="4800" dirty="0" err="1" smtClean="0">
                <a:solidFill>
                  <a:srgbClr val="FFFF66"/>
                </a:solidFill>
              </a:rPr>
              <a:t>Dalvik</a:t>
            </a:r>
            <a:r>
              <a:rPr lang="en-US" sz="4800" dirty="0" smtClean="0">
                <a:solidFill>
                  <a:srgbClr val="FFFF66"/>
                </a:solidFill>
              </a:rPr>
              <a:t>?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6019800"/>
            <a:ext cx="488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</a:t>
            </a:r>
            <a:r>
              <a:rPr lang="en-US" dirty="0" err="1" smtClean="0">
                <a:solidFill>
                  <a:srgbClr val="C00000"/>
                </a:solidFill>
              </a:rPr>
              <a:t>Dalvik</a:t>
            </a:r>
            <a:r>
              <a:rPr lang="en-US" dirty="0" smtClean="0">
                <a:solidFill>
                  <a:srgbClr val="C00000"/>
                </a:solidFill>
              </a:rPr>
              <a:t> Virtual Machine Internals Google I/O 2008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Register-Based Architecture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8312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0" y="6019800"/>
            <a:ext cx="488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</a:t>
            </a:r>
            <a:r>
              <a:rPr lang="en-US" dirty="0" err="1" smtClean="0">
                <a:solidFill>
                  <a:srgbClr val="C00000"/>
                </a:solidFill>
              </a:rPr>
              <a:t>Dalvik</a:t>
            </a:r>
            <a:r>
              <a:rPr lang="en-US" dirty="0" smtClean="0">
                <a:solidFill>
                  <a:srgbClr val="C00000"/>
                </a:solidFill>
              </a:rPr>
              <a:t> Virtual Machine Internals Google I/O 2008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Register-Based Architecture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8001000" cy="447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810000" y="6019800"/>
            <a:ext cx="488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</a:t>
            </a:r>
            <a:r>
              <a:rPr lang="en-US" dirty="0" err="1" smtClean="0">
                <a:solidFill>
                  <a:srgbClr val="C00000"/>
                </a:solidFill>
              </a:rPr>
              <a:t>Dalvik</a:t>
            </a:r>
            <a:r>
              <a:rPr lang="en-US" dirty="0" smtClean="0">
                <a:solidFill>
                  <a:srgbClr val="C00000"/>
                </a:solidFill>
              </a:rPr>
              <a:t> Virtual Machine Internals Google I/O 2008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Register-Based Architecture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229600" cy="4159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810000" y="6019800"/>
            <a:ext cx="488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</a:t>
            </a:r>
            <a:r>
              <a:rPr lang="en-US" dirty="0" err="1" smtClean="0">
                <a:solidFill>
                  <a:srgbClr val="C00000"/>
                </a:solidFill>
              </a:rPr>
              <a:t>Dalvik</a:t>
            </a:r>
            <a:r>
              <a:rPr lang="en-US" dirty="0" smtClean="0">
                <a:solidFill>
                  <a:srgbClr val="C00000"/>
                </a:solidFill>
              </a:rPr>
              <a:t> Virtual Machine Internals Google I/O 2008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err="1" smtClean="0">
                <a:solidFill>
                  <a:srgbClr val="FFFF66"/>
                </a:solidFill>
              </a:rPr>
              <a:t>Dex</a:t>
            </a:r>
            <a:r>
              <a:rPr lang="en-US" sz="4800" dirty="0" smtClean="0">
                <a:solidFill>
                  <a:srgbClr val="FFFF66"/>
                </a:solidFill>
              </a:rPr>
              <a:t> Files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6934200" cy="460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810000" y="6019800"/>
            <a:ext cx="488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</a:t>
            </a:r>
            <a:r>
              <a:rPr lang="en-US" dirty="0" err="1" smtClean="0">
                <a:solidFill>
                  <a:srgbClr val="C00000"/>
                </a:solidFill>
              </a:rPr>
              <a:t>Dalvik</a:t>
            </a:r>
            <a:r>
              <a:rPr lang="en-US" dirty="0" smtClean="0">
                <a:solidFill>
                  <a:srgbClr val="C00000"/>
                </a:solidFill>
              </a:rPr>
              <a:t> Virtual Machine Internals Google I/O 2008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895</Words>
  <Application>Microsoft Office PowerPoint</Application>
  <PresentationFormat>On-screen Show (4:3)</PresentationFormat>
  <Paragraphs>213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 Bickford</cp:lastModifiedBy>
  <cp:revision>212</cp:revision>
  <dcterms:created xsi:type="dcterms:W3CDTF">2012-10-05T03:31:56Z</dcterms:created>
  <dcterms:modified xsi:type="dcterms:W3CDTF">2015-09-28T18:49:15Z</dcterms:modified>
</cp:coreProperties>
</file>