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16" r:id="rId3"/>
    <p:sldId id="322" r:id="rId4"/>
    <p:sldId id="320" r:id="rId5"/>
    <p:sldId id="321" r:id="rId6"/>
    <p:sldId id="323" r:id="rId7"/>
    <p:sldId id="324" r:id="rId8"/>
    <p:sldId id="328" r:id="rId9"/>
    <p:sldId id="329" r:id="rId10"/>
    <p:sldId id="326" r:id="rId11"/>
    <p:sldId id="32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53" autoAdjust="0"/>
  </p:normalViewPr>
  <p:slideViewPr>
    <p:cSldViewPr>
      <p:cViewPr>
        <p:scale>
          <a:sx n="78" d="100"/>
          <a:sy n="78" d="100"/>
        </p:scale>
        <p:origin x="-160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887A4-4399-431D-800B-03B5B1D0DB94}" type="datetimeFigureOut">
              <a:rPr lang="en-US" smtClean="0"/>
              <a:pPr/>
              <a:t>9/28/2015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8E9B6-BE76-4466-9DBA-323006C554FE}" type="slidenum">
              <a:rPr lang="en-US" smtClean="0"/>
              <a:pPr/>
              <a:t>‹#›</a:t>
            </a:fld>
            <a:endParaRPr lang="en-US"/>
          </a:p>
        </p:txBody>
      </p:sp>
    </p:spTree>
    <p:extLst>
      <p:ext uri="{BB962C8B-B14F-4D97-AF65-F5344CB8AC3E}">
        <p14:creationId xmlns:p14="http://schemas.microsoft.com/office/powerpoint/2010/main" val="170963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4CDF2-8764-4824-9F8B-D84A8164A5C8}" type="slidenum">
              <a:rPr lang="en-US" smtClean="0"/>
              <a:pPr/>
              <a:t>1</a:t>
            </a:fld>
            <a:endParaRPr lang="en-US" dirty="0"/>
          </a:p>
        </p:txBody>
      </p:sp>
    </p:spTree>
    <p:extLst>
      <p:ext uri="{BB962C8B-B14F-4D97-AF65-F5344CB8AC3E}">
        <p14:creationId xmlns:p14="http://schemas.microsoft.com/office/powerpoint/2010/main" val="415398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27452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144870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338496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10537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26789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NYU Poly 9/28/2015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21338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NYU Poly 9/28/2015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18791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NYU Poly 9/28/2015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248813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NYU Poly 9/28/2015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329408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NYU Poly 9/28/2015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232830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NYU Poly 9/28/2015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FD0CD-F55A-413E-999D-5D1E1DC1811F}" type="slidenum">
              <a:rPr lang="en-US" smtClean="0"/>
              <a:pPr/>
              <a:t>‹#›</a:t>
            </a:fld>
            <a:endParaRPr lang="en-US"/>
          </a:p>
        </p:txBody>
      </p:sp>
    </p:spTree>
    <p:extLst>
      <p:ext uri="{BB962C8B-B14F-4D97-AF65-F5344CB8AC3E}">
        <p14:creationId xmlns:p14="http://schemas.microsoft.com/office/powerpoint/2010/main" val="313028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NYU Poly 9/28/2015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FD0CD-F55A-413E-999D-5D1E1DC1811F}" type="slidenum">
              <a:rPr lang="en-US" smtClean="0"/>
              <a:pPr/>
              <a:t>‹#›</a:t>
            </a:fld>
            <a:endParaRPr lang="en-US"/>
          </a:p>
        </p:txBody>
      </p:sp>
    </p:spTree>
    <p:extLst>
      <p:ext uri="{BB962C8B-B14F-4D97-AF65-F5344CB8AC3E}">
        <p14:creationId xmlns:p14="http://schemas.microsoft.com/office/powerpoint/2010/main" val="1418031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geek.com/wp-content/uploads/2012/07/android-market-leader-smartphon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167" y="1608339"/>
            <a:ext cx="5238750" cy="3933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 y="609601"/>
            <a:ext cx="8915400" cy="707874"/>
          </a:xfrm>
          <a:prstGeom prst="rect">
            <a:avLst/>
          </a:prstGeom>
        </p:spPr>
        <p:txBody>
          <a:bodyPr wrap="square" lIns="91429" tIns="45714" rIns="91429" bIns="45714">
            <a:spAutoFit/>
          </a:bodyPr>
          <a:lstStyle/>
          <a:p>
            <a:pPr algn="ctr">
              <a:defRPr/>
            </a:pPr>
            <a:r>
              <a:rPr lang="en-US" sz="4000" b="1" dirty="0" smtClean="0">
                <a:solidFill>
                  <a:srgbClr val="800000"/>
                </a:solidFill>
              </a:rPr>
              <a:t>Android MVC Framework</a:t>
            </a:r>
          </a:p>
        </p:txBody>
      </p:sp>
      <p:sp>
        <p:nvSpPr>
          <p:cNvPr id="8" name="Rectangle 7"/>
          <p:cNvSpPr/>
          <p:nvPr/>
        </p:nvSpPr>
        <p:spPr>
          <a:xfrm>
            <a:off x="607381" y="1608339"/>
            <a:ext cx="7772400" cy="1524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lgn="ctr">
              <a:defRPr/>
            </a:pPr>
            <a:endParaRPr lang="en-US" dirty="0"/>
          </a:p>
        </p:txBody>
      </p:sp>
      <p:sp>
        <p:nvSpPr>
          <p:cNvPr id="7" name="Text Box 2719"/>
          <p:cNvSpPr txBox="1">
            <a:spLocks noChangeAspect="1" noChangeArrowheads="1"/>
          </p:cNvSpPr>
          <p:nvPr/>
        </p:nvSpPr>
        <p:spPr bwMode="auto">
          <a:xfrm>
            <a:off x="0" y="5105400"/>
            <a:ext cx="9144000" cy="13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defTabSz="1219200" eaLnBrk="0" hangingPunct="0">
              <a:defRPr>
                <a:solidFill>
                  <a:schemeClr val="tx1"/>
                </a:solidFill>
                <a:latin typeface="Arial" charset="0"/>
                <a:cs typeface="Arial" charset="0"/>
              </a:defRPr>
            </a:lvl1pPr>
            <a:lvl2pPr marL="742950" indent="-285750" defTabSz="1219200" eaLnBrk="0" hangingPunct="0">
              <a:defRPr>
                <a:solidFill>
                  <a:schemeClr val="tx1"/>
                </a:solidFill>
                <a:latin typeface="Arial" charset="0"/>
                <a:cs typeface="Arial" charset="0"/>
              </a:defRPr>
            </a:lvl2pPr>
            <a:lvl3pPr marL="1143000" indent="-228600" defTabSz="1219200" eaLnBrk="0" hangingPunct="0">
              <a:defRPr>
                <a:solidFill>
                  <a:schemeClr val="tx1"/>
                </a:solidFill>
                <a:latin typeface="Arial" charset="0"/>
                <a:cs typeface="Arial" charset="0"/>
              </a:defRPr>
            </a:lvl3pPr>
            <a:lvl4pPr marL="1600200" indent="-228600" defTabSz="1219200" eaLnBrk="0" hangingPunct="0">
              <a:defRPr>
                <a:solidFill>
                  <a:schemeClr val="tx1"/>
                </a:solidFill>
                <a:latin typeface="Arial" charset="0"/>
                <a:cs typeface="Arial" charset="0"/>
              </a:defRPr>
            </a:lvl4pPr>
            <a:lvl5pPr marL="2057400" indent="-228600" defTabSz="1219200" eaLnBrk="0" hangingPunct="0">
              <a:defRPr>
                <a:solidFill>
                  <a:schemeClr val="tx1"/>
                </a:solidFill>
                <a:latin typeface="Arial" charset="0"/>
                <a:cs typeface="Arial" charset="0"/>
              </a:defRPr>
            </a:lvl5pPr>
            <a:lvl6pPr marL="2514600" indent="-228600" defTabSz="1219200" eaLnBrk="0" fontAlgn="base" hangingPunct="0">
              <a:spcBef>
                <a:spcPct val="0"/>
              </a:spcBef>
              <a:spcAft>
                <a:spcPct val="0"/>
              </a:spcAft>
              <a:defRPr>
                <a:solidFill>
                  <a:schemeClr val="tx1"/>
                </a:solidFill>
                <a:latin typeface="Arial" charset="0"/>
                <a:cs typeface="Arial" charset="0"/>
              </a:defRPr>
            </a:lvl6pPr>
            <a:lvl7pPr marL="2971800" indent="-228600" defTabSz="1219200" eaLnBrk="0" fontAlgn="base" hangingPunct="0">
              <a:spcBef>
                <a:spcPct val="0"/>
              </a:spcBef>
              <a:spcAft>
                <a:spcPct val="0"/>
              </a:spcAft>
              <a:defRPr>
                <a:solidFill>
                  <a:schemeClr val="tx1"/>
                </a:solidFill>
                <a:latin typeface="Arial" charset="0"/>
                <a:cs typeface="Arial" charset="0"/>
              </a:defRPr>
            </a:lvl7pPr>
            <a:lvl8pPr marL="3429000" indent="-228600" defTabSz="1219200" eaLnBrk="0" fontAlgn="base" hangingPunct="0">
              <a:spcBef>
                <a:spcPct val="0"/>
              </a:spcBef>
              <a:spcAft>
                <a:spcPct val="0"/>
              </a:spcAft>
              <a:defRPr>
                <a:solidFill>
                  <a:schemeClr val="tx1"/>
                </a:solidFill>
                <a:latin typeface="Arial" charset="0"/>
                <a:cs typeface="Arial" charset="0"/>
              </a:defRPr>
            </a:lvl8pPr>
            <a:lvl9pPr marL="3886200" indent="-228600" defTabSz="12192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dirty="0" smtClean="0">
                <a:solidFill>
                  <a:srgbClr val="000099"/>
                </a:solidFill>
                <a:latin typeface="Calibri" pitchFamily="34" charset="0"/>
              </a:rPr>
              <a:t>Jeffrey Bickford</a:t>
            </a:r>
          </a:p>
          <a:p>
            <a:pPr algn="ctr" eaLnBrk="1" hangingPunct="1"/>
            <a:r>
              <a:rPr lang="en-US" sz="2000" dirty="0" smtClean="0">
                <a:solidFill>
                  <a:srgbClr val="000099"/>
                </a:solidFill>
                <a:latin typeface="Calibri" pitchFamily="34" charset="0"/>
              </a:rPr>
              <a:t>AT&amp;T Security Research Center</a:t>
            </a:r>
          </a:p>
          <a:p>
            <a:pPr algn="ctr" eaLnBrk="1" hangingPunct="1"/>
            <a:r>
              <a:rPr lang="en-US" sz="2000" dirty="0" smtClean="0">
                <a:solidFill>
                  <a:srgbClr val="000099"/>
                </a:solidFill>
                <a:latin typeface="Calibri" pitchFamily="34" charset="0"/>
              </a:rPr>
              <a:t>jbickford@nyu.edu</a:t>
            </a:r>
          </a:p>
          <a:p>
            <a:pPr algn="ctr" eaLnBrk="1" hangingPunct="1"/>
            <a:endParaRPr lang="en-US" sz="2000" dirty="0">
              <a:solidFill>
                <a:srgbClr val="000099"/>
              </a:solidFill>
              <a:latin typeface="Calibri" pitchFamily="34" charset="0"/>
            </a:endParaRPr>
          </a:p>
        </p:txBody>
      </p:sp>
      <p:sp>
        <p:nvSpPr>
          <p:cNvPr id="2" name="AutoShape 4" descr="data:image/jpeg;base64,/9j/4AAQSkZJRgABAQAAAQABAAD/2wCEAAkGBhAQERITDhAQERAUEBAQFBAUEBAQFBIQFREVFBYTEhQYGyYeFxkjGRIUHy8gIycpLCwsFR4xNTAqNSYrLCkBCQoKDgwOGg8PGikkHBwsKSksLCwpLDUuLS8sLCkpKSwvKSw1Mi0pLCopLCkpKSwpLDQqLCwpLCkpKSkpKSwsKf/AABEIAMIBAwMBIgACEQEDEQH/xAAbAAEAAgMBAQAAAAAAAAAAAAAAAwQBAgUGB//EAD0QAAIBAgMEBggEBQQDAAAAAAABAgMRBCExBRJRcTJBYXKBsQYiUpGhssHRExUzkhQjNENUU2JzgqKjwv/EABkBAQADAQEAAAAAAAAAAAAAAAABAgQDBf/EADARAQEAAgECBQAJBAMBAAAAAAABAgMREjEEITJBcQUTM1GBkcHR8CJTYaJCseE0/9oADAMBAAIRAxEAPwD7iAAAAAAAAAAAAAAAAAAAAAAAAAAAAAAAAAAAAAAAAAAAAAAAAAAAAAAAAAAAAAAEVbFRg4KTs5y3Y5ayte1yLZPOiUAEgAAAIsVio04uU3aKt26uySRKRzOePcAASAAAAAAAAAAAAAAAAAAAAAAAAAAAAr0MQ3KcJK0ou67YPR/QsFccplOYAALAVto4NVabjo9Yy9mazT95mpiH+JGEUm2nKX+2Gnvb8jkbZ9I9xuFGzksnPVRfBcWZd+/VhhfrO3b5RavYPa0HT3q0ownFuE02lacdbL4+JBV9KaC035co287HkalRyblJtyebb1ZqeJfpTbxxjJ8+6nU9YvS2j1wqLwj9y3h9v4eeSqKL4STj8XkeIBGP0rul8+KdVezm/wAeuks6VFqT4SqvReCzOqeE2btapQfqO8b3cHo/s+09Zh9qKrSc6KvJLOD1T4e69j0/B+L17JefVfO/+fEWlXwaUaqnFSjo1dG56UvM5iwACQBXwmIdTelb1N5qL4pZX99ywVxymU5gAAsAAAAAAAAAAAAGGwMgxCSaTWjzMgADkba2m4+pB2k16z4Lgu05bduOrHqyDae0IQnFwd6kbppaOL1jJ87FCttutLRqK4JLzZFgNnyrOVmla12+3TyK9Sm4tp6ptPmnY8TZv25f19pl9ynNTfmVb/Ul7yxR25Vjq1Ndqt8Uc83oUXOSitW7ZnHHbsl/pyv5o5WcZtq1Oe7dVqknvP2YLJKL5ZeLOAT42Nqkle+7JxvydiAxb9uWzL+r28v58otd7a+Aw0KMZUmt68bNSu5rrur8MzggEbts2ZdUxk/xEUJcLGLnFTdoOUVJ8I3zIgcZeLyOz6Q4OhT3PwbKTveKlverbJ65FDZ2PlRmpx5SXtR60VQds93Oz6zCdPwnl6b863N5UUnBvejvJ+rfWy4XzK89rVn/AHGuSSKeBw7lSlNNepJJrrs9H72ZN937cpLbZKnlajtSsv7kvGz8yd7cqSi4ztnk5JWaXXZaXsc4t4DZsqyk4tK2Wd82Tr2brenG3zPN6PB1oSivw2t1JK3DsaJzyGGxMqU7x1Ts11PsZ6rC4lVIqUdH8H1pnseF8TNs6b5WLypQAbEgNd/O3Xa/gbAAAAAAAAADEpJK7dkZOXjcRvOy6K+L4nPZs6JyNpY611DS91fq42I3jantfBGJRhuKze/1op1MZGLtm32Hn57bj3qvK/HaM1rZr3HAq1HJuT1bbfidSMozTvK0WmnK17ZcClOhSTyq3XHdsZfEXLOTz8vlFQ0q8oO8JOL0ydjRsuwwtBrOvZ8Nxs1xOGoqEnGveSi2luNXdslcz3Xl095x8z90OfPExXbyN6Vbri80+TTOcWtmRi6iU5bkWneVr9qyMeGy5ZSfehrOnFttzzbbfO5hUYdc8iKqvWds1vPPxNTlcpz2Q7H5Zhf8tftH5Zhf8tftOODt9dh/bx/2/dPLsflmF/y1+0flmF/y1+044H12H9vH/b9zl0cXgsPFLcxG+76btrLiVfwYe2QA5ZZ428zGT80L2Hdk1GV07Nrle1/eYniYrLUxgYR3KrlPdko3irX3nnl2dRTL3O44zj3S6EKiehNSrzhfck431s7XKezYxdRKct2LTvK17ZXWR2P4PD/5H/rZp0zLOdUsn4yJjnnS2RjZQ3oqzTzV+p6P6e4gqYekn6tW647rRNhKNJZqreWaUd15+J31Y5YZyyz84RfeNn7XwRtHHzWrT5r7FCri4xdndvsJKNWMs08r58UbZutvEy8/lbl1MJiYybvlJv4dSRbOPXUU/Ubat8ToYPEb0c9Vk/ubdWzm9NTFgAGlIAABhsyc/aUndLqtfxKbM+jHkXpSye7nk7czlfws/ZZthJv1l1bkn4kG8+LMezOZyWxVvPDTSb3XkmzhnYnJ2efUzjHm+J45nCKt4OLcaltFG77MmVSxhejU7v3K5wy9OP8APdAaVei+T8jc0q9F8n5HK9kOeS4XpeDIiXC9LwZkw9UREc9XzfmYMz1fN+ZgrQABAAAAAAJqGk+X3ISahpPl9yEve0EuG6S8S8UcN0l4l476fSmBY2fBuokld2fkVyfA9NePkadfrnylBJ5vmy3syDcmoq/q3t4r7lRlnZ79Z91+aJ1euDq/ws/ZZYwNKUZZppWKW8+LJ8HNqT7sn8D1ddxmUWdTeWl1fgZOHfr6+J2KErxi3rZGvVt67ZwnlIADukOdtLpLu/U6JztpdJd36nDxHoRUWF1l3JEBPhdZdyRAYb6Yhiej5M452J6PkzjmLxHeK1ZwvRqd37lcsYXo1O79yuccvTP57gaVei+T8jc0qLJ8n5HK9kOeS4XpeDIibCL1vBmTD1RCKer5vzMGZ6vm/MwVoAAgAAAAAE1DSfL7kJPh1lLl9yAve0EuG6S8S8UsKvW8GXTvq9KYE+C6a8fIgJ8F014+Ro1+qJQMs4DpPu/VFZlnAdJ936onX64L5NhdX3JeRCTYXV9yXkenh6oshOxhehHuo452ML0I91Hfw3qpEoANywVMdhnKzjm1lYtgrnjMpxRz6GFlFScsvVkkvApHclG6a4qxy54Kael+1WMe3VxJ0osVypUwF36rsuH2LhJDDykrpXXgZLrmflwqp/gKEJJZ5O78DnHYqQ1T7UznvZ9TqhKS4pXM+7XfLphVcG1SlKLtJNPg1Y1SvpqZePZCGeFi+K5G9Oko6Fr+Aq/6c/2sgIuvpvNnA5s9XzfmYLU8FOTe5Fy62km2vBEc8HUirypzSXW4SSXjYyXDKeyqEA2p0pSdoxcnrZJt28CknI1BO8DV66dT9kvsQE3GzvABtCDk7RTbeiSbb8CZbPrP+1U/ZJfQTHK9oM4Pr8PqSTwsXxXIzh6W6u1lilQlPoRcrcFc1YYc4yWJQ06ajobklXCziryhKK0u01mRnTp6fLhIT4Lprk/I1p4OpJXjCTT61FtFnC4SUW3JWelvuddeGXVLwFbA3d07X6iXD4dQXFvVlmnQlLoq/uNZwadmrM2zVJerhLUsYGN5W/2tEVOlKXRVy7gsK4u8ssrJHfVhblPJMV3gZ3tbxurHTpw3UlwSRsDbhqmHZYAB1AAAAABw5avmdPZ/QXN+ZUrYOSk7K6vk7r4l/DUt2KXWY9GFmd5iI5mJ6cu8y5s3ovvfREOKwkt5tZpu/UW8HRcY56t3GrCzZeYODt39Z92JSw/Tj34+aLu3l/O5xj9SnhVecEvbj5o8jd9tflS93sTxUtXzPani5qzfN+Zu+kv+P4/otk6fo7+pLuP5kdD0g/p6nKPzxOf6Or+ZLuf/AEvsdD0g/p6nKPzxJ0//ACZfGROzxB2fRT9d/wDHL5onGOz6Kfrv/jl80Tw/B/b4fKk7vVYv9Ofcl8rPniPoeL/Tn3JfKz54j0Ppf1Yfj+i2S/sH+opd5/LI9tW6Mu6/I8TsH+opd5/LI9tVV4vk/I0fRX2OXz+kMezxiOx6OdKfdj5s452fRxetN9Vor4sy+E+2x/nsTutekH6S78fJnnT0XpAv5X/eP1X1POnXx/2v4Qvd6jY36MP+3zMqYnpy5st7HX8mHi//ACZHi8JLebWaefUb7jbpw4+6f9J9kmzNJc/oV8f03yXkXcHQcY56t3IMdhW3vRz7C+eF+qkT7GzNZcl9S+VcDh3FNvV2yLR20yzCSkAAdUgAAAAAAAI7G8RYyRII2jaJmxkcCptDBwqJbyd1o1k0QYDZlOnK+bl1N9XJF6azMKJwurG59fHmjhKcvG7KpzldXi3ra1m+XE6hDul9uGOc4yiWmBwsKcbQXNvNs3xmGVWEoPJSi1fhwfvNqaNpuyJmGPR08eQ8LidkVqct105PPJxTknyaO/6ObHlSvOorSa3VHrUb3bfbkjoON9SbDt6Hm+H8Dr17evz/AMKzFNKKaaejVvA8Rj9h1aUmlGUoX9WSV7rqvbRnuGynK7zZo8Z4bDfJz3ibOXF9HdizU1UqxcUk92L1batdrqVmz0xWoNp26iydPC6cdOvpxJOHJxeyKc5XV43d3a1m+XUXsFhoU42grcb5tvi2bbpvTRbDVjjl1SedOCtCMotSV4tWaOTHYlPeu95x9m68zrzWRHuk7dWOdnVOxwlgkkraWy5GskZhoZsduPJLETEkbmLDjyGII2AJgAAAAAAAAAAAAAAAAw0YsbAjgDWxsCRhIxNZGwZAg3DenHM23TKRWYgyHcJzXdJs5EcI5kxhIyTJwNbGUjIHAwzFjYAYRkAkAAAAAAAAAAAAAAAAAAAAAAAAAAAAAAAAAAAAAAAAAAAAAAAAAAAAAAAAAAAAAAAAAAAAAAAAAAAAAAAAAAAAAAAAAAAAAAAAAAAAAH//2Q=="/>
          <p:cNvSpPr>
            <a:spLocks noChangeAspect="1" noChangeArrowheads="1"/>
          </p:cNvSpPr>
          <p:nvPr/>
        </p:nvSpPr>
        <p:spPr bwMode="auto">
          <a:xfrm>
            <a:off x="155575" y="-8842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139410"/>
      </p:ext>
    </p:extLst>
  </p:cSld>
  <p:clrMapOvr>
    <a:masterClrMapping/>
  </p:clrMapOvr>
  <p:transition advTm="1910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First milestone of the project will be the initial design document</a:t>
            </a:r>
          </a:p>
          <a:p>
            <a:endParaRPr lang="en-US" dirty="0"/>
          </a:p>
          <a:p>
            <a:r>
              <a:rPr lang="en-US" dirty="0" smtClean="0"/>
              <a:t>I will post examples from previous years on NYU Classes</a:t>
            </a:r>
          </a:p>
          <a:p>
            <a:endParaRPr lang="en-US" dirty="0"/>
          </a:p>
          <a:p>
            <a:r>
              <a:rPr lang="en-US" dirty="0" smtClean="0"/>
              <a:t>Also will post the assignment and what I expect</a:t>
            </a:r>
          </a:p>
          <a:p>
            <a:endParaRPr lang="en-US" dirty="0" smtClean="0"/>
          </a:p>
          <a:p>
            <a:r>
              <a:rPr lang="en-US" dirty="0" smtClean="0"/>
              <a:t>The initial design document will be reviewed and count towards the final grade, but you will be able to update it as the project goes along. Initial and final will count as 20% (10/10 split).</a:t>
            </a:r>
            <a:endParaRPr lang="en-US" dirty="0"/>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7" name="Rectangle 6"/>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Project Design Documents</a:t>
            </a:r>
            <a:endParaRPr lang="en-US" sz="4800" dirty="0">
              <a:solidFill>
                <a:srgbClr val="FFFF66"/>
              </a:solidFill>
            </a:endParaRPr>
          </a:p>
        </p:txBody>
      </p:sp>
    </p:spTree>
    <p:extLst>
      <p:ext uri="{BB962C8B-B14F-4D97-AF65-F5344CB8AC3E}">
        <p14:creationId xmlns:p14="http://schemas.microsoft.com/office/powerpoint/2010/main" val="1107036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Problem Overview</a:t>
            </a:r>
          </a:p>
          <a:p>
            <a:r>
              <a:rPr lang="en-US" dirty="0" smtClean="0"/>
              <a:t>Current solutions and related work</a:t>
            </a:r>
          </a:p>
          <a:p>
            <a:r>
              <a:rPr lang="en-US" dirty="0"/>
              <a:t>O</a:t>
            </a:r>
            <a:r>
              <a:rPr lang="en-US" dirty="0" smtClean="0"/>
              <a:t>verview of your solution and features</a:t>
            </a:r>
          </a:p>
          <a:p>
            <a:r>
              <a:rPr lang="en-US" dirty="0" smtClean="0"/>
              <a:t>Use Cases</a:t>
            </a:r>
          </a:p>
          <a:p>
            <a:r>
              <a:rPr lang="en-US" dirty="0" smtClean="0"/>
              <a:t>Components that will be included in the app</a:t>
            </a:r>
          </a:p>
          <a:p>
            <a:r>
              <a:rPr lang="en-US" dirty="0" smtClean="0"/>
              <a:t>MVC framework</a:t>
            </a:r>
          </a:p>
          <a:p>
            <a:r>
              <a:rPr lang="en-US" dirty="0" smtClean="0"/>
              <a:t>UI drawings</a:t>
            </a:r>
          </a:p>
          <a:p>
            <a:r>
              <a:rPr lang="en-US" dirty="0" smtClean="0"/>
              <a:t>Project member breakdowns (who will work on what)</a:t>
            </a:r>
          </a:p>
          <a:p>
            <a:r>
              <a:rPr lang="en-US" dirty="0" smtClean="0"/>
              <a:t>Goals for each milestone (what will be done when)</a:t>
            </a:r>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Design Expectations</a:t>
            </a:r>
            <a:endParaRPr lang="en-US" sz="4800" dirty="0">
              <a:solidFill>
                <a:srgbClr val="FFFF66"/>
              </a:solidFill>
            </a:endParaRPr>
          </a:p>
        </p:txBody>
      </p:sp>
    </p:spTree>
    <p:extLst>
      <p:ext uri="{BB962C8B-B14F-4D97-AF65-F5344CB8AC3E}">
        <p14:creationId xmlns:p14="http://schemas.microsoft.com/office/powerpoint/2010/main" val="4256246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MVC Framework</a:t>
            </a:r>
            <a:endParaRPr lang="en-US" sz="4800" dirty="0">
              <a:solidFill>
                <a:srgbClr val="FFFF66"/>
              </a:solidFill>
            </a:endParaRPr>
          </a:p>
        </p:txBody>
      </p:sp>
      <p:sp>
        <p:nvSpPr>
          <p:cNvPr id="21" name="Content Placeholder 2"/>
          <p:cNvSpPr>
            <a:spLocks noGrp="1"/>
          </p:cNvSpPr>
          <p:nvPr>
            <p:ph idx="1"/>
          </p:nvPr>
        </p:nvSpPr>
        <p:spPr>
          <a:xfrm>
            <a:off x="457200" y="1600200"/>
            <a:ext cx="8229600" cy="4525963"/>
          </a:xfrm>
        </p:spPr>
        <p:txBody>
          <a:bodyPr>
            <a:normAutofit lnSpcReduction="10000"/>
          </a:bodyPr>
          <a:lstStyle/>
          <a:p>
            <a:r>
              <a:rPr lang="en-US" sz="2400" dirty="0" smtClean="0"/>
              <a:t>The Model-View-Controller Framework is used in many different types of application development</a:t>
            </a:r>
          </a:p>
          <a:p>
            <a:pPr lvl="1"/>
            <a:r>
              <a:rPr lang="en-US" sz="2400" dirty="0" smtClean="0"/>
              <a:t>Mobile: Android, </a:t>
            </a:r>
            <a:r>
              <a:rPr lang="en-US" sz="2400" dirty="0" err="1" smtClean="0"/>
              <a:t>iOS</a:t>
            </a:r>
            <a:endParaRPr lang="en-US" sz="2400" dirty="0"/>
          </a:p>
          <a:p>
            <a:pPr lvl="1"/>
            <a:r>
              <a:rPr lang="en-US" sz="2400" dirty="0" smtClean="0"/>
              <a:t>Web: Ruby on Rails, ASP.NET</a:t>
            </a:r>
          </a:p>
          <a:p>
            <a:endParaRPr lang="en-US" dirty="0"/>
          </a:p>
          <a:p>
            <a:r>
              <a:rPr lang="en-US" sz="2400" dirty="0" smtClean="0"/>
              <a:t>MVC allows you to partition your application in such a way that changes to each component do not effect the other</a:t>
            </a:r>
          </a:p>
          <a:p>
            <a:pPr lvl="1"/>
            <a:r>
              <a:rPr lang="en-US" sz="2400" dirty="0" smtClean="0"/>
              <a:t>Easily change the UI without effecting anything else</a:t>
            </a:r>
          </a:p>
          <a:p>
            <a:pPr lvl="1"/>
            <a:r>
              <a:rPr lang="en-US" sz="2400" dirty="0" smtClean="0"/>
              <a:t>Support multiple devices and UI types</a:t>
            </a:r>
          </a:p>
          <a:p>
            <a:pPr lvl="1"/>
            <a:r>
              <a:rPr lang="en-US" sz="2400" dirty="0" smtClean="0"/>
              <a:t>Change the backend without effecting the UI</a:t>
            </a:r>
          </a:p>
          <a:p>
            <a:pPr marL="0" indent="0">
              <a:buNone/>
            </a:pPr>
            <a:r>
              <a:rPr lang="en-US" sz="2400" dirty="0" smtClean="0"/>
              <a:t>	</a:t>
            </a:r>
          </a:p>
          <a:p>
            <a:pPr marL="0" indent="0">
              <a:buNone/>
            </a:pPr>
            <a:endParaRPr lang="en-US" sz="2400" dirty="0"/>
          </a:p>
        </p:txBody>
      </p:sp>
    </p:spTree>
    <p:extLst>
      <p:ext uri="{BB962C8B-B14F-4D97-AF65-F5344CB8AC3E}">
        <p14:creationId xmlns:p14="http://schemas.microsoft.com/office/powerpoint/2010/main" val="1547630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MVC Framework</a:t>
            </a:r>
            <a:endParaRPr lang="en-US" sz="4800" dirty="0">
              <a:solidFill>
                <a:srgbClr val="FFFF66"/>
              </a:solidFill>
            </a:endParaRPr>
          </a:p>
        </p:txBody>
      </p:sp>
      <p:sp>
        <p:nvSpPr>
          <p:cNvPr id="21" name="Content Placeholder 2"/>
          <p:cNvSpPr>
            <a:spLocks noGrp="1"/>
          </p:cNvSpPr>
          <p:nvPr>
            <p:ph idx="1"/>
          </p:nvPr>
        </p:nvSpPr>
        <p:spPr>
          <a:xfrm>
            <a:off x="457200" y="1600200"/>
            <a:ext cx="8534400" cy="4525963"/>
          </a:xfrm>
        </p:spPr>
        <p:txBody>
          <a:bodyPr>
            <a:normAutofit/>
          </a:bodyPr>
          <a:lstStyle/>
          <a:p>
            <a:r>
              <a:rPr lang="en-US" sz="2400" dirty="0" smtClean="0"/>
              <a:t>Model – model of the application data, design logic</a:t>
            </a:r>
          </a:p>
          <a:p>
            <a:pPr lvl="1"/>
            <a:r>
              <a:rPr lang="en-US" sz="2400" dirty="0" smtClean="0"/>
              <a:t>Example: User, question, trip, product, photo, TV show</a:t>
            </a:r>
          </a:p>
          <a:p>
            <a:pPr marL="457200" lvl="1" indent="0">
              <a:buNone/>
            </a:pPr>
            <a:endParaRPr lang="en-US" sz="2400" dirty="0"/>
          </a:p>
          <a:p>
            <a:r>
              <a:rPr lang="en-US" sz="2400" dirty="0" smtClean="0"/>
              <a:t>View – the UI of the application </a:t>
            </a:r>
          </a:p>
          <a:p>
            <a:endParaRPr lang="en-US" sz="2400" dirty="0"/>
          </a:p>
          <a:p>
            <a:r>
              <a:rPr lang="en-US" sz="2400" dirty="0" smtClean="0"/>
              <a:t>Controller – Glue between the Model and the View</a:t>
            </a:r>
          </a:p>
          <a:p>
            <a:pPr lvl="1"/>
            <a:r>
              <a:rPr lang="en-US" sz="2400" dirty="0" smtClean="0"/>
              <a:t>Manages the flow of data between the View and the Model</a:t>
            </a:r>
            <a:r>
              <a:rPr lang="en-US" sz="2000" dirty="0" smtClean="0"/>
              <a:t>	</a:t>
            </a:r>
          </a:p>
          <a:p>
            <a:pPr marL="0" indent="0">
              <a:buNone/>
            </a:pPr>
            <a:endParaRPr lang="en-US" sz="2400" dirty="0"/>
          </a:p>
        </p:txBody>
      </p:sp>
      <p:sp>
        <p:nvSpPr>
          <p:cNvPr id="7" name="TextBox 6"/>
          <p:cNvSpPr txBox="1"/>
          <p:nvPr/>
        </p:nvSpPr>
        <p:spPr>
          <a:xfrm>
            <a:off x="366072" y="5196469"/>
            <a:ext cx="8411855" cy="461665"/>
          </a:xfrm>
          <a:prstGeom prst="rect">
            <a:avLst/>
          </a:prstGeom>
          <a:solidFill>
            <a:schemeClr val="bg1">
              <a:lumMod val="85000"/>
            </a:schemeClr>
          </a:solidFill>
          <a:ln w="25400">
            <a:solidFill>
              <a:schemeClr val="tx1"/>
            </a:solidFill>
          </a:ln>
        </p:spPr>
        <p:txBody>
          <a:bodyPr wrap="none" rtlCol="0">
            <a:spAutoFit/>
          </a:bodyPr>
          <a:lstStyle/>
          <a:p>
            <a:r>
              <a:rPr lang="en-US" sz="2400" dirty="0" smtClean="0">
                <a:solidFill>
                  <a:srgbClr val="C00000"/>
                </a:solidFill>
                <a:cs typeface="Courier New" pitchFamily="49" charset="0"/>
              </a:rPr>
              <a:t>What components of an Android app naturally fit this framework?</a:t>
            </a:r>
            <a:endParaRPr lang="en-US" sz="2400" dirty="0">
              <a:solidFill>
                <a:srgbClr val="C00000"/>
              </a:solidFill>
              <a:cs typeface="Courier New" pitchFamily="49" charset="0"/>
            </a:endParaRPr>
          </a:p>
        </p:txBody>
      </p:sp>
    </p:spTree>
    <p:extLst>
      <p:ext uri="{BB962C8B-B14F-4D97-AF65-F5344CB8AC3E}">
        <p14:creationId xmlns:p14="http://schemas.microsoft.com/office/powerpoint/2010/main" val="144577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Example</a:t>
            </a:r>
            <a:endParaRPr lang="en-US" sz="4800" dirty="0">
              <a:solidFill>
                <a:srgbClr val="FFFF66"/>
              </a:solidFill>
            </a:endParaRPr>
          </a:p>
        </p:txBody>
      </p:sp>
      <p:sp>
        <p:nvSpPr>
          <p:cNvPr id="7" name="Rectangle 6"/>
          <p:cNvSpPr/>
          <p:nvPr/>
        </p:nvSpPr>
        <p:spPr>
          <a:xfrm>
            <a:off x="3124200" y="1828800"/>
            <a:ext cx="2895600" cy="4038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Pacific Ocean is larger than the Atlantic Ocean.</a:t>
            </a:r>
            <a:endParaRPr lang="en-US" dirty="0">
              <a:solidFill>
                <a:schemeClr val="tx1"/>
              </a:solidFill>
            </a:endParaRPr>
          </a:p>
        </p:txBody>
      </p:sp>
      <p:sp>
        <p:nvSpPr>
          <p:cNvPr id="8" name="Rectangle 7"/>
          <p:cNvSpPr/>
          <p:nvPr/>
        </p:nvSpPr>
        <p:spPr>
          <a:xfrm>
            <a:off x="3124200" y="1828800"/>
            <a:ext cx="2895600" cy="53340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Quiz</a:t>
            </a:r>
            <a:endParaRPr lang="en-US" dirty="0"/>
          </a:p>
        </p:txBody>
      </p:sp>
      <p:sp>
        <p:nvSpPr>
          <p:cNvPr id="9" name="Oval 8"/>
          <p:cNvSpPr/>
          <p:nvPr/>
        </p:nvSpPr>
        <p:spPr>
          <a:xfrm>
            <a:off x="3276600" y="1905000"/>
            <a:ext cx="381000" cy="381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6288214"/>
            <a:ext cx="4410887" cy="369332"/>
          </a:xfrm>
          <a:prstGeom prst="rect">
            <a:avLst/>
          </a:prstGeom>
        </p:spPr>
        <p:txBody>
          <a:bodyPr wrap="none">
            <a:spAutoFit/>
          </a:bodyPr>
          <a:lstStyle/>
          <a:p>
            <a:r>
              <a:rPr lang="en-US" dirty="0" smtClean="0">
                <a:solidFill>
                  <a:srgbClr val="C00000"/>
                </a:solidFill>
              </a:rPr>
              <a:t>Big Nerd Ranch Guide: Android Programming</a:t>
            </a:r>
            <a:endParaRPr lang="en-US" dirty="0">
              <a:solidFill>
                <a:srgbClr val="C00000"/>
              </a:solidFill>
            </a:endParaRPr>
          </a:p>
        </p:txBody>
      </p:sp>
      <p:sp>
        <p:nvSpPr>
          <p:cNvPr id="11" name="Rectangle 10"/>
          <p:cNvSpPr/>
          <p:nvPr/>
        </p:nvSpPr>
        <p:spPr>
          <a:xfrm>
            <a:off x="3429000" y="4340352"/>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True</a:t>
            </a:r>
            <a:endParaRPr lang="en-US" dirty="0"/>
          </a:p>
        </p:txBody>
      </p:sp>
      <p:sp>
        <p:nvSpPr>
          <p:cNvPr id="12" name="Rectangle 11"/>
          <p:cNvSpPr/>
          <p:nvPr/>
        </p:nvSpPr>
        <p:spPr>
          <a:xfrm>
            <a:off x="4648200" y="4340352"/>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a:t>
            </a:r>
            <a:endParaRPr lang="en-US" dirty="0"/>
          </a:p>
        </p:txBody>
      </p:sp>
      <p:sp>
        <p:nvSpPr>
          <p:cNvPr id="13" name="Rectangle 12"/>
          <p:cNvSpPr/>
          <p:nvPr/>
        </p:nvSpPr>
        <p:spPr>
          <a:xfrm>
            <a:off x="4038600" y="48768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1213550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Example</a:t>
            </a:r>
            <a:endParaRPr lang="en-US" sz="4800" dirty="0">
              <a:solidFill>
                <a:srgbClr val="FFFF66"/>
              </a:solidFill>
            </a:endParaRPr>
          </a:p>
        </p:txBody>
      </p:sp>
      <p:sp>
        <p:nvSpPr>
          <p:cNvPr id="10" name="Rectangle 9"/>
          <p:cNvSpPr/>
          <p:nvPr/>
        </p:nvSpPr>
        <p:spPr>
          <a:xfrm>
            <a:off x="4038600" y="6288214"/>
            <a:ext cx="4410887" cy="369332"/>
          </a:xfrm>
          <a:prstGeom prst="rect">
            <a:avLst/>
          </a:prstGeom>
        </p:spPr>
        <p:txBody>
          <a:bodyPr wrap="none">
            <a:spAutoFit/>
          </a:bodyPr>
          <a:lstStyle/>
          <a:p>
            <a:r>
              <a:rPr lang="en-US" dirty="0" smtClean="0">
                <a:solidFill>
                  <a:srgbClr val="C00000"/>
                </a:solidFill>
              </a:rPr>
              <a:t>Big Nerd Ranch Guide: Android Programming</a:t>
            </a:r>
            <a:endParaRPr lang="en-US" dirty="0">
              <a:solidFill>
                <a:srgbClr val="C00000"/>
              </a:solidFill>
            </a:endParaRPr>
          </a:p>
        </p:txBody>
      </p:sp>
      <p:cxnSp>
        <p:nvCxnSpPr>
          <p:cNvPr id="3" name="Straight Connector 2"/>
          <p:cNvCxnSpPr/>
          <p:nvPr/>
        </p:nvCxnSpPr>
        <p:spPr>
          <a:xfrm>
            <a:off x="1066800" y="2819400"/>
            <a:ext cx="67056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66800" y="4648200"/>
            <a:ext cx="67056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1524000"/>
            <a:ext cx="793807" cy="369332"/>
          </a:xfrm>
          <a:prstGeom prst="rect">
            <a:avLst/>
          </a:prstGeom>
          <a:noFill/>
        </p:spPr>
        <p:txBody>
          <a:bodyPr wrap="none" rtlCol="0">
            <a:spAutoFit/>
          </a:bodyPr>
          <a:lstStyle/>
          <a:p>
            <a:r>
              <a:rPr lang="en-US" dirty="0" smtClean="0"/>
              <a:t>Model</a:t>
            </a:r>
            <a:endParaRPr lang="en-US" dirty="0"/>
          </a:p>
        </p:txBody>
      </p:sp>
      <p:sp>
        <p:nvSpPr>
          <p:cNvPr id="17" name="TextBox 16"/>
          <p:cNvSpPr txBox="1"/>
          <p:nvPr/>
        </p:nvSpPr>
        <p:spPr>
          <a:xfrm>
            <a:off x="377511" y="4724400"/>
            <a:ext cx="648383" cy="369332"/>
          </a:xfrm>
          <a:prstGeom prst="rect">
            <a:avLst/>
          </a:prstGeom>
          <a:noFill/>
        </p:spPr>
        <p:txBody>
          <a:bodyPr wrap="none" rtlCol="0">
            <a:spAutoFit/>
          </a:bodyPr>
          <a:lstStyle/>
          <a:p>
            <a:r>
              <a:rPr lang="en-US" dirty="0" smtClean="0"/>
              <a:t>View</a:t>
            </a:r>
            <a:endParaRPr lang="en-US" dirty="0"/>
          </a:p>
        </p:txBody>
      </p:sp>
      <p:sp>
        <p:nvSpPr>
          <p:cNvPr id="18" name="TextBox 17"/>
          <p:cNvSpPr txBox="1"/>
          <p:nvPr/>
        </p:nvSpPr>
        <p:spPr>
          <a:xfrm>
            <a:off x="304800" y="3001649"/>
            <a:ext cx="1126206" cy="369332"/>
          </a:xfrm>
          <a:prstGeom prst="rect">
            <a:avLst/>
          </a:prstGeom>
          <a:noFill/>
        </p:spPr>
        <p:txBody>
          <a:bodyPr wrap="none" rtlCol="0">
            <a:spAutoFit/>
          </a:bodyPr>
          <a:lstStyle/>
          <a:p>
            <a:r>
              <a:rPr lang="en-US" dirty="0" smtClean="0"/>
              <a:t>Controller</a:t>
            </a:r>
            <a:endParaRPr lang="en-US" dirty="0"/>
          </a:p>
        </p:txBody>
      </p:sp>
      <p:grpSp>
        <p:nvGrpSpPr>
          <p:cNvPr id="28" name="Group 27"/>
          <p:cNvGrpSpPr/>
          <p:nvPr/>
        </p:nvGrpSpPr>
        <p:grpSpPr>
          <a:xfrm>
            <a:off x="3429000" y="1371600"/>
            <a:ext cx="1981200" cy="1295400"/>
            <a:chOff x="3429000" y="1371600"/>
            <a:chExt cx="1981200" cy="1295400"/>
          </a:xfrm>
        </p:grpSpPr>
        <p:grpSp>
          <p:nvGrpSpPr>
            <p:cNvPr id="21" name="Group 20"/>
            <p:cNvGrpSpPr/>
            <p:nvPr/>
          </p:nvGrpSpPr>
          <p:grpSpPr>
            <a:xfrm>
              <a:off x="3429000" y="1371600"/>
              <a:ext cx="1676400" cy="990600"/>
              <a:chOff x="3505200" y="1524000"/>
              <a:chExt cx="1676400" cy="990600"/>
            </a:xfrm>
          </p:grpSpPr>
          <p:sp>
            <p:nvSpPr>
              <p:cNvPr id="19" name="Rectangle 18"/>
              <p:cNvSpPr/>
              <p:nvPr/>
            </p:nvSpPr>
            <p:spPr>
              <a:xfrm>
                <a:off x="3505200" y="1893332"/>
                <a:ext cx="1676400" cy="6212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mQuestion</a:t>
                </a:r>
                <a:endParaRPr lang="en-US" dirty="0" smtClean="0">
                  <a:solidFill>
                    <a:schemeClr val="tx1"/>
                  </a:solidFill>
                </a:endParaRPr>
              </a:p>
              <a:p>
                <a:pPr algn="ctr"/>
                <a:r>
                  <a:rPr lang="en-US" dirty="0" err="1" smtClean="0">
                    <a:solidFill>
                      <a:schemeClr val="tx1"/>
                    </a:solidFill>
                  </a:rPr>
                  <a:t>mAnswer</a:t>
                </a:r>
                <a:endParaRPr lang="en-US" dirty="0">
                  <a:solidFill>
                    <a:schemeClr val="tx1"/>
                  </a:solidFill>
                </a:endParaRPr>
              </a:p>
            </p:txBody>
          </p:sp>
          <p:sp>
            <p:nvSpPr>
              <p:cNvPr id="20" name="Rectangle 19"/>
              <p:cNvSpPr/>
              <p:nvPr/>
            </p:nvSpPr>
            <p:spPr>
              <a:xfrm>
                <a:off x="3505200" y="1524000"/>
                <a:ext cx="1676400"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TrueFalse</a:t>
                </a:r>
                <a:endParaRPr lang="en-US" dirty="0">
                  <a:solidFill>
                    <a:schemeClr val="tx1"/>
                  </a:solidFill>
                </a:endParaRPr>
              </a:p>
            </p:txBody>
          </p:sp>
        </p:grpSp>
        <p:grpSp>
          <p:nvGrpSpPr>
            <p:cNvPr id="22" name="Group 21"/>
            <p:cNvGrpSpPr/>
            <p:nvPr/>
          </p:nvGrpSpPr>
          <p:grpSpPr>
            <a:xfrm>
              <a:off x="3581400" y="1524000"/>
              <a:ext cx="1676400" cy="990600"/>
              <a:chOff x="3505200" y="1524000"/>
              <a:chExt cx="1676400" cy="990600"/>
            </a:xfrm>
          </p:grpSpPr>
          <p:sp>
            <p:nvSpPr>
              <p:cNvPr id="23" name="Rectangle 22"/>
              <p:cNvSpPr/>
              <p:nvPr/>
            </p:nvSpPr>
            <p:spPr>
              <a:xfrm>
                <a:off x="3505200" y="1893332"/>
                <a:ext cx="1676400" cy="6212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mQuestion</a:t>
                </a:r>
                <a:endParaRPr lang="en-US" dirty="0" smtClean="0">
                  <a:solidFill>
                    <a:schemeClr val="tx1"/>
                  </a:solidFill>
                </a:endParaRPr>
              </a:p>
              <a:p>
                <a:pPr algn="ctr"/>
                <a:r>
                  <a:rPr lang="en-US" dirty="0" err="1" smtClean="0">
                    <a:solidFill>
                      <a:schemeClr val="tx1"/>
                    </a:solidFill>
                  </a:rPr>
                  <a:t>mAnswer</a:t>
                </a:r>
                <a:endParaRPr lang="en-US" dirty="0">
                  <a:solidFill>
                    <a:schemeClr val="tx1"/>
                  </a:solidFill>
                </a:endParaRPr>
              </a:p>
            </p:txBody>
          </p:sp>
          <p:sp>
            <p:nvSpPr>
              <p:cNvPr id="24" name="Rectangle 23"/>
              <p:cNvSpPr/>
              <p:nvPr/>
            </p:nvSpPr>
            <p:spPr>
              <a:xfrm>
                <a:off x="3505200" y="1524000"/>
                <a:ext cx="1676400"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TrueFalse</a:t>
                </a:r>
                <a:endParaRPr lang="en-US" dirty="0">
                  <a:solidFill>
                    <a:schemeClr val="tx1"/>
                  </a:solidFill>
                </a:endParaRPr>
              </a:p>
            </p:txBody>
          </p:sp>
        </p:grpSp>
        <p:grpSp>
          <p:nvGrpSpPr>
            <p:cNvPr id="25" name="Group 24"/>
            <p:cNvGrpSpPr/>
            <p:nvPr/>
          </p:nvGrpSpPr>
          <p:grpSpPr>
            <a:xfrm>
              <a:off x="3733800" y="1676400"/>
              <a:ext cx="1676400" cy="990600"/>
              <a:chOff x="3505200" y="1524000"/>
              <a:chExt cx="1676400" cy="990600"/>
            </a:xfrm>
          </p:grpSpPr>
          <p:sp>
            <p:nvSpPr>
              <p:cNvPr id="26" name="Rectangle 25"/>
              <p:cNvSpPr/>
              <p:nvPr/>
            </p:nvSpPr>
            <p:spPr>
              <a:xfrm>
                <a:off x="3505200" y="1893332"/>
                <a:ext cx="1676400" cy="62126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mQuestion</a:t>
                </a:r>
                <a:endParaRPr lang="en-US" dirty="0" smtClean="0">
                  <a:solidFill>
                    <a:schemeClr val="tx1"/>
                  </a:solidFill>
                </a:endParaRPr>
              </a:p>
              <a:p>
                <a:pPr algn="ctr"/>
                <a:r>
                  <a:rPr lang="en-US" dirty="0" err="1" smtClean="0">
                    <a:solidFill>
                      <a:schemeClr val="tx1"/>
                    </a:solidFill>
                  </a:rPr>
                  <a:t>mAnswer</a:t>
                </a:r>
                <a:endParaRPr lang="en-US" dirty="0">
                  <a:solidFill>
                    <a:schemeClr val="tx1"/>
                  </a:solidFill>
                </a:endParaRPr>
              </a:p>
            </p:txBody>
          </p:sp>
          <p:sp>
            <p:nvSpPr>
              <p:cNvPr id="27" name="Rectangle 26"/>
              <p:cNvSpPr/>
              <p:nvPr/>
            </p:nvSpPr>
            <p:spPr>
              <a:xfrm>
                <a:off x="3505200" y="1524000"/>
                <a:ext cx="1676400"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TrueFalse</a:t>
                </a:r>
                <a:endParaRPr lang="en-US" b="1" dirty="0">
                  <a:solidFill>
                    <a:schemeClr val="tx1"/>
                  </a:solidFill>
                </a:endParaRPr>
              </a:p>
            </p:txBody>
          </p:sp>
        </p:grpSp>
      </p:grpSp>
      <p:sp>
        <p:nvSpPr>
          <p:cNvPr id="30" name="Rectangle 29"/>
          <p:cNvSpPr/>
          <p:nvPr/>
        </p:nvSpPr>
        <p:spPr>
          <a:xfrm>
            <a:off x="3733800" y="3705630"/>
            <a:ext cx="1676400" cy="48537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mCurrentIndex</a:t>
            </a:r>
            <a:endParaRPr lang="en-US" dirty="0" smtClean="0">
              <a:solidFill>
                <a:schemeClr val="tx1"/>
              </a:solidFill>
            </a:endParaRPr>
          </a:p>
        </p:txBody>
      </p:sp>
      <p:sp>
        <p:nvSpPr>
          <p:cNvPr id="31" name="Rectangle 30"/>
          <p:cNvSpPr/>
          <p:nvPr/>
        </p:nvSpPr>
        <p:spPr>
          <a:xfrm>
            <a:off x="3733800" y="3336298"/>
            <a:ext cx="1676400"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QuizActivity</a:t>
            </a:r>
            <a:endParaRPr lang="en-US" b="1" dirty="0">
              <a:solidFill>
                <a:schemeClr val="tx1"/>
              </a:solidFill>
            </a:endParaRPr>
          </a:p>
        </p:txBody>
      </p:sp>
      <p:cxnSp>
        <p:nvCxnSpPr>
          <p:cNvPr id="33" name="Straight Arrow Connector 32"/>
          <p:cNvCxnSpPr>
            <a:stCxn id="31" idx="0"/>
            <a:endCxn id="26" idx="2"/>
          </p:cNvCxnSpPr>
          <p:nvPr/>
        </p:nvCxnSpPr>
        <p:spPr>
          <a:xfrm flipV="1">
            <a:off x="4572000" y="2667000"/>
            <a:ext cx="0" cy="6692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48200" y="2880884"/>
            <a:ext cx="2574038" cy="369332"/>
          </a:xfrm>
          <a:prstGeom prst="rect">
            <a:avLst/>
          </a:prstGeom>
          <a:noFill/>
        </p:spPr>
        <p:txBody>
          <a:bodyPr wrap="none" rtlCol="0">
            <a:spAutoFit/>
          </a:bodyPr>
          <a:lstStyle/>
          <a:p>
            <a:r>
              <a:rPr lang="en-US" dirty="0"/>
              <a:t>a</a:t>
            </a:r>
            <a:r>
              <a:rPr lang="en-US" dirty="0" smtClean="0"/>
              <a:t>rray of </a:t>
            </a:r>
            <a:r>
              <a:rPr lang="en-US" dirty="0" err="1" smtClean="0"/>
              <a:t>TrueFalse</a:t>
            </a:r>
            <a:r>
              <a:rPr lang="en-US" dirty="0" smtClean="0"/>
              <a:t> objects</a:t>
            </a:r>
            <a:endParaRPr lang="en-US" dirty="0"/>
          </a:p>
        </p:txBody>
      </p:sp>
      <p:sp>
        <p:nvSpPr>
          <p:cNvPr id="35" name="Rectangle 34"/>
          <p:cNvSpPr/>
          <p:nvPr/>
        </p:nvSpPr>
        <p:spPr>
          <a:xfrm>
            <a:off x="1584247" y="5410200"/>
            <a:ext cx="1158953"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TextView</a:t>
            </a:r>
            <a:endParaRPr lang="en-US" b="1" dirty="0">
              <a:solidFill>
                <a:schemeClr val="tx1"/>
              </a:solidFill>
            </a:endParaRPr>
          </a:p>
        </p:txBody>
      </p:sp>
      <p:sp>
        <p:nvSpPr>
          <p:cNvPr id="36" name="Rectangle 35"/>
          <p:cNvSpPr/>
          <p:nvPr/>
        </p:nvSpPr>
        <p:spPr>
          <a:xfrm>
            <a:off x="3154323" y="5410200"/>
            <a:ext cx="1158953"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Button</a:t>
            </a:r>
            <a:endParaRPr lang="en-US" b="1" dirty="0">
              <a:solidFill>
                <a:schemeClr val="tx1"/>
              </a:solidFill>
            </a:endParaRPr>
          </a:p>
        </p:txBody>
      </p:sp>
      <p:sp>
        <p:nvSpPr>
          <p:cNvPr id="37" name="Rectangle 36"/>
          <p:cNvSpPr/>
          <p:nvPr/>
        </p:nvSpPr>
        <p:spPr>
          <a:xfrm>
            <a:off x="4776266" y="5410200"/>
            <a:ext cx="1158953"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Button</a:t>
            </a:r>
            <a:endParaRPr lang="en-US" b="1" dirty="0">
              <a:solidFill>
                <a:schemeClr val="tx1"/>
              </a:solidFill>
            </a:endParaRPr>
          </a:p>
        </p:txBody>
      </p:sp>
      <p:sp>
        <p:nvSpPr>
          <p:cNvPr id="38" name="Rectangle 37"/>
          <p:cNvSpPr/>
          <p:nvPr/>
        </p:nvSpPr>
        <p:spPr>
          <a:xfrm>
            <a:off x="6400800" y="5410200"/>
            <a:ext cx="1158953" cy="3693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Button</a:t>
            </a:r>
            <a:endParaRPr lang="en-US" b="1" dirty="0">
              <a:solidFill>
                <a:schemeClr val="tx1"/>
              </a:solidFill>
            </a:endParaRPr>
          </a:p>
        </p:txBody>
      </p:sp>
      <p:cxnSp>
        <p:nvCxnSpPr>
          <p:cNvPr id="39" name="Straight Arrow Connector 38"/>
          <p:cNvCxnSpPr>
            <a:stCxn id="30" idx="2"/>
            <a:endCxn id="35" idx="0"/>
          </p:cNvCxnSpPr>
          <p:nvPr/>
        </p:nvCxnSpPr>
        <p:spPr>
          <a:xfrm flipH="1">
            <a:off x="2163724" y="4191000"/>
            <a:ext cx="2408276"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a:endCxn id="36" idx="0"/>
          </p:cNvCxnSpPr>
          <p:nvPr/>
        </p:nvCxnSpPr>
        <p:spPr>
          <a:xfrm flipH="1">
            <a:off x="3733800" y="4191000"/>
            <a:ext cx="838200"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0" idx="2"/>
            <a:endCxn id="37" idx="0"/>
          </p:cNvCxnSpPr>
          <p:nvPr/>
        </p:nvCxnSpPr>
        <p:spPr>
          <a:xfrm>
            <a:off x="4572000" y="4191000"/>
            <a:ext cx="783743"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2"/>
            <a:endCxn id="38" idx="0"/>
          </p:cNvCxnSpPr>
          <p:nvPr/>
        </p:nvCxnSpPr>
        <p:spPr>
          <a:xfrm>
            <a:off x="4572000" y="4191000"/>
            <a:ext cx="2408277"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76138" y="4724400"/>
            <a:ext cx="595484" cy="369332"/>
          </a:xfrm>
          <a:prstGeom prst="rect">
            <a:avLst/>
          </a:prstGeom>
          <a:solidFill>
            <a:schemeClr val="bg1"/>
          </a:solidFill>
        </p:spPr>
        <p:txBody>
          <a:bodyPr wrap="none" rtlCol="0">
            <a:spAutoFit/>
          </a:bodyPr>
          <a:lstStyle/>
          <a:p>
            <a:r>
              <a:rPr lang="en-US" dirty="0" smtClean="0"/>
              <a:t>next</a:t>
            </a:r>
            <a:endParaRPr lang="en-US" dirty="0"/>
          </a:p>
        </p:txBody>
      </p:sp>
      <p:sp>
        <p:nvSpPr>
          <p:cNvPr id="53" name="TextBox 52"/>
          <p:cNvSpPr txBox="1"/>
          <p:nvPr/>
        </p:nvSpPr>
        <p:spPr>
          <a:xfrm>
            <a:off x="4816980" y="4755404"/>
            <a:ext cx="619400" cy="369332"/>
          </a:xfrm>
          <a:prstGeom prst="rect">
            <a:avLst/>
          </a:prstGeom>
          <a:solidFill>
            <a:schemeClr val="bg1"/>
          </a:solidFill>
        </p:spPr>
        <p:txBody>
          <a:bodyPr wrap="none" rtlCol="0">
            <a:spAutoFit/>
          </a:bodyPr>
          <a:lstStyle/>
          <a:p>
            <a:r>
              <a:rPr lang="en-US" dirty="0" smtClean="0"/>
              <a:t>false</a:t>
            </a:r>
            <a:endParaRPr lang="en-US" dirty="0"/>
          </a:p>
        </p:txBody>
      </p:sp>
      <p:sp>
        <p:nvSpPr>
          <p:cNvPr id="54" name="TextBox 53"/>
          <p:cNvSpPr txBox="1"/>
          <p:nvPr/>
        </p:nvSpPr>
        <p:spPr>
          <a:xfrm>
            <a:off x="3813519" y="4755404"/>
            <a:ext cx="579005" cy="369332"/>
          </a:xfrm>
          <a:prstGeom prst="rect">
            <a:avLst/>
          </a:prstGeom>
          <a:solidFill>
            <a:schemeClr val="bg1"/>
          </a:solidFill>
        </p:spPr>
        <p:txBody>
          <a:bodyPr wrap="none" rtlCol="0">
            <a:spAutoFit/>
          </a:bodyPr>
          <a:lstStyle/>
          <a:p>
            <a:r>
              <a:rPr lang="en-US" dirty="0" smtClean="0"/>
              <a:t>true</a:t>
            </a:r>
            <a:endParaRPr lang="en-US" dirty="0"/>
          </a:p>
        </p:txBody>
      </p:sp>
      <p:sp>
        <p:nvSpPr>
          <p:cNvPr id="55" name="TextBox 54"/>
          <p:cNvSpPr txBox="1"/>
          <p:nvPr/>
        </p:nvSpPr>
        <p:spPr>
          <a:xfrm>
            <a:off x="2546478" y="4777264"/>
            <a:ext cx="1004442" cy="369332"/>
          </a:xfrm>
          <a:prstGeom prst="rect">
            <a:avLst/>
          </a:prstGeom>
          <a:solidFill>
            <a:schemeClr val="bg1"/>
          </a:solidFill>
        </p:spPr>
        <p:txBody>
          <a:bodyPr wrap="none" rtlCol="0">
            <a:spAutoFit/>
          </a:bodyPr>
          <a:lstStyle/>
          <a:p>
            <a:r>
              <a:rPr lang="en-US" dirty="0" smtClean="0"/>
              <a:t>question</a:t>
            </a:r>
            <a:endParaRPr lang="en-US" dirty="0"/>
          </a:p>
        </p:txBody>
      </p:sp>
    </p:spTree>
    <p:extLst>
      <p:ext uri="{BB962C8B-B14F-4D97-AF65-F5344CB8AC3E}">
        <p14:creationId xmlns:p14="http://schemas.microsoft.com/office/powerpoint/2010/main" val="37891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4" grpId="0"/>
      <p:bldP spid="35" grpId="0" animBg="1"/>
      <p:bldP spid="36" grpId="0" animBg="1"/>
      <p:bldP spid="37" grpId="0" animBg="1"/>
      <p:bldP spid="38" grpId="0" animBg="1"/>
      <p:bldP spid="52" grpId="0" animBg="1"/>
      <p:bldP spid="53" grpId="0" animBg="1"/>
      <p:bldP spid="54" grpId="0" animBg="1"/>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MVC Flow</a:t>
            </a:r>
            <a:endParaRPr lang="en-US" sz="4800" dirty="0">
              <a:solidFill>
                <a:srgbClr val="FFFF66"/>
              </a:solidFill>
            </a:endParaRPr>
          </a:p>
        </p:txBody>
      </p:sp>
      <p:sp>
        <p:nvSpPr>
          <p:cNvPr id="10" name="Rectangle 9"/>
          <p:cNvSpPr/>
          <p:nvPr/>
        </p:nvSpPr>
        <p:spPr>
          <a:xfrm>
            <a:off x="4038600" y="6288214"/>
            <a:ext cx="4410887" cy="369332"/>
          </a:xfrm>
          <a:prstGeom prst="rect">
            <a:avLst/>
          </a:prstGeom>
        </p:spPr>
        <p:txBody>
          <a:bodyPr wrap="none">
            <a:spAutoFit/>
          </a:bodyPr>
          <a:lstStyle/>
          <a:p>
            <a:r>
              <a:rPr lang="en-US" dirty="0" smtClean="0">
                <a:solidFill>
                  <a:srgbClr val="C00000"/>
                </a:solidFill>
              </a:rPr>
              <a:t>Big Nerd Ranch Guide: Android Programming</a:t>
            </a:r>
            <a:endParaRPr lang="en-US" dirty="0">
              <a:solidFill>
                <a:srgbClr val="C00000"/>
              </a:solidFill>
            </a:endParaRPr>
          </a:p>
        </p:txBody>
      </p:sp>
      <p:sp>
        <p:nvSpPr>
          <p:cNvPr id="2" name="Rounded Rectangle 1"/>
          <p:cNvSpPr/>
          <p:nvPr/>
        </p:nvSpPr>
        <p:spPr>
          <a:xfrm>
            <a:off x="381000" y="1600200"/>
            <a:ext cx="1676400" cy="5334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 Input</a:t>
            </a:r>
            <a:endParaRPr lang="en-US" dirty="0">
              <a:solidFill>
                <a:schemeClr val="tx1"/>
              </a:solidFill>
            </a:endParaRPr>
          </a:p>
        </p:txBody>
      </p:sp>
      <p:sp>
        <p:nvSpPr>
          <p:cNvPr id="7" name="Oval 6"/>
          <p:cNvSpPr/>
          <p:nvPr/>
        </p:nvSpPr>
        <p:spPr>
          <a:xfrm>
            <a:off x="381000" y="3200400"/>
            <a:ext cx="1682496" cy="16824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Views</a:t>
            </a:r>
            <a:endParaRPr lang="en-US" dirty="0">
              <a:solidFill>
                <a:schemeClr val="tx1"/>
              </a:solidFill>
            </a:endParaRPr>
          </a:p>
        </p:txBody>
      </p:sp>
      <p:sp>
        <p:nvSpPr>
          <p:cNvPr id="41" name="Oval 40"/>
          <p:cNvSpPr/>
          <p:nvPr/>
        </p:nvSpPr>
        <p:spPr>
          <a:xfrm>
            <a:off x="7124700" y="3184398"/>
            <a:ext cx="1714500" cy="17145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Model</a:t>
            </a:r>
            <a:endParaRPr lang="en-US" dirty="0">
              <a:solidFill>
                <a:schemeClr val="tx1"/>
              </a:solidFill>
            </a:endParaRPr>
          </a:p>
        </p:txBody>
      </p:sp>
      <p:sp>
        <p:nvSpPr>
          <p:cNvPr id="12" name="Freeform 11"/>
          <p:cNvSpPr/>
          <p:nvPr/>
        </p:nvSpPr>
        <p:spPr>
          <a:xfrm>
            <a:off x="7009969" y="3121152"/>
            <a:ext cx="646336" cy="1780032"/>
          </a:xfrm>
          <a:custGeom>
            <a:avLst/>
            <a:gdLst>
              <a:gd name="connsiteX0" fmla="*/ 48768 w 646336"/>
              <a:gd name="connsiteY0" fmla="*/ 0 h 1780032"/>
              <a:gd name="connsiteX1" fmla="*/ 646176 w 646336"/>
              <a:gd name="connsiteY1" fmla="*/ 877824 h 1780032"/>
              <a:gd name="connsiteX2" fmla="*/ 0 w 646336"/>
              <a:gd name="connsiteY2" fmla="*/ 1780032 h 1780032"/>
            </a:gdLst>
            <a:ahLst/>
            <a:cxnLst>
              <a:cxn ang="0">
                <a:pos x="connsiteX0" y="connsiteY0"/>
              </a:cxn>
              <a:cxn ang="0">
                <a:pos x="connsiteX1" y="connsiteY1"/>
              </a:cxn>
              <a:cxn ang="0">
                <a:pos x="connsiteX2" y="connsiteY2"/>
              </a:cxn>
            </a:cxnLst>
            <a:rect l="l" t="t" r="r" b="b"/>
            <a:pathLst>
              <a:path w="646336" h="1780032">
                <a:moveTo>
                  <a:pt x="48768" y="0"/>
                </a:moveTo>
                <a:cubicBezTo>
                  <a:pt x="351536" y="290576"/>
                  <a:pt x="654304" y="581152"/>
                  <a:pt x="646176" y="877824"/>
                </a:cubicBezTo>
                <a:cubicBezTo>
                  <a:pt x="638048" y="1174496"/>
                  <a:pt x="319024" y="1477264"/>
                  <a:pt x="0" y="1780032"/>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7" idx="5"/>
          </p:cNvCxnSpPr>
          <p:nvPr/>
        </p:nvCxnSpPr>
        <p:spPr>
          <a:xfrm flipH="1" flipV="1">
            <a:off x="1817100" y="4636500"/>
            <a:ext cx="392700" cy="2646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228600" y="2133600"/>
            <a:ext cx="2697277" cy="1492607"/>
            <a:chOff x="228600" y="2133600"/>
            <a:chExt cx="2697277" cy="1492607"/>
          </a:xfrm>
        </p:grpSpPr>
        <p:sp>
          <p:nvSpPr>
            <p:cNvPr id="8" name="Freeform 7"/>
            <p:cNvSpPr/>
            <p:nvPr/>
          </p:nvSpPr>
          <p:spPr>
            <a:xfrm>
              <a:off x="990600" y="2133600"/>
              <a:ext cx="1152391" cy="1492607"/>
            </a:xfrm>
            <a:custGeom>
              <a:avLst/>
              <a:gdLst>
                <a:gd name="connsiteX0" fmla="*/ 30727 w 1152391"/>
                <a:gd name="connsiteY0" fmla="*/ 0 h 1492607"/>
                <a:gd name="connsiteX1" fmla="*/ 42919 w 1152391"/>
                <a:gd name="connsiteY1" fmla="*/ 1194816 h 1492607"/>
                <a:gd name="connsiteX2" fmla="*/ 445255 w 1152391"/>
                <a:gd name="connsiteY2" fmla="*/ 1487424 h 1492607"/>
                <a:gd name="connsiteX3" fmla="*/ 1152391 w 1152391"/>
                <a:gd name="connsiteY3" fmla="*/ 1036320 h 1492607"/>
              </a:gdLst>
              <a:ahLst/>
              <a:cxnLst>
                <a:cxn ang="0">
                  <a:pos x="connsiteX0" y="connsiteY0"/>
                </a:cxn>
                <a:cxn ang="0">
                  <a:pos x="connsiteX1" y="connsiteY1"/>
                </a:cxn>
                <a:cxn ang="0">
                  <a:pos x="connsiteX2" y="connsiteY2"/>
                </a:cxn>
                <a:cxn ang="0">
                  <a:pos x="connsiteX3" y="connsiteY3"/>
                </a:cxn>
              </a:cxnLst>
              <a:rect l="l" t="t" r="r" b="b"/>
              <a:pathLst>
                <a:path w="1152391" h="1492607">
                  <a:moveTo>
                    <a:pt x="30727" y="0"/>
                  </a:moveTo>
                  <a:cubicBezTo>
                    <a:pt x="2279" y="473456"/>
                    <a:pt x="-26169" y="946912"/>
                    <a:pt x="42919" y="1194816"/>
                  </a:cubicBezTo>
                  <a:cubicBezTo>
                    <a:pt x="112007" y="1442720"/>
                    <a:pt x="260343" y="1513840"/>
                    <a:pt x="445255" y="1487424"/>
                  </a:cubicBezTo>
                  <a:cubicBezTo>
                    <a:pt x="630167" y="1461008"/>
                    <a:pt x="891279" y="1248664"/>
                    <a:pt x="1152391" y="103632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28600" y="2286000"/>
              <a:ext cx="2697277" cy="369332"/>
            </a:xfrm>
            <a:prstGeom prst="rect">
              <a:avLst/>
            </a:prstGeom>
            <a:solidFill>
              <a:schemeClr val="bg1"/>
            </a:solidFill>
          </p:spPr>
          <p:txBody>
            <a:bodyPr wrap="none" rtlCol="0">
              <a:spAutoFit/>
            </a:bodyPr>
            <a:lstStyle/>
            <a:p>
              <a:r>
                <a:rPr lang="en-US" dirty="0" smtClean="0"/>
                <a:t>1. User interacts with View</a:t>
              </a:r>
              <a:endParaRPr lang="en-US" dirty="0"/>
            </a:p>
          </p:txBody>
        </p:sp>
      </p:grpSp>
      <p:sp>
        <p:nvSpPr>
          <p:cNvPr id="40" name="Oval 39"/>
          <p:cNvSpPr/>
          <p:nvPr/>
        </p:nvSpPr>
        <p:spPr>
          <a:xfrm>
            <a:off x="3714750" y="3184398"/>
            <a:ext cx="1714500" cy="17145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9" name="Freeform 8"/>
          <p:cNvSpPr/>
          <p:nvPr/>
        </p:nvSpPr>
        <p:spPr>
          <a:xfrm>
            <a:off x="3608832" y="3084576"/>
            <a:ext cx="2157984" cy="392066"/>
          </a:xfrm>
          <a:custGeom>
            <a:avLst/>
            <a:gdLst>
              <a:gd name="connsiteX0" fmla="*/ 0 w 2157984"/>
              <a:gd name="connsiteY0" fmla="*/ 121920 h 392066"/>
              <a:gd name="connsiteX1" fmla="*/ 950976 w 2157984"/>
              <a:gd name="connsiteY1" fmla="*/ 390144 h 392066"/>
              <a:gd name="connsiteX2" fmla="*/ 2157984 w 2157984"/>
              <a:gd name="connsiteY2" fmla="*/ 0 h 392066"/>
            </a:gdLst>
            <a:ahLst/>
            <a:cxnLst>
              <a:cxn ang="0">
                <a:pos x="connsiteX0" y="connsiteY0"/>
              </a:cxn>
              <a:cxn ang="0">
                <a:pos x="connsiteX1" y="connsiteY1"/>
              </a:cxn>
              <a:cxn ang="0">
                <a:pos x="connsiteX2" y="connsiteY2"/>
              </a:cxn>
            </a:cxnLst>
            <a:rect l="l" t="t" r="r" b="b"/>
            <a:pathLst>
              <a:path w="2157984" h="392066">
                <a:moveTo>
                  <a:pt x="0" y="121920"/>
                </a:moveTo>
                <a:cubicBezTo>
                  <a:pt x="295656" y="266192"/>
                  <a:pt x="591312" y="410464"/>
                  <a:pt x="950976" y="390144"/>
                </a:cubicBezTo>
                <a:cubicBezTo>
                  <a:pt x="1310640" y="369824"/>
                  <a:pt x="1734312" y="184912"/>
                  <a:pt x="2157984"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286000" y="2810470"/>
            <a:ext cx="1470414" cy="923330"/>
          </a:xfrm>
          <a:prstGeom prst="rect">
            <a:avLst/>
          </a:prstGeom>
          <a:solidFill>
            <a:schemeClr val="bg1"/>
          </a:solidFill>
        </p:spPr>
        <p:txBody>
          <a:bodyPr wrap="square" rtlCol="0">
            <a:spAutoFit/>
          </a:bodyPr>
          <a:lstStyle/>
          <a:p>
            <a:pPr algn="ctr"/>
            <a:r>
              <a:rPr lang="en-US" dirty="0" smtClean="0"/>
              <a:t>2. View sends message</a:t>
            </a:r>
            <a:r>
              <a:rPr lang="en-US" dirty="0"/>
              <a:t> </a:t>
            </a:r>
            <a:r>
              <a:rPr lang="en-US" dirty="0" smtClean="0"/>
              <a:t>to Controller</a:t>
            </a:r>
          </a:p>
        </p:txBody>
      </p:sp>
      <p:sp>
        <p:nvSpPr>
          <p:cNvPr id="51" name="TextBox 50"/>
          <p:cNvSpPr txBox="1"/>
          <p:nvPr/>
        </p:nvSpPr>
        <p:spPr>
          <a:xfrm>
            <a:off x="5791200" y="2477869"/>
            <a:ext cx="1712705" cy="646331"/>
          </a:xfrm>
          <a:prstGeom prst="rect">
            <a:avLst/>
          </a:prstGeom>
          <a:solidFill>
            <a:schemeClr val="bg1"/>
          </a:solidFill>
        </p:spPr>
        <p:txBody>
          <a:bodyPr wrap="square" rtlCol="0">
            <a:spAutoFit/>
          </a:bodyPr>
          <a:lstStyle/>
          <a:p>
            <a:pPr algn="ctr"/>
            <a:r>
              <a:rPr lang="en-US" dirty="0"/>
              <a:t>3</a:t>
            </a:r>
            <a:r>
              <a:rPr lang="en-US" dirty="0" smtClean="0"/>
              <a:t>. Controller updates Model</a:t>
            </a:r>
          </a:p>
        </p:txBody>
      </p:sp>
      <p:sp>
        <p:nvSpPr>
          <p:cNvPr id="56" name="TextBox 55"/>
          <p:cNvSpPr txBox="1"/>
          <p:nvPr/>
        </p:nvSpPr>
        <p:spPr>
          <a:xfrm>
            <a:off x="5257800" y="5023507"/>
            <a:ext cx="2594260" cy="923330"/>
          </a:xfrm>
          <a:prstGeom prst="rect">
            <a:avLst/>
          </a:prstGeom>
          <a:solidFill>
            <a:schemeClr val="bg1"/>
          </a:solidFill>
        </p:spPr>
        <p:txBody>
          <a:bodyPr wrap="square" rtlCol="0">
            <a:spAutoFit/>
          </a:bodyPr>
          <a:lstStyle/>
          <a:p>
            <a:pPr algn="ctr"/>
            <a:r>
              <a:rPr lang="en-US" dirty="0" smtClean="0"/>
              <a:t>4. Controller takes data from model object that View is interested in </a:t>
            </a:r>
          </a:p>
        </p:txBody>
      </p:sp>
      <p:sp>
        <p:nvSpPr>
          <p:cNvPr id="57" name="TextBox 56"/>
          <p:cNvSpPr txBox="1"/>
          <p:nvPr/>
        </p:nvSpPr>
        <p:spPr>
          <a:xfrm>
            <a:off x="1577238" y="4876800"/>
            <a:ext cx="2594260" cy="923330"/>
          </a:xfrm>
          <a:prstGeom prst="rect">
            <a:avLst/>
          </a:prstGeom>
          <a:solidFill>
            <a:schemeClr val="bg1"/>
          </a:solidFill>
        </p:spPr>
        <p:txBody>
          <a:bodyPr wrap="square" rtlCol="0">
            <a:spAutoFit/>
          </a:bodyPr>
          <a:lstStyle/>
          <a:p>
            <a:pPr algn="ctr"/>
            <a:r>
              <a:rPr lang="en-US" dirty="0"/>
              <a:t>5</a:t>
            </a:r>
            <a:r>
              <a:rPr lang="en-US" dirty="0" smtClean="0"/>
              <a:t>. Controller updates View with changes from Model</a:t>
            </a:r>
          </a:p>
        </p:txBody>
      </p:sp>
      <p:sp>
        <p:nvSpPr>
          <p:cNvPr id="44" name="Freeform 43"/>
          <p:cNvSpPr/>
          <p:nvPr/>
        </p:nvSpPr>
        <p:spPr>
          <a:xfrm rot="11202195">
            <a:off x="3493008" y="4506833"/>
            <a:ext cx="2157984" cy="392066"/>
          </a:xfrm>
          <a:custGeom>
            <a:avLst/>
            <a:gdLst>
              <a:gd name="connsiteX0" fmla="*/ 0 w 2157984"/>
              <a:gd name="connsiteY0" fmla="*/ 121920 h 392066"/>
              <a:gd name="connsiteX1" fmla="*/ 950976 w 2157984"/>
              <a:gd name="connsiteY1" fmla="*/ 390144 h 392066"/>
              <a:gd name="connsiteX2" fmla="*/ 2157984 w 2157984"/>
              <a:gd name="connsiteY2" fmla="*/ 0 h 392066"/>
            </a:gdLst>
            <a:ahLst/>
            <a:cxnLst>
              <a:cxn ang="0">
                <a:pos x="connsiteX0" y="connsiteY0"/>
              </a:cxn>
              <a:cxn ang="0">
                <a:pos x="connsiteX1" y="connsiteY1"/>
              </a:cxn>
              <a:cxn ang="0">
                <a:pos x="connsiteX2" y="connsiteY2"/>
              </a:cxn>
            </a:cxnLst>
            <a:rect l="l" t="t" r="r" b="b"/>
            <a:pathLst>
              <a:path w="2157984" h="392066">
                <a:moveTo>
                  <a:pt x="0" y="121920"/>
                </a:moveTo>
                <a:cubicBezTo>
                  <a:pt x="295656" y="266192"/>
                  <a:pt x="591312" y="410464"/>
                  <a:pt x="950976" y="390144"/>
                </a:cubicBezTo>
                <a:cubicBezTo>
                  <a:pt x="1310640" y="369824"/>
                  <a:pt x="1734312" y="184912"/>
                  <a:pt x="2157984"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53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50" grpId="0" animBg="1"/>
      <p:bldP spid="51" grpId="0" animBg="1"/>
      <p:bldP spid="56" grpId="0" animBg="1"/>
      <p:bldP spid="57"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NYU Poly 9/28/2015</a:t>
            </a:r>
            <a:endParaRPr lang="en-US"/>
          </a:p>
        </p:txBody>
      </p:sp>
      <p:sp>
        <p:nvSpPr>
          <p:cNvPr id="6" name="Rectangle 5"/>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err="1" smtClean="0">
                <a:solidFill>
                  <a:srgbClr val="FFFF66"/>
                </a:solidFill>
              </a:rPr>
              <a:t>Homeworks</a:t>
            </a:r>
            <a:endParaRPr lang="en-US" sz="4800" dirty="0">
              <a:solidFill>
                <a:srgbClr val="FFFF66"/>
              </a:solidFill>
            </a:endParaRPr>
          </a:p>
        </p:txBody>
      </p:sp>
      <p:sp>
        <p:nvSpPr>
          <p:cNvPr id="7" name="AutoShape 2" descr="data:image/jpeg;base64,/9j/4AAQSkZJRgABAQAAAQABAAD/2wCEAAkGBwgHBgkIBwgKCgkLDRYPDQwMDRsUFRAWIB0iIiAdHx8kKDQsJCYxJx8fLT0tMTU3Ojo6Iys/RD84QzQ5OjcBCgoKDQwNGg8PGjclHyU3Nzc3Nzc3Nzc3Nzc3Nzc3Nzc3Nzc3Nzc3Nzc3Nzc3Nzc3Nzc3Nzc3Nzc3Nzc3Nzc3N//AABEIAH4AeAMBIgACEQEDEQH/xAAcAAEAAgMBAQEAAAAAAAAAAAAABgcBBAUDCAL/xABCEAABAwMABQcIBwYHAAAAAAABAAIDBAURBhIhMUEHE1FhgZGhFCIyUmJxksEWQlNysdHSFTNDgrLwIyQ0Y3Oi4f/EABkBAQEAAwEAAAAAAAAAAAAAAAABAgMFBP/EACcRAAICAgECBAcAAAAAAAAAAAABAgMEESESMQVRYYETIjJScrHh/9oADAMBAAIRAxEAPwC8UREAREQBERAEWCcKIaQ8oVptevDRH9oVTdmpE7EbT7T93dlATBcm7aS2az5FwuEMcg/hNOvJ8LcnwVQ3rTO+3gubLVmmgP8ABpcsGOs+ke/HUo8ABnAAztKAtO4cqdEzWbbbbUTkbnTOETT3ZPeAo9WcpV+nJ8nbSUrT6kZe4drjjwUORUHaqNLdIanPO3iqGeEZEf8ASAtCS63OQ5kude8+1VyH5rTRCHrLV1bmOPlVQXYO0yu/NF4v9A+5FCn0siIgCIiALlX+/wBvsFJ5RcJtXW2RxM2vkPQ0fPcOK5umWl9No7DzMQbPcZG5jgzsaPWf0Dq3nvIpq4V9Xc6x9ZXzumqH73u4DoA4DqQHb0n0yuekBfCXmloDsFNG70x7bvre7d1FRvGAANwRFSGVhEQBERAEX6DXa4bg62cYOzau/DoXfJB51PHF/wAkzfllaLsqihJ2zS35syUW+xHiMjHSiklXoXdKOjmqppKTm4WGRwbI7OAM7PNRSjKovTdUk0g4uPdF4oiLeQKM6baUxaOUIbFqyV84PMRnc323dQ8Ts6SOppBeKexWuavq8lrBhjBvkefRaPee7eqGulwqbrcJq+tfrzynJxuaODR0AIDyqZ5qupkqaqV008rtZ8jzkuP992zGF5IipAiIgMr9iGUwmcRv5kO1TJq+bnoz0qc2TQ2mpoRW32SNwDdfmtcc2wdLncfw9619KNKLfUUElrt1MJIsBokLdRjMHewdXZ2rjrxb416qxoOa3y+yRt+HpbkzS0PsNuu0M89dPIOYcNaIODRgjYSe/o3KQG76K2MatEyKSRo307Ocd8Z/NVxwxwPBYVyPCnk2uVtsun7VwhGzpXCN+/VsVzutRWQRPiZMQdVxBOcAErqyab3t4wySCLrbECfHKjaL2ywsecYxnBNR4W+TDra7HZm0lvNWx0FRXOfFL5r2c0wAg7xsasLlRfvWfeCwttVNVK1XFJei0G2+59JrB2LKi3KJfTZrA9kD9Wrq8wwkHa0Y85w9w8SFsIV5yhaQm+Xl0FO7NDRuLIsbnv3Of8h1beKiyNaGgNaAANgA4IqQIiygNm20FTc6tlLSR68ju5o6SeAXc0p0ZislHSyx1Yke7zZGu2Fzulo6OCkFrmtOjOjTa2GWOpknG17Dtlf6vUB4dqglzuNTdKx9VVya0jtwHotHQBwC4tGRk5mV1V/LVB6/Jm6UYxj6sVFyramkhpJ6h76eAYjjzsH59q1ERdiMIwWorRqb2ERFkQIiID0p/wDURffb+KLNMNaphA4yNHiEUKfSCpHlGu37U0nmYx2YKIeTx9GsPTPxbP5Qre0guItNlrK84zBE5zQeLtzR2nAXz2S5xJe4ucTlzjvceJQGERFSBSig0SNRo8+5VFSKeTBkjDx5vNgb3cRneP8A1crRy1m8XaGlIPNenKRwYN/fu7VKOUS66jIrRTkNaQJJg3gB6Lfn2BcbOyrXk14uO9SfLfkv6bYRXS5SILk4WERdk1BEQkAEk4AGclAF6U8M1TM2ClhkmmdujiYXOPYFMdE9AKq7NZWXV0lJROw5kYGJZR2+iPeM+7erStVot9np+YttLHAzjqja7rcTtJ96FKmtnJ1f60NdOyChjO/n5NZ/Y1ufEhSKk5KqZo/zt1qJD/sxNjHjrKxcYRQENp+TawwSMk1q2RzHBw1puIOeACKZIgIHyvV3NWOmoWkZqqgF46WMGt/VqKplN+Vyq57SKmpgdlNTA+4vcc+DWqEKgIi/TGOke1jBlziGtHSSp27kNyGnudHBHcqeOphicDqVEeQMA4O0bto4rXqqmasqJKipeXyyHLnHirB0xe20aKQ26E4MmrBs9UDLj4eKrhc3w3KeZB3uKXLSfmjZZHpegiIumazKsPk40PZUtivV1i1o8h1JC8bHdEhHR6vf0KL6G2P9v36GkkB8ljBlqT7A+r2nA92ehXuxrWNDGABrRgADYAoUyBhZREAREQBERAUTp5P5RphdHZBDZGxj+VjR+IK4C3r7Jz19ucnrVsx/7laKpAty0VENHdKWpqWvfFFIHuawDJxu39eFpru6J2OK+VNRHPLJGyKMO1o8ZyTs39q8+XbXVRKVr+XXPvwZQTb0j20zvkF6qaU0mvzMUZyHtwdYnb4AKOLbutKyhuVTSRyGRsMhZrkYzhaimHTVTRGFX0649+RNtvkLKwsSO1I3P9UE9y9JiW9yT2wUthkr3NxLXSE59hmWtHfrHtU4WjY6MW+zUNGB+4gZGfeAMreUKEREAREQBERAfONc7Xrql/rTPd3uJXgpFPoncnTSHnKTa8/Xd0/dX4+iVy+1pPjd+lAcBTzkwj/w7jL0ujbn4vzXC+iVy+1pPjd+ldK1W7SO0Meygq6ONr3azgcuye1i8HieNPKxZU193r9mdclGW2Re5SGa5Vch+vPI7vcVrKQHRO5OcXGWkyTk+e79Kx9Erl9rSfG79K9sI9MVHyMGcBetLGJauCJwyJJWsPaQPmu19Erl9rSfG79K96HRS4suFI8yUuGVEbjh7tweCfqrIF3oiIAiIgCIiAIiID//2Q=="/>
          <p:cNvSpPr>
            <a:spLocks noChangeAspect="1" noChangeArrowheads="1"/>
          </p:cNvSpPr>
          <p:nvPr/>
        </p:nvSpPr>
        <p:spPr bwMode="auto">
          <a:xfrm>
            <a:off x="155575" y="-571500"/>
            <a:ext cx="1143000" cy="12001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7" name="Picture 5" descr="business,businessmen,businesswomen,computer hardware,drivers,driving,females,highways,information superhighway,Internet,males,metaphors,office equipment,PCs,people,persons,roads,science,technology,transportation,World Wide Web,WW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90775"/>
            <a:ext cx="3095625" cy="3095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116861" y="3581400"/>
            <a:ext cx="1312139" cy="923330"/>
          </a:xfrm>
          <a:prstGeom prst="rect">
            <a:avLst/>
          </a:prstGeom>
          <a:noFill/>
        </p:spPr>
        <p:txBody>
          <a:bodyPr wrap="square" lIns="91440" tIns="45720" rIns="91440" bIns="45720">
            <a:spAutoFit/>
          </a:bodyPr>
          <a:lstStyle/>
          <a:p>
            <a:pPr algn="ctr"/>
            <a:r>
              <a:rPr lang="en-US"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ETA</a:t>
            </a:r>
            <a:endParaRPr lang="en-US"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9" name="TextBox 8"/>
          <p:cNvSpPr txBox="1"/>
          <p:nvPr/>
        </p:nvSpPr>
        <p:spPr>
          <a:xfrm>
            <a:off x="3657600" y="2045761"/>
            <a:ext cx="5486400" cy="3785652"/>
          </a:xfrm>
          <a:prstGeom prst="rect">
            <a:avLst/>
          </a:prstGeom>
          <a:noFill/>
        </p:spPr>
        <p:txBody>
          <a:bodyPr wrap="square" rtlCol="0">
            <a:spAutoFit/>
          </a:bodyPr>
          <a:lstStyle/>
          <a:p>
            <a:r>
              <a:rPr lang="en-US" sz="2000" dirty="0" smtClean="0"/>
              <a:t>Problem – friends schedule short trips all the time</a:t>
            </a:r>
          </a:p>
          <a:p>
            <a:pPr lvl="1"/>
            <a:r>
              <a:rPr lang="en-US" sz="2000" dirty="0" smtClean="0"/>
              <a:t>Lunch, dinner, night out, movies, etc.</a:t>
            </a:r>
          </a:p>
          <a:p>
            <a:pPr marL="342900" indent="-342900">
              <a:buFont typeface="Arial" pitchFamily="34" charset="0"/>
              <a:buChar char="•"/>
            </a:pPr>
            <a:r>
              <a:rPr lang="en-US" sz="2000" dirty="0" smtClean="0"/>
              <a:t>People are typically late</a:t>
            </a:r>
          </a:p>
          <a:p>
            <a:pPr marL="342900" indent="-342900">
              <a:buFont typeface="Arial" pitchFamily="34" charset="0"/>
              <a:buChar char="•"/>
            </a:pPr>
            <a:r>
              <a:rPr lang="en-US" sz="2000" dirty="0" smtClean="0"/>
              <a:t>No one wants to wait </a:t>
            </a:r>
          </a:p>
          <a:p>
            <a:pPr marL="342900" indent="-342900">
              <a:buFont typeface="Arial" pitchFamily="34" charset="0"/>
              <a:buChar char="•"/>
            </a:pPr>
            <a:endParaRPr lang="en-US" sz="2000" dirty="0" smtClean="0"/>
          </a:p>
          <a:p>
            <a:pPr algn="ctr"/>
            <a:endParaRPr lang="en-US" sz="2000" dirty="0"/>
          </a:p>
          <a:p>
            <a:pPr algn="ctr"/>
            <a:r>
              <a:rPr lang="en-US" sz="2000" dirty="0" smtClean="0"/>
              <a:t>ETA – a social networking app for you and your friends</a:t>
            </a:r>
          </a:p>
          <a:p>
            <a:pPr algn="ctr"/>
            <a:endParaRPr lang="en-US" sz="2000" dirty="0"/>
          </a:p>
          <a:p>
            <a:pPr marL="285750" indent="-285750">
              <a:buFont typeface="Arial" pitchFamily="34" charset="0"/>
              <a:buChar char="•"/>
            </a:pPr>
            <a:r>
              <a:rPr lang="en-US" sz="2000" dirty="0" smtClean="0"/>
              <a:t>Schedule trips with friends</a:t>
            </a:r>
          </a:p>
          <a:p>
            <a:pPr marL="285750" indent="-285750">
              <a:buFont typeface="Arial" pitchFamily="34" charset="0"/>
              <a:buChar char="•"/>
            </a:pPr>
            <a:r>
              <a:rPr lang="en-US" sz="2000" dirty="0" smtClean="0"/>
              <a:t>Notify a user when each person will get there</a:t>
            </a:r>
          </a:p>
          <a:p>
            <a:pPr marL="285750" indent="-285750">
              <a:buFont typeface="Arial" pitchFamily="34" charset="0"/>
              <a:buChar char="•"/>
            </a:pPr>
            <a:r>
              <a:rPr lang="en-US" sz="2000" dirty="0" smtClean="0"/>
              <a:t>Provide a user the best time to leave</a:t>
            </a:r>
          </a:p>
        </p:txBody>
      </p:sp>
    </p:spTree>
    <p:extLst>
      <p:ext uri="{BB962C8B-B14F-4D97-AF65-F5344CB8AC3E}">
        <p14:creationId xmlns:p14="http://schemas.microsoft.com/office/powerpoint/2010/main" val="29616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3 Activities</a:t>
            </a:r>
          </a:p>
          <a:p>
            <a:pPr lvl="1"/>
            <a:r>
              <a:rPr lang="en-US" dirty="0" err="1" smtClean="0"/>
              <a:t>MainActivity</a:t>
            </a:r>
            <a:r>
              <a:rPr lang="en-US" dirty="0" smtClean="0"/>
              <a:t>, </a:t>
            </a:r>
            <a:r>
              <a:rPr lang="en-US" dirty="0" err="1" smtClean="0"/>
              <a:t>CreateTripActivity</a:t>
            </a:r>
            <a:r>
              <a:rPr lang="en-US" dirty="0" smtClean="0"/>
              <a:t>, </a:t>
            </a:r>
            <a:r>
              <a:rPr lang="en-US" dirty="0" err="1" smtClean="0"/>
              <a:t>ViewTripActivity</a:t>
            </a:r>
            <a:endParaRPr lang="en-US" dirty="0" smtClean="0"/>
          </a:p>
          <a:p>
            <a:endParaRPr lang="en-US" dirty="0"/>
          </a:p>
          <a:p>
            <a:r>
              <a:rPr lang="en-US" dirty="0" smtClean="0"/>
              <a:t>Create 2 Models</a:t>
            </a:r>
          </a:p>
          <a:p>
            <a:pPr lvl="1"/>
            <a:r>
              <a:rPr lang="en-US" dirty="0" smtClean="0"/>
              <a:t>Location, Person</a:t>
            </a:r>
          </a:p>
          <a:p>
            <a:pPr lvl="1"/>
            <a:endParaRPr lang="en-US" dirty="0"/>
          </a:p>
          <a:p>
            <a:r>
              <a:rPr lang="en-US" dirty="0" smtClean="0"/>
              <a:t>Pass Model objects between Activities</a:t>
            </a:r>
            <a:endParaRPr lang="en-US" dirty="0"/>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Rectangle 4"/>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smtClean="0">
                <a:solidFill>
                  <a:srgbClr val="FFFF66"/>
                </a:solidFill>
              </a:rPr>
              <a:t>Homework 2</a:t>
            </a:r>
            <a:endParaRPr lang="en-US" sz="4800" dirty="0">
              <a:solidFill>
                <a:srgbClr val="FFFF66"/>
              </a:solidFill>
            </a:endParaRPr>
          </a:p>
        </p:txBody>
      </p:sp>
    </p:spTree>
    <p:extLst>
      <p:ext uri="{BB962C8B-B14F-4D97-AF65-F5344CB8AC3E}">
        <p14:creationId xmlns:p14="http://schemas.microsoft.com/office/powerpoint/2010/main" val="3876508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Object that can be passed between Activities via Intents or Bundles</a:t>
            </a:r>
          </a:p>
          <a:p>
            <a:endParaRPr lang="en-US" sz="2400" dirty="0" smtClean="0"/>
          </a:p>
          <a:p>
            <a:r>
              <a:rPr lang="en-US" sz="2400" dirty="0" smtClean="0"/>
              <a:t>Add constructor to populate fields</a:t>
            </a:r>
          </a:p>
          <a:p>
            <a:endParaRPr lang="en-US" sz="2400" dirty="0" smtClean="0"/>
          </a:p>
          <a:p>
            <a:r>
              <a:rPr lang="en-US" sz="2400" dirty="0" smtClean="0"/>
              <a:t>Add constructor that takes in Parcel to populate fields</a:t>
            </a:r>
          </a:p>
          <a:p>
            <a:endParaRPr lang="en-US" sz="2400" dirty="0" smtClean="0"/>
          </a:p>
          <a:p>
            <a:r>
              <a:rPr lang="en-US" sz="2400" dirty="0" err="1" smtClean="0"/>
              <a:t>writeToParcel</a:t>
            </a:r>
            <a:r>
              <a:rPr lang="en-US" sz="2400" dirty="0" smtClean="0"/>
              <a:t> writes out fields to Parcel object </a:t>
            </a:r>
          </a:p>
          <a:p>
            <a:endParaRPr lang="en-US" sz="2400" dirty="0" smtClean="0"/>
          </a:p>
          <a:p>
            <a:r>
              <a:rPr lang="en-US" sz="2400" dirty="0" smtClean="0"/>
              <a:t>Use </a:t>
            </a:r>
            <a:r>
              <a:rPr lang="en-US" sz="2400" dirty="0" err="1" smtClean="0"/>
              <a:t>intent.putExtra</a:t>
            </a:r>
            <a:r>
              <a:rPr lang="en-US" sz="2400" dirty="0" smtClean="0"/>
              <a:t>(“key”, parcel object) to pass data  between Activities</a:t>
            </a:r>
            <a:endParaRPr lang="en-US" sz="2400" dirty="0"/>
          </a:p>
        </p:txBody>
      </p:sp>
      <p:sp>
        <p:nvSpPr>
          <p:cNvPr id="4" name="Date Placeholder 3"/>
          <p:cNvSpPr>
            <a:spLocks noGrp="1"/>
          </p:cNvSpPr>
          <p:nvPr>
            <p:ph type="dt" sz="half" idx="10"/>
          </p:nvPr>
        </p:nvSpPr>
        <p:spPr/>
        <p:txBody>
          <a:bodyPr/>
          <a:lstStyle/>
          <a:p>
            <a:r>
              <a:rPr lang="en-US" smtClean="0"/>
              <a:t>NYU Poly 9/28/2015</a:t>
            </a:r>
            <a:endParaRPr lang="en-US"/>
          </a:p>
        </p:txBody>
      </p:sp>
      <p:sp>
        <p:nvSpPr>
          <p:cNvPr id="5" name="Rectangle 4"/>
          <p:cNvSpPr/>
          <p:nvPr/>
        </p:nvSpPr>
        <p:spPr>
          <a:xfrm>
            <a:off x="0" y="0"/>
            <a:ext cx="9144000" cy="11430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800" dirty="0" err="1" smtClean="0">
                <a:solidFill>
                  <a:srgbClr val="FFFF66"/>
                </a:solidFill>
              </a:rPr>
              <a:t>Parcelable</a:t>
            </a:r>
            <a:endParaRPr lang="en-US" sz="4800" dirty="0">
              <a:solidFill>
                <a:srgbClr val="FFFF66"/>
              </a:solidFill>
            </a:endParaRPr>
          </a:p>
        </p:txBody>
      </p:sp>
    </p:spTree>
    <p:extLst>
      <p:ext uri="{BB962C8B-B14F-4D97-AF65-F5344CB8AC3E}">
        <p14:creationId xmlns:p14="http://schemas.microsoft.com/office/powerpoint/2010/main" val="191095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538</Words>
  <Application>Microsoft Office PowerPoint</Application>
  <PresentationFormat>On-screen Show (4:3)</PresentationFormat>
  <Paragraphs>126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dc:creator>
  <cp:lastModifiedBy>Jeff Bickford</cp:lastModifiedBy>
  <cp:revision>280</cp:revision>
  <dcterms:created xsi:type="dcterms:W3CDTF">2012-10-05T03:31:56Z</dcterms:created>
  <dcterms:modified xsi:type="dcterms:W3CDTF">2015-09-28T18:50:12Z</dcterms:modified>
</cp:coreProperties>
</file>