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7" r:id="rId2"/>
    <p:sldId id="279" r:id="rId3"/>
    <p:sldId id="303" r:id="rId4"/>
    <p:sldId id="305" r:id="rId5"/>
    <p:sldId id="306" r:id="rId6"/>
    <p:sldId id="280" r:id="rId7"/>
    <p:sldId id="295" r:id="rId8"/>
    <p:sldId id="296" r:id="rId9"/>
    <p:sldId id="297" r:id="rId10"/>
    <p:sldId id="311" r:id="rId11"/>
    <p:sldId id="302" r:id="rId12"/>
    <p:sldId id="309" r:id="rId13"/>
    <p:sldId id="310" r:id="rId14"/>
    <p:sldId id="312" r:id="rId15"/>
    <p:sldId id="307" r:id="rId16"/>
    <p:sldId id="313" r:id="rId17"/>
    <p:sldId id="315" r:id="rId18"/>
    <p:sldId id="314" r:id="rId19"/>
    <p:sldId id="316" r:id="rId20"/>
    <p:sldId id="317" r:id="rId21"/>
    <p:sldId id="318" r:id="rId22"/>
    <p:sldId id="31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53" autoAdjust="0"/>
  </p:normalViewPr>
  <p:slideViewPr>
    <p:cSldViewPr>
      <p:cViewPr>
        <p:scale>
          <a:sx n="78" d="100"/>
          <a:sy n="78" d="100"/>
        </p:scale>
        <p:origin x="-160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87A4-4399-431D-800B-03B5B1D0DB94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8E9B6-BE76-4466-9DBA-323006C554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TextView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eveloper.android.com/reference/android/widget/LinearLayout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CDF2-8764-4824-9F8B-D84A8164A5C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8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http://developer.android.com/reference/android/widget/TextView.html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http://developer.android.com/reference/android/widget/LinearLayout.html</a:t>
            </a:r>
            <a:endParaRPr lang="en-US" dirty="0" smtClean="0"/>
          </a:p>
          <a:p>
            <a:r>
              <a:rPr lang="en-US" dirty="0" smtClean="0"/>
              <a:t>http://developer.android.com/reference/android/widget/Spinner.html</a:t>
            </a:r>
          </a:p>
          <a:p>
            <a:r>
              <a:rPr lang="en-US" dirty="0" smtClean="0"/>
              <a:t>http://developer.android.com/reference/android/widget/GridLayout.html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97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1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0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6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2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3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8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8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3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geek.com/wp-content/uploads/2012/07/android-market-leader-smartpho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67" y="1608339"/>
            <a:ext cx="523875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609601"/>
            <a:ext cx="8915400" cy="707874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800000"/>
                </a:solidFill>
              </a:rPr>
              <a:t>Android UI</a:t>
            </a:r>
          </a:p>
        </p:txBody>
      </p:sp>
      <p:sp>
        <p:nvSpPr>
          <p:cNvPr id="8" name="Rectangle 7"/>
          <p:cNvSpPr/>
          <p:nvPr/>
        </p:nvSpPr>
        <p:spPr>
          <a:xfrm>
            <a:off x="607381" y="1608339"/>
            <a:ext cx="7772400" cy="1524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Text Box 2719"/>
          <p:cNvSpPr txBox="1">
            <a:spLocks noChangeAspect="1" noChangeArrowheads="1"/>
          </p:cNvSpPr>
          <p:nvPr/>
        </p:nvSpPr>
        <p:spPr bwMode="auto">
          <a:xfrm>
            <a:off x="0" y="5105400"/>
            <a:ext cx="9144000" cy="13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defTabSz="1219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219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219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219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219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99"/>
                </a:solidFill>
                <a:latin typeface="Calibri" pitchFamily="34" charset="0"/>
              </a:rPr>
              <a:t>Jeffrey Bickford</a:t>
            </a:r>
          </a:p>
          <a:p>
            <a:pPr algn="ctr" eaLnBrk="1" hangingPunct="1"/>
            <a:r>
              <a:rPr lang="en-US" sz="2000" dirty="0" smtClean="0">
                <a:solidFill>
                  <a:srgbClr val="000099"/>
                </a:solidFill>
                <a:latin typeface="Calibri" pitchFamily="34" charset="0"/>
              </a:rPr>
              <a:t>AT&amp;T Security Research Center</a:t>
            </a:r>
          </a:p>
          <a:p>
            <a:pPr algn="ctr" eaLnBrk="1" hangingPunct="1"/>
            <a:r>
              <a:rPr lang="en-US" sz="2000" dirty="0" smtClean="0">
                <a:solidFill>
                  <a:srgbClr val="000099"/>
                </a:solidFill>
                <a:latin typeface="Calibri" pitchFamily="34" charset="0"/>
              </a:rPr>
              <a:t>jbickford@nyu.edu</a:t>
            </a:r>
          </a:p>
          <a:p>
            <a:pPr algn="ctr" eaLnBrk="1" hangingPunct="1"/>
            <a:endParaRPr lang="en-US" sz="2000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" name="AutoShape 4" descr="data:image/jpeg;base64,/9j/4AAQSkZJRgABAQAAAQABAAD/2wCEAAkGBhAQERITDhAQERAUEBAQFBAUEBAQFBIQFREVFBYTEhQYGyYeFxkjGRIUHy8gIycpLCwsFR4xNTAqNSYrLCkBCQoKDgwOGg8PGikkHBwsKSksLCwpLDUuLS8sLCkpKSwvKSw1Mi0pLCopLCkpKSwpLDQqLCwpLCkpKSkpKSwsKf/AABEIAMIBAwMBIgACEQEDEQH/xAAbAAEAAgMBAQAAAAAAAAAAAAAAAwQBAgUGB//EAD0QAAIBAgMEBggEBQQDAAAAAAABAgMRBCExBRJRcTJBYXKBsQYiUpGhssHRExUzkhQjNENUU2JzgqKjwv/EABkBAQADAQEAAAAAAAAAAAAAAAABAgQDBf/EADARAQEAAgECBQAJBAMBAAAAAAABAgMREjEEITJBcQUTM1GBkcHR8CJTYaJCseE0/9oADAMBAAIRAxEAPwD7iAAAAAAAAAAAAAAAAAAAAAAAAAAAAAAAAAAAAAAAAAAAAAAAAAAAAAAAAAAAAAAEVbFRg4KTs5y3Y5ayte1yLZPOiUAEgAAAIsVio04uU3aKt26uySRKRzOePcAASAAAAAAAAAAAAAAAAAAAAAAAAAAAAr0MQ3KcJK0ou67YPR/QsFccplOYAALAVto4NVabjo9Yy9mazT95mpiH+JGEUm2nKX+2Gnvb8jkbZ9I9xuFGzksnPVRfBcWZd+/VhhfrO3b5RavYPa0HT3q0ownFuE02lacdbL4+JBV9KaC035co287HkalRyblJtyebb1ZqeJfpTbxxjJ8+6nU9YvS2j1wqLwj9y3h9v4eeSqKL4STj8XkeIBGP0rul8+KdVezm/wAeuks6VFqT4SqvReCzOqeE2btapQfqO8b3cHo/s+09Zh9qKrSc6KvJLOD1T4e69j0/B+L17JefVfO/+fEWlXwaUaqnFSjo1dG56UvM5iwACQBXwmIdTelb1N5qL4pZX99ywVxymU5gAAsAAAAAAAAAAAAGGwMgxCSaTWjzMgADkba2m4+pB2k16z4Lgu05bduOrHqyDae0IQnFwd6kbppaOL1jJ87FCttutLRqK4JLzZFgNnyrOVmla12+3TyK9Sm4tp6ptPmnY8TZv25f19pl9ynNTfmVb/Ul7yxR25Vjq1Ndqt8Uc83oUXOSitW7ZnHHbsl/pyv5o5WcZtq1Oe7dVqknvP2YLJKL5ZeLOAT42Nqkle+7JxvydiAxb9uWzL+r28v58otd7a+Aw0KMZUmt68bNSu5rrur8MzggEbts2ZdUxk/xEUJcLGLnFTdoOUVJ8I3zIgcZeLyOz6Q4OhT3PwbKTveKlverbJ65FDZ2PlRmpx5SXtR60VQds93Oz6zCdPwnl6b863N5UUnBvejvJ+rfWy4XzK89rVn/AHGuSSKeBw7lSlNNepJJrrs9H72ZN937cpLbZKnlajtSsv7kvGz8yd7cqSi4ztnk5JWaXXZaXsc4t4DZsqyk4tK2Wd82Tr2brenG3zPN6PB1oSivw2t1JK3DsaJzyGGxMqU7x1Ts11PsZ6rC4lVIqUdH8H1pnseF8TNs6b5WLypQAbEgNd/O3Xa/gbAAAAAAAAADEpJK7dkZOXjcRvOy6K+L4nPZs6JyNpY611DS91fq42I3jantfBGJRhuKze/1op1MZGLtm32Hn57bj3qvK/HaM1rZr3HAq1HJuT1bbfidSMozTvK0WmnK17ZcClOhSTyq3XHdsZfEXLOTz8vlFQ0q8oO8JOL0ydjRsuwwtBrOvZ8Nxs1xOGoqEnGveSi2luNXdslcz3Xl095x8z90OfPExXbyN6Vbri80+TTOcWtmRi6iU5bkWneVr9qyMeGy5ZSfehrOnFttzzbbfO5hUYdc8iKqvWds1vPPxNTlcpz2Q7H5Zhf8tftH5Zhf8tftOODt9dh/bx/2/dPLsflmF/y1+0flmF/y1+044H12H9vH/b9zl0cXgsPFLcxG+76btrLiVfwYe2QA5ZZ428zGT80L2Hdk1GV07Nrle1/eYniYrLUxgYR3KrlPdko3irX3nnl2dRTL3O44zj3S6EKiehNSrzhfck431s7XKezYxdRKct2LTvK17ZXWR2P4PD/5H/rZp0zLOdUsn4yJjnnS2RjZQ3oqzTzV+p6P6e4gqYekn6tW647rRNhKNJZqreWaUd15+J31Y5YZyyz84RfeNn7XwRtHHzWrT5r7FCri4xdndvsJKNWMs08r58UbZutvEy8/lbl1MJiYybvlJv4dSRbOPXUU/Ubat8ToYPEb0c9Vk/ubdWzm9NTFgAGlIAABhsyc/aUndLqtfxKbM+jHkXpSye7nk7czlfws/ZZthJv1l1bkn4kG8+LMezOZyWxVvPDTSb3XkmzhnYnJ2efUzjHm+J45nCKt4OLcaltFG77MmVSxhejU7v3K5wy9OP8APdAaVei+T8jc0q9F8n5HK9kOeS4XpeDIiXC9LwZkw9UREc9XzfmYMz1fN+ZgrQABAAAAAAJqGk+X3ISahpPl9yEve0EuG6S8S8UcN0l4l476fSmBY2fBuokld2fkVyfA9NePkadfrnylBJ5vmy3syDcmoq/q3t4r7lRlnZ79Z91+aJ1euDq/ws/ZZYwNKUZZppWKW8+LJ8HNqT7sn8D1ddxmUWdTeWl1fgZOHfr6+J2KErxi3rZGvVt67ZwnlIADukOdtLpLu/U6JztpdJd36nDxHoRUWF1l3JEBPhdZdyRAYb6Yhiej5M452J6PkzjmLxHeK1ZwvRqd37lcsYXo1O79yuccvTP57gaVei+T8jc0qLJ8n5HK9kOeS4XpeDIibCL1vBmTD1RCKer5vzMGZ6vm/MwVoAAgAAAAAE1DSfL7kJPh1lLl9yAve0EuG6S8S8UsKvW8GXTvq9KYE+C6a8fIgJ8F014+Ro1+qJQMs4DpPu/VFZlnAdJ936onX64L5NhdX3JeRCTYXV9yXkenh6oshOxhehHuo452ML0I91Hfw3qpEoANywVMdhnKzjm1lYtgrnjMpxRz6GFlFScsvVkkvApHclG6a4qxy54Kael+1WMe3VxJ0osVypUwF36rsuH2LhJDDykrpXXgZLrmflwqp/gKEJJZ5O78DnHYqQ1T7UznvZ9TqhKS4pXM+7XfLphVcG1SlKLtJNPg1Y1SvpqZePZCGeFi+K5G9Oko6Fr+Aq/6c/2sgIuvpvNnA5s9XzfmYLU8FOTe5Fy62km2vBEc8HUirypzSXW4SSXjYyXDKeyqEA2p0pSdoxcnrZJt28CknI1BO8DV66dT9kvsQE3GzvABtCDk7RTbeiSbb8CZbPrP+1U/ZJfQTHK9oM4Pr8PqSTwsXxXIzh6W6u1lilQlPoRcrcFc1YYc4yWJQ06ajobklXCziryhKK0u01mRnTp6fLhIT4Lprk/I1p4OpJXjCTT61FtFnC4SUW3JWelvuddeGXVLwFbA3d07X6iXD4dQXFvVlmnQlLoq/uNZwadmrM2zVJerhLUsYGN5W/2tEVOlKXRVy7gsK4u8ssrJHfVhblPJMV3gZ3tbxurHTpw3UlwSRsDbhqmHZYAB1AAAAABw5avmdPZ/QXN+ZUrYOSk7K6vk7r4l/DUt2KXWY9GFmd5iI5mJ6cu8y5s3ovvfREOKwkt5tZpu/UW8HRcY56t3GrCzZeYODt39Z92JSw/Tj34+aLu3l/O5xj9SnhVecEvbj5o8jd9tflS93sTxUtXzPani5qzfN+Zu+kv+P4/otk6fo7+pLuP5kdD0g/p6nKPzxOf6Or+ZLuf/AEvsdD0g/p6nKPzxJ0//ACZfGROzxB2fRT9d/wDHL5onGOz6Kfrv/jl80Tw/B/b4fKk7vVYv9Ofcl8rPniPoeL/Tn3JfKz54j0Ppf1Yfj+i2S/sH+opd5/LI9tW6Mu6/I8TsH+opd5/LI9tVV4vk/I0fRX2OXz+kMezxiOx6OdKfdj5s452fRxetN9Vor4sy+E+2x/nsTutekH6S78fJnnT0XpAv5X/eP1X1POnXx/2v4Qvd6jY36MP+3zMqYnpy5st7HX8mHi//ACZHi8JLebWaefUb7jbpw4+6f9J9kmzNJc/oV8f03yXkXcHQcY56t3IMdhW3vRz7C+eF+qkT7GzNZcl9S+VcDh3FNvV2yLR20yzCSkAAdUgAAAAAAAI7G8RYyRII2jaJmxkcCptDBwqJbyd1o1k0QYDZlOnK+bl1N9XJF6azMKJwurG59fHmjhKcvG7KpzldXi3ra1m+XE6hDul9uGOc4yiWmBwsKcbQXNvNs3xmGVWEoPJSi1fhwfvNqaNpuyJmGPR08eQ8LidkVqct105PPJxTknyaO/6ObHlSvOorSa3VHrUb3bfbkjoON9SbDt6Hm+H8Dr17evz/AMKzFNKKaaejVvA8Rj9h1aUmlGUoX9WSV7rqvbRnuGynK7zZo8Z4bDfJz3ibOXF9HdizU1UqxcUk92L1batdrqVmz0xWoNp26iydPC6cdOvpxJOHJxeyKc5XV43d3a1m+XUXsFhoU42grcb5tvi2bbpvTRbDVjjl1SedOCtCMotSV4tWaOTHYlPeu95x9m68zrzWRHuk7dWOdnVOxwlgkkraWy5GskZhoZsduPJLETEkbmLDjyGII2AJgAAAAAAAAAAAAAAAAw0YsbAjgDWxsCRhIxNZGwZAg3DenHM23TKRWYgyHcJzXdJs5EcI5kxhIyTJwNbGUjIHAwzFjYAYRkAkAAAAAAAAAAAAAAAAAAAAAAAAAAAAAAAAAAAAAAAAAAAAAAAAAAAAAAAAAAAAAAAAAAAAAAAAAAAAAAAAAAAAAAAAAAAAAAAAAAAAAH//2Q==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9410"/>
      </p:ext>
    </p:extLst>
  </p:cSld>
  <p:clrMapOvr>
    <a:masterClrMapping/>
  </p:clrMapOvr>
  <p:transition advTm="1910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Strings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Every project contains a strings file named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strings.xml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res/values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directory</a:t>
            </a:r>
          </a:p>
          <a:p>
            <a:endParaRPr lang="en-US" sz="2400" dirty="0"/>
          </a:p>
          <a:p>
            <a:r>
              <a:rPr lang="en-US" sz="2400" dirty="0" smtClean="0"/>
              <a:t>Use this to keep track of your strings as well as use them in multiple places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99275"/>
            <a:ext cx="7848600" cy="3472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71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Remember </a:t>
            </a:r>
            <a:r>
              <a:rPr lang="en-US" sz="2400" dirty="0" err="1" smtClean="0"/>
              <a:t>onCreate</a:t>
            </a:r>
            <a:r>
              <a:rPr lang="en-US" sz="2400" dirty="0" smtClean="0"/>
              <a:t>() and </a:t>
            </a:r>
            <a:r>
              <a:rPr lang="en-US" sz="2400" dirty="0" err="1" smtClean="0"/>
              <a:t>setContentView</a:t>
            </a:r>
            <a:r>
              <a:rPr lang="en-US" sz="2400" dirty="0" smtClean="0"/>
              <a:t>()?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Back to </a:t>
            </a:r>
            <a:r>
              <a:rPr lang="en-US" sz="4800" dirty="0" err="1" smtClean="0">
                <a:solidFill>
                  <a:srgbClr val="FFFF66"/>
                </a:solidFill>
              </a:rPr>
              <a:t>onCreate</a:t>
            </a:r>
            <a:r>
              <a:rPr lang="en-US" sz="4800" dirty="0" smtClean="0">
                <a:solidFill>
                  <a:srgbClr val="FFFF66"/>
                </a:solidFill>
              </a:rPr>
              <a:t>()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2209800"/>
            <a:ext cx="69246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59" y="350520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Takes your XML layout and displays it on screen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1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Every view is defined with an ID at compile time</a:t>
            </a:r>
          </a:p>
          <a:p>
            <a:r>
              <a:rPr lang="en-US" sz="2400" dirty="0" smtClean="0"/>
              <a:t>Within XML layout, you give it an alias</a:t>
            </a:r>
          </a:p>
          <a:p>
            <a:r>
              <a:rPr lang="en-US" sz="2400" dirty="0" smtClean="0"/>
              <a:t>Use this to actually manipulate the view within app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400" dirty="0" smtClean="0"/>
              <a:t>main_layout.xml: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dirty="0" err="1" smtClean="0"/>
              <a:t>onCreate</a:t>
            </a:r>
            <a:r>
              <a:rPr lang="en-US" sz="2400" dirty="0" smtClean="0"/>
              <a:t>(): create instance to use within activity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Using Views in </a:t>
            </a:r>
            <a:r>
              <a:rPr lang="en-US" sz="4800" dirty="0" err="1" smtClean="0">
                <a:solidFill>
                  <a:srgbClr val="FFFF66"/>
                </a:solidFill>
              </a:rPr>
              <a:t>Activites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3985334"/>
            <a:ext cx="65627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5731828"/>
            <a:ext cx="6553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29768" y="1371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/>
              <a:t>Your UI is created. </a:t>
            </a:r>
            <a:r>
              <a:rPr lang="en-US" sz="2400" dirty="0"/>
              <a:t>H</a:t>
            </a:r>
            <a:r>
              <a:rPr lang="en-US" sz="2400" dirty="0" smtClean="0"/>
              <a:t>ow do you use it in an Activity?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625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app contains many resources</a:t>
            </a:r>
          </a:p>
          <a:p>
            <a:pPr lvl="1"/>
            <a:r>
              <a:rPr lang="en-US" sz="2400" dirty="0" smtClean="0"/>
              <a:t>We have talked about layouts and values</a:t>
            </a:r>
          </a:p>
          <a:p>
            <a:pPr lvl="1"/>
            <a:r>
              <a:rPr lang="en-US" sz="2400" dirty="0" smtClean="0"/>
              <a:t>Also animations, color, </a:t>
            </a:r>
            <a:r>
              <a:rPr lang="en-US" sz="2400" dirty="0" err="1" smtClean="0"/>
              <a:t>drawable</a:t>
            </a:r>
            <a:r>
              <a:rPr lang="en-US" sz="2400" dirty="0"/>
              <a:t>, etc. </a:t>
            </a:r>
            <a:endParaRPr lang="en-US" sz="2400" dirty="0" smtClean="0"/>
          </a:p>
          <a:p>
            <a:pPr lvl="1"/>
            <a:r>
              <a:rPr lang="en-US" sz="2400" dirty="0" smtClean="0"/>
              <a:t>See: guide/topics/resources/providing-resources.html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At compile time, all the resources are compiled into objects and given numerical IDs so that the system can address these objects </a:t>
            </a:r>
          </a:p>
          <a:p>
            <a:endParaRPr lang="en-US" sz="2400" dirty="0" smtClean="0"/>
          </a:p>
          <a:p>
            <a:r>
              <a:rPr lang="en-US" sz="2400" dirty="0" smtClean="0"/>
              <a:t>R.java defines these IDs  and is automatically generated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What is R?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4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R Class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5638800" cy="45552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7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you interact with your widgets?</a:t>
            </a:r>
          </a:p>
          <a:p>
            <a:pPr lvl="1"/>
            <a:r>
              <a:rPr lang="en-US" dirty="0" smtClean="0"/>
              <a:t>Event Listeners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sz="2800" dirty="0" smtClean="0"/>
              <a:t>Convention – use anonymous classes as shown </a:t>
            </a:r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Events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048000"/>
            <a:ext cx="67437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1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This depends on the widget, but here are examples: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checkbox.isChecked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//Do Something</a:t>
            </a: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String username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username_field.getText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What to do after event?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4934634"/>
            <a:ext cx="8648521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cs typeface="Courier New" pitchFamily="49" charset="0"/>
              </a:rPr>
              <a:t>Remember – you must instantiate your objects using </a:t>
            </a:r>
            <a:r>
              <a:rPr lang="en-US" sz="2400" dirty="0" err="1" smtClean="0">
                <a:solidFill>
                  <a:srgbClr val="C00000"/>
                </a:solidFill>
                <a:cs typeface="Courier New" pitchFamily="49" charset="0"/>
              </a:rPr>
              <a:t>findViewById</a:t>
            </a:r>
            <a:r>
              <a:rPr lang="en-US" sz="2400" dirty="0" smtClean="0">
                <a:solidFill>
                  <a:srgbClr val="C00000"/>
                </a:solidFill>
                <a:cs typeface="Courier New" pitchFamily="49" charset="0"/>
              </a:rPr>
              <a:t>()</a:t>
            </a:r>
            <a:endParaRPr lang="en-US" sz="2400" dirty="0">
              <a:solidFill>
                <a:srgbClr val="C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2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Layouts (</a:t>
            </a:r>
            <a:r>
              <a:rPr lang="en-US" sz="4800" dirty="0" err="1" smtClean="0">
                <a:solidFill>
                  <a:srgbClr val="FFFF66"/>
                </a:solidFill>
              </a:rPr>
              <a:t>ViewGroups</a:t>
            </a:r>
            <a:r>
              <a:rPr lang="en-US" sz="4800" dirty="0" smtClean="0">
                <a:solidFill>
                  <a:srgbClr val="FFFF66"/>
                </a:solidFill>
              </a:rPr>
              <a:t>)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662496" cy="373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How do we use these types of layouts?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868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Adapter creates all the widgets for the </a:t>
            </a:r>
            <a:r>
              <a:rPr lang="en-US" sz="2400" dirty="0" err="1" smtClean="0"/>
              <a:t>ListView</a:t>
            </a:r>
            <a:r>
              <a:rPr lang="en-US" sz="2400" dirty="0" smtClean="0"/>
              <a:t> based on the data source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Adapters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321932"/>
            <a:ext cx="468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Google I/O 2009 Make your UI Fast and Efficient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30" y="1217438"/>
            <a:ext cx="7119937" cy="381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35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List View Example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0776" y="1981200"/>
            <a:ext cx="73024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list_view_example.xml:</a:t>
            </a:r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 smtClean="0"/>
              <a:t>LinearLayout</a:t>
            </a:r>
            <a:r>
              <a:rPr lang="en-US" dirty="0" smtClean="0"/>
              <a:t> </a:t>
            </a:r>
            <a:r>
              <a:rPr lang="en-US" dirty="0" err="1" smtClean="0"/>
              <a:t>xmlns:android</a:t>
            </a:r>
            <a:r>
              <a:rPr lang="en-US" dirty="0" smtClean="0"/>
              <a:t>=http://schemas.android.com/apk/res/android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android:layout_width</a:t>
            </a:r>
            <a:r>
              <a:rPr lang="en-US" dirty="0" smtClean="0"/>
              <a:t>=“</a:t>
            </a:r>
            <a:r>
              <a:rPr lang="en-US" dirty="0" err="1" smtClean="0"/>
              <a:t>match_parent</a:t>
            </a:r>
            <a:r>
              <a:rPr lang="en-US" dirty="0" smtClean="0"/>
              <a:t>”</a:t>
            </a:r>
          </a:p>
          <a:p>
            <a:r>
              <a:rPr lang="en-US" dirty="0"/>
              <a:t>	</a:t>
            </a:r>
            <a:r>
              <a:rPr lang="en-US" dirty="0" err="1" smtClean="0"/>
              <a:t>android:layout_height</a:t>
            </a:r>
            <a:r>
              <a:rPr lang="en-US" dirty="0" smtClean="0"/>
              <a:t>=“</a:t>
            </a:r>
            <a:r>
              <a:rPr lang="en-US" dirty="0" err="1" smtClean="0"/>
              <a:t>match_parent</a:t>
            </a:r>
            <a:r>
              <a:rPr lang="en-US" dirty="0" smtClean="0"/>
              <a:t>”</a:t>
            </a:r>
          </a:p>
          <a:p>
            <a:r>
              <a:rPr lang="en-US" dirty="0"/>
              <a:t>	</a:t>
            </a:r>
            <a:r>
              <a:rPr lang="en-US" dirty="0" err="1" smtClean="0"/>
              <a:t>android:orientation</a:t>
            </a:r>
            <a:r>
              <a:rPr lang="en-US" dirty="0" smtClean="0"/>
              <a:t>=“vertical”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ListView</a:t>
            </a:r>
            <a:r>
              <a:rPr lang="en-US" dirty="0" smtClean="0"/>
              <a:t> </a:t>
            </a:r>
            <a:r>
              <a:rPr lang="en-US" dirty="0" err="1" smtClean="0"/>
              <a:t>android:id</a:t>
            </a:r>
            <a:r>
              <a:rPr lang="en-US" dirty="0" smtClean="0"/>
              <a:t>=“@+id/list”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android:layout_height</a:t>
            </a:r>
            <a:r>
              <a:rPr lang="en-US" dirty="0" smtClean="0"/>
              <a:t>=“</a:t>
            </a:r>
            <a:r>
              <a:rPr lang="en-US" dirty="0" err="1" smtClean="0"/>
              <a:t>match_parent</a:t>
            </a:r>
            <a:r>
              <a:rPr lang="en-US" dirty="0" smtClean="0"/>
              <a:t>”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android:layout_width</a:t>
            </a:r>
            <a:r>
              <a:rPr lang="en-US" dirty="0" smtClean="0"/>
              <a:t>=“</a:t>
            </a:r>
            <a:r>
              <a:rPr lang="en-US" dirty="0" err="1" smtClean="0"/>
              <a:t>match_parent</a:t>
            </a:r>
            <a:r>
              <a:rPr lang="en-US" dirty="0" smtClean="0"/>
              <a:t>” /&gt;</a:t>
            </a:r>
          </a:p>
          <a:p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 err="1" smtClean="0"/>
              <a:t>LinearLayout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UI is made up of </a:t>
            </a:r>
            <a:r>
              <a:rPr lang="en-US" sz="2400" dirty="0" err="1" smtClean="0"/>
              <a:t>ViewGroups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Views (widgets)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UI Overview</a:t>
            </a:r>
            <a:endParaRPr lang="en-US" sz="4800" dirty="0">
              <a:solidFill>
                <a:srgbClr val="FFFF66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98310"/>
              </p:ext>
            </p:extLst>
          </p:nvPr>
        </p:nvGraphicFramePr>
        <p:xfrm>
          <a:off x="990600" y="1981200"/>
          <a:ext cx="716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434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ViewGroups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Views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LinearLayout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TextView</a:t>
                      </a:r>
                      <a:r>
                        <a:rPr lang="en-US" dirty="0" smtClean="0"/>
                        <a:t> (button, edit</a:t>
                      </a:r>
                      <a:r>
                        <a:rPr lang="en-US" baseline="0" dirty="0" smtClean="0"/>
                        <a:t> field, check box)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GridLayout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ImageView</a:t>
                      </a:r>
                      <a:r>
                        <a:rPr lang="en-US" dirty="0" smtClean="0"/>
                        <a:t> (image</a:t>
                      </a:r>
                      <a:r>
                        <a:rPr lang="en-US" baseline="0" dirty="0" smtClean="0"/>
                        <a:t> button, contact widget)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AdapterView</a:t>
                      </a:r>
                      <a:r>
                        <a:rPr lang="en-US" baseline="0" dirty="0" smtClean="0"/>
                        <a:t> (lists)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AnalogClock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 descr="http://developer.android.com/images/viewgro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57600"/>
            <a:ext cx="45148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667000"/>
            <a:ext cx="7848600" cy="75905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List View Example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83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 smtClean="0"/>
              <a:t>ArrayAdapter</a:t>
            </a:r>
            <a:r>
              <a:rPr lang="en-US" sz="2400" dirty="0" smtClean="0"/>
              <a:t> is used when the data source is an array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8862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/>
              <a:t>The adapter creates a </a:t>
            </a:r>
            <a:r>
              <a:rPr lang="en-US" sz="2400" dirty="0" err="1" smtClean="0"/>
              <a:t>TextView</a:t>
            </a:r>
            <a:r>
              <a:rPr lang="en-US" sz="2400" dirty="0" smtClean="0"/>
              <a:t> object for each string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2400" dirty="0" smtClean="0"/>
              <a:t>within the array</a:t>
            </a:r>
          </a:p>
          <a:p>
            <a:pPr marL="0" indent="0">
              <a:buFont typeface="Arial" pitchFamily="34" charset="0"/>
              <a:buNone/>
            </a:pPr>
            <a:endParaRPr lang="en-US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13310" y="5165466"/>
            <a:ext cx="751737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cs typeface="Courier New" pitchFamily="49" charset="0"/>
              </a:rPr>
              <a:t>Note! simple_list_item_1 is a default xml layout in Android</a:t>
            </a:r>
            <a:endParaRPr lang="en-US" sz="2400" dirty="0">
              <a:solidFill>
                <a:srgbClr val="C00000"/>
              </a:solidFill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8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8042302" cy="88820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Create a </a:t>
            </a:r>
            <a:r>
              <a:rPr lang="en-US" sz="2400" dirty="0" err="1" smtClean="0"/>
              <a:t>ListView</a:t>
            </a:r>
            <a:r>
              <a:rPr lang="en-US" sz="2400" dirty="0" smtClean="0"/>
              <a:t> variable using </a:t>
            </a:r>
            <a:r>
              <a:rPr lang="en-US" sz="2400" dirty="0" err="1" smtClean="0"/>
              <a:t>findViewById</a:t>
            </a:r>
            <a:r>
              <a:rPr lang="en-US" sz="2400" dirty="0" smtClean="0"/>
              <a:t> and </a:t>
            </a:r>
            <a:r>
              <a:rPr lang="en-US" sz="2400" dirty="0" err="1" smtClean="0"/>
              <a:t>setAdapter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List View Example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883" y="4572000"/>
            <a:ext cx="807913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  <a:cs typeface="Courier New" pitchFamily="49" charset="0"/>
              </a:rPr>
              <a:t>listView.setOnItemClickListener</a:t>
            </a:r>
            <a:r>
              <a:rPr lang="en-US" dirty="0" smtClean="0">
                <a:latin typeface="+mj-lt"/>
                <a:cs typeface="Courier New" pitchFamily="49" charset="0"/>
              </a:rPr>
              <a:t>(</a:t>
            </a:r>
            <a:r>
              <a:rPr lang="en-US" dirty="0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new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+mj-lt"/>
                <a:cs typeface="Courier New" pitchFamily="49" charset="0"/>
              </a:rPr>
              <a:t>OnItemClickListener</a:t>
            </a:r>
            <a:r>
              <a:rPr lang="en-US" dirty="0">
                <a:latin typeface="+mj-lt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accent1"/>
                </a:solidFill>
                <a:latin typeface="+mj-lt"/>
                <a:cs typeface="Courier New" pitchFamily="49" charset="0"/>
              </a:rPr>
              <a:t>public </a:t>
            </a:r>
            <a:r>
              <a:rPr lang="en-US" dirty="0">
                <a:solidFill>
                  <a:schemeClr val="accent1"/>
                </a:solidFill>
                <a:latin typeface="+mj-lt"/>
                <a:cs typeface="Courier New" pitchFamily="49" charset="0"/>
              </a:rPr>
              <a:t>void</a:t>
            </a: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dirty="0" err="1">
                <a:latin typeface="+mj-lt"/>
                <a:cs typeface="Courier New" pitchFamily="49" charset="0"/>
              </a:rPr>
              <a:t>onItemClick</a:t>
            </a:r>
            <a:r>
              <a:rPr lang="en-US" dirty="0">
                <a:latin typeface="+mj-lt"/>
                <a:cs typeface="Courier New" pitchFamily="49" charset="0"/>
              </a:rPr>
              <a:t>(</a:t>
            </a:r>
            <a:r>
              <a:rPr lang="en-US" dirty="0" err="1">
                <a:solidFill>
                  <a:schemeClr val="accent4"/>
                </a:solidFill>
                <a:latin typeface="+mj-lt"/>
                <a:cs typeface="Courier New" pitchFamily="49" charset="0"/>
              </a:rPr>
              <a:t>AdapterView</a:t>
            </a:r>
            <a:r>
              <a:rPr lang="en-US" dirty="0">
                <a:latin typeface="+mj-lt"/>
                <a:cs typeface="Courier New" pitchFamily="49" charset="0"/>
              </a:rPr>
              <a:t> parent, </a:t>
            </a:r>
            <a:r>
              <a:rPr lang="en-US" dirty="0">
                <a:solidFill>
                  <a:schemeClr val="accent4"/>
                </a:solidFill>
                <a:latin typeface="+mj-lt"/>
                <a:cs typeface="Courier New" pitchFamily="49" charset="0"/>
              </a:rPr>
              <a:t>View</a:t>
            </a:r>
            <a:r>
              <a:rPr lang="en-US" dirty="0">
                <a:latin typeface="+mj-lt"/>
                <a:cs typeface="Courier New" pitchFamily="49" charset="0"/>
              </a:rPr>
              <a:t> v, </a:t>
            </a:r>
            <a:r>
              <a:rPr lang="en-US" dirty="0" err="1">
                <a:solidFill>
                  <a:schemeClr val="accent1"/>
                </a:solidFill>
                <a:latin typeface="+mj-lt"/>
                <a:cs typeface="Courier New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+mj-lt"/>
                <a:cs typeface="Courier New" pitchFamily="49" charset="0"/>
              </a:rPr>
              <a:t> </a:t>
            </a:r>
            <a:r>
              <a:rPr lang="en-US" dirty="0">
                <a:latin typeface="+mj-lt"/>
                <a:cs typeface="Courier New" pitchFamily="49" charset="0"/>
              </a:rPr>
              <a:t>position, </a:t>
            </a:r>
            <a:r>
              <a:rPr lang="en-US" dirty="0">
                <a:solidFill>
                  <a:schemeClr val="accent1"/>
                </a:solidFill>
                <a:latin typeface="+mj-lt"/>
                <a:cs typeface="Courier New" pitchFamily="49" charset="0"/>
              </a:rPr>
              <a:t>long</a:t>
            </a:r>
            <a:r>
              <a:rPr lang="en-US" dirty="0">
                <a:latin typeface="+mj-lt"/>
                <a:cs typeface="Courier New" pitchFamily="49" charset="0"/>
              </a:rPr>
              <a:t> id) {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        </a:t>
            </a:r>
            <a:r>
              <a:rPr lang="en-US" dirty="0" smtClean="0">
                <a:latin typeface="+mj-lt"/>
                <a:cs typeface="Courier New" pitchFamily="49" charset="0"/>
              </a:rPr>
              <a:t>		</a:t>
            </a:r>
            <a:r>
              <a:rPr lang="en-US" dirty="0" smtClean="0">
                <a:solidFill>
                  <a:schemeClr val="accent2"/>
                </a:solidFill>
                <a:latin typeface="+mj-lt"/>
                <a:cs typeface="Courier New" pitchFamily="49" charset="0"/>
              </a:rPr>
              <a:t>// </a:t>
            </a:r>
            <a:r>
              <a:rPr lang="en-US" dirty="0">
                <a:solidFill>
                  <a:schemeClr val="accent2"/>
                </a:solidFill>
                <a:latin typeface="+mj-lt"/>
                <a:cs typeface="Courier New" pitchFamily="49" charset="0"/>
              </a:rPr>
              <a:t>Do something in response to the click</a:t>
            </a:r>
          </a:p>
          <a:p>
            <a:r>
              <a:rPr lang="en-US" dirty="0">
                <a:latin typeface="+mj-lt"/>
                <a:cs typeface="Courier New" pitchFamily="49" charset="0"/>
              </a:rPr>
              <a:t>    </a:t>
            </a:r>
            <a:r>
              <a:rPr lang="en-US" dirty="0" smtClean="0">
                <a:latin typeface="+mj-lt"/>
                <a:cs typeface="Courier New" pitchFamily="49" charset="0"/>
              </a:rPr>
              <a:t>	}};</a:t>
            </a:r>
            <a:endParaRPr lang="en-US" dirty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);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15951" y="3962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/>
              <a:t>Add an event to the objects in the </a:t>
            </a:r>
            <a:r>
              <a:rPr lang="en-US" sz="2400" dirty="0" err="1" smtClean="0"/>
              <a:t>ListView</a:t>
            </a:r>
            <a:endParaRPr lang="en-US" sz="2400" dirty="0" smtClean="0"/>
          </a:p>
          <a:p>
            <a:pPr marL="0" indent="0">
              <a:buFont typeface="Arial" pitchFamily="34" charset="0"/>
              <a:buNone/>
            </a:pPr>
            <a:endParaRPr lang="en-US" sz="28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40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If you want to use something more complicated than a </a:t>
            </a:r>
            <a:r>
              <a:rPr lang="en-US" sz="2800" dirty="0" err="1" smtClean="0"/>
              <a:t>TextView</a:t>
            </a:r>
            <a:r>
              <a:rPr lang="en-US" sz="2800" dirty="0" smtClean="0"/>
              <a:t>, you need to extend </a:t>
            </a:r>
            <a:r>
              <a:rPr lang="en-US" sz="2800" dirty="0" err="1" smtClean="0"/>
              <a:t>ArrayAdapter</a:t>
            </a:r>
            <a:r>
              <a:rPr lang="en-US" sz="2800" dirty="0" smtClean="0"/>
              <a:t> and override </a:t>
            </a:r>
            <a:r>
              <a:rPr lang="en-US" sz="2800" dirty="0" err="1" smtClean="0"/>
              <a:t>getView</a:t>
            </a:r>
            <a:r>
              <a:rPr lang="en-US" sz="2800" dirty="0" smtClean="0"/>
              <a:t>()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List View Example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2956655"/>
            <a:ext cx="8410575" cy="321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33800" y="6321932"/>
            <a:ext cx="468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Google I/O 2009 Make your UI Fast and Efficient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Layouts (</a:t>
            </a:r>
            <a:r>
              <a:rPr lang="en-US" sz="4800" dirty="0" err="1" smtClean="0">
                <a:solidFill>
                  <a:srgbClr val="FFFF66"/>
                </a:solidFill>
              </a:rPr>
              <a:t>ViewGroups</a:t>
            </a:r>
            <a:r>
              <a:rPr lang="en-US" sz="4800" dirty="0" smtClean="0">
                <a:solidFill>
                  <a:srgbClr val="FFFF66"/>
                </a:solidFill>
              </a:rPr>
              <a:t>)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5" y="1600201"/>
            <a:ext cx="872547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8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Layouts (</a:t>
            </a:r>
            <a:r>
              <a:rPr lang="en-US" sz="4800" dirty="0" err="1" smtClean="0">
                <a:solidFill>
                  <a:srgbClr val="FFFF66"/>
                </a:solidFill>
              </a:rPr>
              <a:t>ViewGroups</a:t>
            </a:r>
            <a:r>
              <a:rPr lang="en-US" sz="4800" dirty="0" smtClean="0">
                <a:solidFill>
                  <a:srgbClr val="FFFF66"/>
                </a:solidFill>
              </a:rPr>
              <a:t>)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typically only want one layout per Activity</a:t>
            </a:r>
          </a:p>
          <a:p>
            <a:endParaRPr lang="en-US" sz="2400" dirty="0"/>
          </a:p>
          <a:p>
            <a:r>
              <a:rPr lang="en-US" sz="2400" dirty="0" smtClean="0"/>
              <a:t>Why?</a:t>
            </a:r>
          </a:p>
          <a:p>
            <a:pPr lvl="1"/>
            <a:r>
              <a:rPr lang="en-US" sz="2400" dirty="0" smtClean="0"/>
              <a:t>Faster</a:t>
            </a:r>
          </a:p>
          <a:p>
            <a:pPr lvl="1"/>
            <a:r>
              <a:rPr lang="en-US" sz="2400" dirty="0" smtClean="0"/>
              <a:t>Less resource intensive</a:t>
            </a:r>
          </a:p>
        </p:txBody>
      </p:sp>
    </p:spTree>
    <p:extLst>
      <p:ext uri="{BB962C8B-B14F-4D97-AF65-F5344CB8AC3E}">
        <p14:creationId xmlns:p14="http://schemas.microsoft.com/office/powerpoint/2010/main" val="2346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Widgets (Views)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1981200"/>
            <a:ext cx="34099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458200" cy="1295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Also called Input Controls – interactive components of the UI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Example:  text fields, seek bars, checkboxes, buttons, switches, etc.</a:t>
            </a:r>
          </a:p>
        </p:txBody>
      </p:sp>
    </p:spTree>
    <p:extLst>
      <p:ext uri="{BB962C8B-B14F-4D97-AF65-F5344CB8AC3E}">
        <p14:creationId xmlns:p14="http://schemas.microsoft.com/office/powerpoint/2010/main" val="23911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MyProject</a:t>
            </a:r>
            <a:r>
              <a:rPr lang="en-US" sz="2400" dirty="0" smtClean="0"/>
              <a:t>/res/layout/main_layout.xml: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XML Layouts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8770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View </a:t>
            </a:r>
            <a:r>
              <a:rPr lang="en-US" sz="4800" dirty="0" err="1" smtClean="0">
                <a:solidFill>
                  <a:srgbClr val="FFFF66"/>
                </a:solidFill>
              </a:rPr>
              <a:t>Atrributes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Every View object must include a width and a height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533400" y="2362200"/>
            <a:ext cx="7940966" cy="685800"/>
            <a:chOff x="533400" y="2362200"/>
            <a:chExt cx="7940966" cy="685800"/>
          </a:xfrm>
        </p:grpSpPr>
        <p:sp>
          <p:nvSpPr>
            <p:cNvPr id="10" name="TextBox 9"/>
            <p:cNvSpPr txBox="1"/>
            <p:nvPr/>
          </p:nvSpPr>
          <p:spPr>
            <a:xfrm>
              <a:off x="533400" y="2362200"/>
              <a:ext cx="571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dirty="0" err="1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ndroid:layout_width</a:t>
              </a:r>
              <a:r>
                <a:rPr lang="en-US" dirty="0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“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match_parent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”</a:t>
              </a:r>
            </a:p>
            <a:p>
              <a:r>
                <a:rPr lang="en-US" dirty="0" err="1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dirty="0" err="1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ndroid:layout_height</a:t>
              </a:r>
              <a:r>
                <a:rPr lang="en-US" dirty="0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“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match_parent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”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486400" y="2685365"/>
              <a:ext cx="609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019800" y="2401669"/>
              <a:ext cx="24545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 as big as parent View allows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7680" y="3581399"/>
            <a:ext cx="8139086" cy="646332"/>
            <a:chOff x="487680" y="3581399"/>
            <a:chExt cx="8139086" cy="646332"/>
          </a:xfrm>
        </p:grpSpPr>
        <p:sp>
          <p:nvSpPr>
            <p:cNvPr id="11" name="TextBox 10"/>
            <p:cNvSpPr txBox="1"/>
            <p:nvPr/>
          </p:nvSpPr>
          <p:spPr>
            <a:xfrm>
              <a:off x="487680" y="3581400"/>
              <a:ext cx="5379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dirty="0" err="1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ndroid:layout_width</a:t>
              </a:r>
              <a:r>
                <a:rPr lang="en-US" dirty="0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“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wrap_content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”</a:t>
              </a:r>
            </a:p>
            <a:p>
              <a:r>
                <a:rPr lang="en-US" dirty="0" err="1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android:layout_height</a:t>
              </a:r>
              <a:r>
                <a:rPr lang="en-US" dirty="0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“</a:t>
              </a:r>
              <a:r>
                <a:rPr lang="en-US" dirty="0" err="1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wrap_content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”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38800" y="3904565"/>
              <a:ext cx="609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72200" y="3581399"/>
              <a:ext cx="24545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Size to dimensions of content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7200" y="4791610"/>
            <a:ext cx="8169566" cy="923330"/>
            <a:chOff x="457200" y="4791610"/>
            <a:chExt cx="8169566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4800600"/>
              <a:ext cx="4321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android:layout_width</a:t>
              </a:r>
              <a:r>
                <a:rPr lang="en-US" dirty="0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“20dp”</a:t>
              </a:r>
            </a:p>
            <a:p>
              <a:r>
                <a:rPr lang="en-US" dirty="0" err="1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android:layout_height</a:t>
              </a:r>
              <a:r>
                <a:rPr lang="en-US" dirty="0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“20dp”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473894" y="5123765"/>
              <a:ext cx="609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81600" y="4791610"/>
              <a:ext cx="34451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Specify with actual measurements Use “</a:t>
              </a:r>
              <a:r>
                <a:rPr lang="en-US" dirty="0" err="1" smtClean="0"/>
                <a:t>dp</a:t>
              </a:r>
              <a:r>
                <a:rPr lang="en-US" dirty="0" smtClean="0"/>
                <a:t>” for density-independent pixel units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086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View </a:t>
            </a:r>
            <a:r>
              <a:rPr lang="en-US" sz="4800" dirty="0" err="1" smtClean="0">
                <a:solidFill>
                  <a:srgbClr val="FFFF66"/>
                </a:solidFill>
              </a:rPr>
              <a:t>Atrributes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533400" y="1219200"/>
            <a:ext cx="8001000" cy="923330"/>
            <a:chOff x="533400" y="1219200"/>
            <a:chExt cx="8001000" cy="923330"/>
          </a:xfrm>
        </p:grpSpPr>
        <p:sp>
          <p:nvSpPr>
            <p:cNvPr id="10" name="TextBox 9"/>
            <p:cNvSpPr txBox="1"/>
            <p:nvPr/>
          </p:nvSpPr>
          <p:spPr>
            <a:xfrm>
              <a:off x="533400" y="1371600"/>
              <a:ext cx="571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android:orientation</a:t>
              </a:r>
              <a:r>
                <a:rPr lang="en-US" dirty="0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“vertical”</a:t>
              </a:r>
            </a:p>
            <a:p>
              <a:r>
                <a:rPr lang="en-US" dirty="0" err="1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android:orientation</a:t>
              </a:r>
              <a:r>
                <a:rPr lang="en-US" dirty="0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“horizontal”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181600" y="1694765"/>
              <a:ext cx="609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851234" y="1219200"/>
              <a:ext cx="26831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Defines the placement at which children Views are placed T – B or L – R 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7680" y="2249269"/>
            <a:ext cx="7056120" cy="646331"/>
            <a:chOff x="487680" y="2249269"/>
            <a:chExt cx="7056120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487680" y="2249269"/>
              <a:ext cx="5379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android:text</a:t>
              </a:r>
              <a:r>
                <a:rPr lang="en-US" dirty="0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“Hello World!”</a:t>
              </a:r>
            </a:p>
            <a:p>
              <a:r>
                <a:rPr lang="en-US" dirty="0" err="1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android:text</a:t>
              </a:r>
              <a:r>
                <a:rPr lang="en-US" dirty="0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“@string/name”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03434" y="2572435"/>
              <a:ext cx="609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89234" y="2249269"/>
              <a:ext cx="24545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Text to display in the View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3776" y="3087469"/>
            <a:ext cx="7354824" cy="646331"/>
            <a:chOff x="457200" y="3087469"/>
            <a:chExt cx="7354824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3225969"/>
              <a:ext cx="4321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android:padding</a:t>
              </a:r>
              <a:r>
                <a:rPr lang="en-US" dirty="0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“20dp”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657600" y="3410635"/>
              <a:ext cx="609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366858" y="3087469"/>
              <a:ext cx="3445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 space around the content within the View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4256" y="3886200"/>
            <a:ext cx="7885176" cy="708708"/>
            <a:chOff x="524256" y="3886200"/>
            <a:chExt cx="7885176" cy="708708"/>
          </a:xfrm>
        </p:grpSpPr>
        <p:sp>
          <p:nvSpPr>
            <p:cNvPr id="20" name="TextBox 19"/>
            <p:cNvSpPr txBox="1"/>
            <p:nvPr/>
          </p:nvSpPr>
          <p:spPr>
            <a:xfrm>
              <a:off x="524256" y="3948577"/>
              <a:ext cx="3842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android:marginLeft</a:t>
              </a:r>
              <a:r>
                <a:rPr lang="en-US" dirty="0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“16dp”</a:t>
              </a:r>
            </a:p>
            <a:p>
              <a:r>
                <a:rPr lang="en-US" dirty="0" err="1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android:marginRight</a:t>
              </a:r>
              <a:r>
                <a:rPr lang="en-US" dirty="0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“16dp”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267200" y="4209366"/>
              <a:ext cx="609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964266" y="3886200"/>
              <a:ext cx="3445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 space to the right or left of the content within the View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6072" y="4763869"/>
            <a:ext cx="7647788" cy="646331"/>
            <a:chOff x="576072" y="4763869"/>
            <a:chExt cx="7647788" cy="646331"/>
          </a:xfrm>
        </p:grpSpPr>
        <p:sp>
          <p:nvSpPr>
            <p:cNvPr id="23" name="TextBox 22"/>
            <p:cNvSpPr txBox="1"/>
            <p:nvPr/>
          </p:nvSpPr>
          <p:spPr>
            <a:xfrm>
              <a:off x="576072" y="4876800"/>
              <a:ext cx="3842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android:gravity</a:t>
              </a:r>
              <a:r>
                <a:rPr lang="en-US" dirty="0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“center”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066032" y="5029200"/>
              <a:ext cx="609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778694" y="4763869"/>
              <a:ext cx="3445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Aligns the content </a:t>
              </a:r>
              <a:r>
                <a:rPr lang="en-US" b="1" i="1" dirty="0" smtClean="0"/>
                <a:t>inside</a:t>
              </a:r>
              <a:r>
                <a:rPr lang="en-US" dirty="0" smtClean="0"/>
                <a:t> the View object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0241" y="5436292"/>
            <a:ext cx="8431359" cy="646331"/>
            <a:chOff x="649694" y="5436292"/>
            <a:chExt cx="8431359" cy="646331"/>
          </a:xfrm>
        </p:grpSpPr>
        <p:sp>
          <p:nvSpPr>
            <p:cNvPr id="2" name="Rectangle 1"/>
            <p:cNvSpPr/>
            <p:nvPr/>
          </p:nvSpPr>
          <p:spPr>
            <a:xfrm>
              <a:off x="649694" y="5562600"/>
              <a:ext cx="44582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android:gravity_layout</a:t>
              </a:r>
              <a:r>
                <a:rPr lang="en-US" dirty="0" smtClean="0">
                  <a:solidFill>
                    <a:schemeClr val="accent4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smtClean="0">
                  <a:solidFill>
                    <a:schemeClr val="accent3">
                      <a:lumMod val="7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“center”</a:t>
              </a:r>
              <a:endParaRPr lang="en-US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5013034" y="5759458"/>
              <a:ext cx="609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35887" y="5436292"/>
              <a:ext cx="34451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Aligns the View with respect to </a:t>
              </a:r>
              <a:r>
                <a:rPr lang="en-US" b="1" i="1" dirty="0" smtClean="0"/>
                <a:t>its parent</a:t>
              </a:r>
              <a:endParaRPr lang="en-US" b="1" i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66372" y="3225968"/>
            <a:ext cx="782464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Check documentation for all of the attributes!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9/28/2015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Screen Pixel Densities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Android provides dimension units so you get the same size on different screen sizes and pixel densities</a:t>
            </a:r>
          </a:p>
          <a:p>
            <a:endParaRPr lang="en-US" sz="2400" dirty="0"/>
          </a:p>
          <a:p>
            <a:r>
              <a:rPr lang="en-US" sz="2400" dirty="0" smtClean="0"/>
              <a:t>Android automatically translates these units to pixels at runtime so you don’t have to worry about it</a:t>
            </a:r>
            <a:endParaRPr lang="en-US" sz="24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76874"/>
              </p:ext>
            </p:extLst>
          </p:nvPr>
        </p:nvGraphicFramePr>
        <p:xfrm>
          <a:off x="533400" y="4191000"/>
          <a:ext cx="7772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851"/>
                <a:gridCol w="2893979"/>
                <a:gridCol w="40515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density</a:t>
                      </a:r>
                      <a:r>
                        <a:rPr lang="en-US" baseline="0" dirty="0" smtClean="0"/>
                        <a:t>-independent 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padding, margins,</a:t>
                      </a:r>
                      <a:r>
                        <a:rPr lang="en-US" baseline="0" dirty="0" smtClean="0"/>
                        <a:t>  sizes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scale-independent</a:t>
                      </a:r>
                      <a:r>
                        <a:rPr lang="en-US" baseline="0" dirty="0" smtClean="0"/>
                        <a:t> 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 size – takes into account font size preference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7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805</Words>
  <Application>Microsoft Office PowerPoint</Application>
  <PresentationFormat>On-screen Show (4:3)</PresentationFormat>
  <Paragraphs>198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 Bickford</cp:lastModifiedBy>
  <cp:revision>250</cp:revision>
  <dcterms:created xsi:type="dcterms:W3CDTF">2012-10-05T03:31:56Z</dcterms:created>
  <dcterms:modified xsi:type="dcterms:W3CDTF">2015-09-28T18:49:46Z</dcterms:modified>
</cp:coreProperties>
</file>