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0"/>
    <a:srgbClr val="0EE3BC"/>
    <a:srgbClr val="BF0089"/>
    <a:srgbClr val="05B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C4F6A-9237-445E-BDED-0BC923EE0F09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1D0C9-95C9-44C7-9A77-9217762E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1D0C9-95C9-44C7-9A77-9217762EA0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9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1D0C9-95C9-44C7-9A77-9217762EA0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2725"/>
            <a:ext cx="18288000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705108"/>
            <a:ext cx="14173200" cy="2737644"/>
          </a:xfrm>
        </p:spPr>
        <p:txBody>
          <a:bodyPr anchor="b">
            <a:normAutofit/>
          </a:bodyPr>
          <a:lstStyle>
            <a:lvl1pPr algn="l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448302"/>
            <a:ext cx="14173200" cy="1028700"/>
          </a:xfrm>
        </p:spPr>
        <p:txBody>
          <a:bodyPr>
            <a:normAutofit/>
          </a:bodyPr>
          <a:lstStyle>
            <a:lvl1pPr marL="0" indent="0" algn="l">
              <a:buNone/>
              <a:defRPr sz="30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64342" y="6471492"/>
            <a:ext cx="4366260" cy="56196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85768"/>
            <a:ext cx="9601200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15800" y="2146300"/>
            <a:ext cx="4114800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6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66" y="7046041"/>
            <a:ext cx="16233051" cy="122903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2591" y="1412159"/>
            <a:ext cx="16232760" cy="5217242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0" y="8275073"/>
            <a:ext cx="16230600" cy="1052954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2725"/>
            <a:ext cx="18288000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130299"/>
            <a:ext cx="16230600" cy="4203701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701" y="5473700"/>
            <a:ext cx="15195774" cy="1498601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21678" y="571501"/>
            <a:ext cx="4366260" cy="54768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8700" y="569912"/>
            <a:ext cx="10487238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293678" y="571501"/>
            <a:ext cx="965622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3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2725"/>
            <a:ext cx="18288000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1" y="1130300"/>
            <a:ext cx="15227300" cy="3906743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55798" y="5048335"/>
            <a:ext cx="14389104" cy="6666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701" y="5939794"/>
            <a:ext cx="15227300" cy="101980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21678" y="571501"/>
            <a:ext cx="4366260" cy="54768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8700" y="569912"/>
            <a:ext cx="10487238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293678" y="571501"/>
            <a:ext cx="965622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14375" y="140017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76345" y="40519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150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2725"/>
            <a:ext cx="18288000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43" y="1687052"/>
            <a:ext cx="15219279" cy="376775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701" y="5472473"/>
            <a:ext cx="15216981" cy="1499828"/>
          </a:xfrm>
        </p:spPr>
        <p:txBody>
          <a:bodyPr anchor="t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21678" y="568325"/>
            <a:ext cx="4366260" cy="54768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8700" y="568325"/>
            <a:ext cx="10487238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293678" y="571501"/>
            <a:ext cx="965622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09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43401" y="1142999"/>
            <a:ext cx="12915899" cy="1955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28700" y="3303120"/>
            <a:ext cx="5184648" cy="925980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8699" y="4356848"/>
            <a:ext cx="5184648" cy="497119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200" y="3301999"/>
            <a:ext cx="5184648" cy="939801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50287" y="4356101"/>
            <a:ext cx="5184648" cy="497192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77700" y="3289299"/>
            <a:ext cx="5184648" cy="939801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77702" y="4356848"/>
            <a:ext cx="5184648" cy="497119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4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343401" y="1143000"/>
            <a:ext cx="12915899" cy="1943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32927" y="6286501"/>
            <a:ext cx="5177373" cy="1024148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32927" y="3543300"/>
            <a:ext cx="5177373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32927" y="7310647"/>
            <a:ext cx="5177373" cy="20173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395" y="6286501"/>
            <a:ext cx="5173403" cy="1024148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561395" y="3543300"/>
            <a:ext cx="5173404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61397" y="7310645"/>
            <a:ext cx="5173403" cy="20173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74597" y="6286501"/>
            <a:ext cx="5184704" cy="1024148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74783" y="3543300"/>
            <a:ext cx="5171817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074597" y="7310642"/>
            <a:ext cx="5178668" cy="20173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9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3291839"/>
            <a:ext cx="16230600" cy="6036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2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2725"/>
            <a:ext cx="18288000" cy="3724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3200" y="1117600"/>
            <a:ext cx="3086100" cy="585470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6700" y="1117601"/>
            <a:ext cx="12306302" cy="585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21678" y="569912"/>
            <a:ext cx="4366260" cy="54768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571501"/>
            <a:ext cx="10487238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93678" y="571501"/>
            <a:ext cx="965622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04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52457" y="770064"/>
            <a:ext cx="2262505" cy="46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47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2725"/>
            <a:ext cx="18288000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1130300"/>
            <a:ext cx="16230599" cy="4202903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701" y="5462588"/>
            <a:ext cx="15735300" cy="1433513"/>
          </a:xfrm>
        </p:spPr>
        <p:txBody>
          <a:bodyPr>
            <a:normAutofit/>
          </a:bodyPr>
          <a:lstStyle>
            <a:lvl1pPr marL="0" indent="0" algn="r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21678" y="571501"/>
            <a:ext cx="4366260" cy="547688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571502"/>
            <a:ext cx="10487238" cy="54609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93678" y="571501"/>
            <a:ext cx="965622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291839"/>
            <a:ext cx="8001000" cy="6036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291839"/>
            <a:ext cx="8001000" cy="6036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1143000"/>
            <a:ext cx="12915900" cy="1943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14" y="3275703"/>
            <a:ext cx="7619987" cy="1235868"/>
          </a:xfrm>
        </p:spPr>
        <p:txBody>
          <a:bodyPr anchor="b">
            <a:norm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1" y="4699000"/>
            <a:ext cx="7967663" cy="462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00" y="3275703"/>
            <a:ext cx="7658100" cy="1235868"/>
          </a:xfrm>
        </p:spPr>
        <p:txBody>
          <a:bodyPr anchor="b">
            <a:norm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99000"/>
            <a:ext cx="8001000" cy="462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9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7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286000"/>
            <a:ext cx="6172200" cy="24003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373" y="1120139"/>
            <a:ext cx="9765927" cy="820788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0" y="4686299"/>
            <a:ext cx="6172200" cy="4641728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286000"/>
            <a:ext cx="10309860" cy="24003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91857" y="1126862"/>
            <a:ext cx="5467443" cy="8201165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0" y="4686299"/>
            <a:ext cx="10309860" cy="4641728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1621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0" y="1146560"/>
            <a:ext cx="12915900" cy="193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3291841"/>
            <a:ext cx="16230600" cy="603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93040" y="9534526"/>
            <a:ext cx="436626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0" y="9533768"/>
            <a:ext cx="11658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4500" y="571501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81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r" defTabSz="1371600" rtl="0" eaLnBrk="1" latinLnBrk="0" hangingPunct="1">
        <a:lnSpc>
          <a:spcPct val="90000"/>
        </a:lnSpc>
        <a:spcBef>
          <a:spcPct val="0"/>
        </a:spcBef>
        <a:buNone/>
        <a:defRPr sz="6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puneetcoder31/Kavach.gi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0747-021-00552-1" TargetMode="External"/><Relationship Id="rId2" Type="http://schemas.openxmlformats.org/officeDocument/2006/relationships/hyperlink" Target="https://www.sciencedirect.com/science/article/pii/S1877050925010609/pdfmd5=b0681a23a07b9ce41856960e40301f04&amp;pid=1-s2.0-S1877050925010609-mai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85124565_THE_USE_OF_ARTIFICIAL_INTELLIGENCE_TO_CONTROL_CYBER_CRIMES_IN_INDIA_AN_OVERVIEW?utm_source=chatgpt.com" TargetMode="External"/><Relationship Id="rId4" Type="http://schemas.openxmlformats.org/officeDocument/2006/relationships/hyperlink" Target="https://ijisae.org/index.php/IJISAE/article/view/39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79884" y="2021123"/>
            <a:ext cx="11337516" cy="5544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84200" indent="-571500"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IN" sz="3600" b="1" u="sng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Team </a:t>
            </a:r>
            <a:r>
              <a:rPr lang="en-IN" sz="3600" b="1" u="sng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Name: </a:t>
            </a:r>
            <a:r>
              <a:rPr lang="en-IN" sz="3400" b="1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TechX</a:t>
            </a:r>
          </a:p>
          <a:p>
            <a:pPr marL="584200" indent="-5715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endParaRPr lang="en-US" sz="3600" b="1" spc="-1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3600" b="1" u="sng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3600" b="1" u="sng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b="1" u="sng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Statement:</a:t>
            </a:r>
            <a:r>
              <a:rPr lang="en-US" sz="3600" b="1" u="sng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Cybersecurity , Digital Trust  and safety</a:t>
            </a:r>
            <a:r>
              <a:rPr lang="en-US"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–   tools or systems to                                                                         secure digital infrastructure, privacy, and personal data.</a:t>
            </a:r>
          </a:p>
          <a:p>
            <a:pPr marL="584200" indent="-5715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endParaRPr lang="en-US" sz="3400" b="1" spc="-1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3600" b="1" u="sng" dirty="0">
                <a:solidFill>
                  <a:srgbClr val="FFFFFF"/>
                </a:solidFill>
                <a:latin typeface="Microsoft Sans Serif"/>
                <a:cs typeface="Microsoft Sans Serif"/>
              </a:rPr>
              <a:t>College</a:t>
            </a:r>
            <a:r>
              <a:rPr sz="3600" b="1" u="sng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b="1" u="sng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lang="en-US" sz="3400" u="sng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600" b="1" dirty="0"/>
              <a:t>Maharaja Agrasen Institute Of Technology(MAIT</a:t>
            </a:r>
            <a:r>
              <a:rPr lang="en-US" sz="3600" dirty="0"/>
              <a:t>).</a:t>
            </a: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600" b="1" spc="-1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u="sng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Team Member Name </a:t>
            </a:r>
            <a:r>
              <a:rPr lang="en-US" sz="3600" b="1" u="sng" spc="-1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endParaRPr sz="3400" b="1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83788" y="9021407"/>
            <a:ext cx="43180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2850" spc="-25">
                <a:solidFill>
                  <a:srgbClr val="FFFFFF"/>
                </a:solidFill>
                <a:latin typeface="Microsoft Sans Serif"/>
                <a:cs typeface="Microsoft Sans Serif"/>
              </a:rPr>
              <a:t>01</a:t>
            </a:r>
            <a:endParaRPr sz="2850">
              <a:latin typeface="Microsoft Sans Serif"/>
              <a:cs typeface="Microsoft Sans Serif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D24A1-D2B3-C26D-67F9-D6228F18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510" y="3135795"/>
            <a:ext cx="4897906" cy="50133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B8B4C4-1100-E554-0485-2C60E65B15EE}"/>
              </a:ext>
            </a:extLst>
          </p:cNvPr>
          <p:cNvSpPr/>
          <p:nvPr/>
        </p:nvSpPr>
        <p:spPr>
          <a:xfrm>
            <a:off x="461375" y="5613400"/>
            <a:ext cx="13102225" cy="44703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003CD9-73A5-A7C9-6703-19B27DB4814D}"/>
              </a:ext>
            </a:extLst>
          </p:cNvPr>
          <p:cNvSpPr/>
          <p:nvPr/>
        </p:nvSpPr>
        <p:spPr>
          <a:xfrm>
            <a:off x="461374" y="2133601"/>
            <a:ext cx="12645025" cy="254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9974" y="1140427"/>
            <a:ext cx="12416426" cy="787651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algn="l"/>
            <a:br>
              <a:rPr lang="en-US" sz="2000" dirty="0"/>
            </a:br>
            <a:r>
              <a:rPr lang="en-US" sz="4000" b="1" u="sng" dirty="0">
                <a:solidFill>
                  <a:srgbClr val="FF0000"/>
                </a:solidFill>
                <a:latin typeface="Bookman Old Style"/>
              </a:rPr>
              <a:t>#Problem</a:t>
            </a:r>
            <a:r>
              <a:rPr lang="en-US" sz="3200" b="1" u="sng" dirty="0">
                <a:solidFill>
                  <a:srgbClr val="FF0000"/>
                </a:solidFill>
              </a:rPr>
              <a:t>:</a:t>
            </a:r>
            <a:br>
              <a:rPr lang="en-US" sz="3200" b="1" u="sng" dirty="0">
                <a:solidFill>
                  <a:srgbClr val="FF0000"/>
                </a:solidFill>
              </a:rPr>
            </a:br>
            <a:br>
              <a:rPr lang="en-US" sz="3200" b="1" u="sng" cap="none" dirty="0">
                <a:solidFill>
                  <a:srgbClr val="FF0000"/>
                </a:solidFill>
              </a:rPr>
            </a:br>
            <a:r>
              <a:rPr lang="en-US" sz="2400" cap="none" dirty="0">
                <a:latin typeface="Aptos" panose="020B0004020202020204" pitchFamily="34" charset="0"/>
                <a:cs typeface="Microsoft Sans Serif"/>
              </a:rPr>
              <a:t>Rising cyber threats: fake news, phishing, fraud transactions, and digital intrusions are increasing every day.</a:t>
            </a:r>
            <a:br>
              <a:rPr lang="en-US" sz="2400" cap="none" dirty="0">
                <a:latin typeface="Aptos" panose="020B0004020202020204" pitchFamily="34" charset="0"/>
              </a:rPr>
            </a:br>
            <a:r>
              <a:rPr lang="en-US" sz="2400" cap="none" dirty="0">
                <a:latin typeface="Aptos" panose="020B0004020202020204" pitchFamily="34" charset="0"/>
                <a:cs typeface="Microsoft Sans Serif"/>
              </a:rPr>
              <a:t>Detection gap: most current tools are either too complex for common users or too resource-heavy for real-time use.</a:t>
            </a:r>
            <a:br>
              <a:rPr lang="en-US" sz="2400" cap="none" dirty="0">
                <a:latin typeface="Aptos" panose="020B0004020202020204" pitchFamily="34" charset="0"/>
              </a:rPr>
            </a:br>
            <a:r>
              <a:rPr lang="en-US" sz="2400" cap="none" dirty="0">
                <a:latin typeface="Aptos" panose="020B0004020202020204" pitchFamily="34" charset="0"/>
                <a:cs typeface="Microsoft Sans Serif"/>
              </a:rPr>
              <a:t>Impact: leads to misinformation, financial losses, and security breaches affecting individuals, organizations, and even national security.</a:t>
            </a:r>
            <a:br>
              <a:rPr lang="en-US" sz="2400" cap="none" dirty="0"/>
            </a:br>
            <a:br>
              <a:rPr lang="en-US" sz="3200" b="1" u="sng" dirty="0">
                <a:solidFill>
                  <a:srgbClr val="05B00B"/>
                </a:solidFill>
              </a:rPr>
            </a:br>
            <a:r>
              <a:rPr lang="en-US" sz="3200" b="1" u="sng" dirty="0">
                <a:solidFill>
                  <a:srgbClr val="05B00B"/>
                </a:solidFill>
              </a:rPr>
              <a:t>#</a:t>
            </a:r>
            <a:r>
              <a:rPr lang="en-US" sz="4000" b="1" u="sng" dirty="0">
                <a:solidFill>
                  <a:srgbClr val="05B00B"/>
                </a:solidFill>
                <a:latin typeface="Bookman Old Style"/>
              </a:rPr>
              <a:t>Solution:</a:t>
            </a:r>
            <a:br>
              <a:rPr lang="en-US" sz="4000" b="1" u="sng" dirty="0">
                <a:latin typeface="Bookman Old Style"/>
              </a:rPr>
            </a:br>
            <a:endParaRPr lang="en-US" sz="3200" b="1" u="sng" dirty="0"/>
          </a:p>
          <a:p>
            <a:pPr marL="285750" indent="-285750" algn="l">
              <a:buFont typeface="Arial"/>
              <a:buChar char="•"/>
            </a:pPr>
            <a:r>
              <a:rPr lang="en-US" sz="2400" cap="none" dirty="0">
                <a:latin typeface="Aptos" panose="020B0004020202020204" pitchFamily="34" charset="0"/>
                <a:cs typeface="Microsoft Sans Serif"/>
              </a:rPr>
              <a:t>Our MVP: A lightweight, ai-powered system that detects suspicious patterns and threats in real time.</a:t>
            </a:r>
            <a:br>
              <a:rPr lang="en-US" sz="2400" cap="none" dirty="0">
                <a:latin typeface="Aptos" panose="020B0004020202020204" pitchFamily="34" charset="0"/>
              </a:rPr>
            </a:br>
            <a:r>
              <a:rPr lang="en-US" sz="2400" cap="none" dirty="0">
                <a:latin typeface="Aptos" panose="020B0004020202020204" pitchFamily="34" charset="0"/>
                <a:cs typeface="Microsoft Sans Serif"/>
              </a:rPr>
              <a:t>Key features:</a:t>
            </a:r>
            <a:br>
              <a:rPr lang="en-US" sz="2400" cap="none" dirty="0">
                <a:latin typeface="Aptos" panose="020B00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Microsoft Sans Serif"/>
              </a:rPr>
              <a:t>⚡ </a:t>
            </a:r>
            <a:r>
              <a:rPr lang="en-US" sz="2400" cap="none" dirty="0">
                <a:solidFill>
                  <a:schemeClr val="bg1"/>
                </a:solidFill>
                <a:latin typeface="Aptos" panose="020B0004020202020204" pitchFamily="34" charset="0"/>
                <a:cs typeface="Microsoft Sans Serif"/>
              </a:rPr>
              <a:t>Fast &amp; accurate – ML model trained to spot anomalies/fake content instantly.</a:t>
            </a:r>
            <a:br>
              <a:rPr lang="en-US" sz="24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Microsoft Sans Serif"/>
              </a:rPr>
              <a:t>🖥️ </a:t>
            </a:r>
            <a:r>
              <a:rPr lang="en-US" sz="2400" cap="none" dirty="0">
                <a:solidFill>
                  <a:schemeClr val="bg1"/>
                </a:solidFill>
                <a:latin typeface="Aptos" panose="020B0004020202020204" pitchFamily="34" charset="0"/>
                <a:cs typeface="Microsoft Sans Serif"/>
              </a:rPr>
              <a:t>User-friendly dashboard – simple interface for non-technical users</a:t>
            </a: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Microsoft Sans Serif"/>
              </a:rPr>
              <a:t>.</a:t>
            </a:r>
            <a:endParaRPr lang="en-US" sz="2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lvl="1" indent="-285750" algn="l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Microsoft Sans Serif"/>
              </a:rPr>
              <a:t>🔗 Modular Design – Can be applied to multiple domains (fake news, fraud detection, intrusion alerts).</a:t>
            </a:r>
            <a:endParaRPr lang="en-US" sz="2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lvl="1" indent="-285750" algn="l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Microsoft Sans Serif"/>
              </a:rPr>
              <a:t>🌍 Deploy Anywhere – Runs locally for demos or cloud-hosted for large-scale use.</a:t>
            </a:r>
            <a:endParaRPr lang="en-US" sz="2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2400" dirty="0">
              <a:solidFill>
                <a:srgbClr val="0EE3BC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9013" y="9288811"/>
            <a:ext cx="43901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28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02</a:t>
            </a:r>
            <a:endParaRPr sz="28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1747" y="562172"/>
            <a:ext cx="5646420" cy="751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750" spc="-335" dirty="0">
                <a:solidFill>
                  <a:srgbClr val="FFFFFF"/>
                </a:solidFill>
                <a:latin typeface="Arial Black"/>
                <a:cs typeface="Arial Black"/>
              </a:rPr>
              <a:t>Problem</a:t>
            </a:r>
            <a:r>
              <a:rPr sz="47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844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475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10" dirty="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endParaRPr sz="4750" dirty="0">
              <a:latin typeface="Arial Black"/>
              <a:cs typeface="Arial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9434B-34F0-8D1D-A2D2-4CBBF9CA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49" y="6032072"/>
            <a:ext cx="3788936" cy="3026335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 w="152400" h="50800" prst="softRound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A766C-B88C-B95B-47B3-2BCD36FA2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088" y="1832361"/>
            <a:ext cx="3788937" cy="302633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7E2EA-3379-D424-B49A-D073FB7FAA12}"/>
              </a:ext>
            </a:extLst>
          </p:cNvPr>
          <p:cNvSpPr txBox="1"/>
          <p:nvPr/>
        </p:nvSpPr>
        <p:spPr>
          <a:xfrm>
            <a:off x="747124" y="9058407"/>
            <a:ext cx="12302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GitHub Repository (Code Base): </a:t>
            </a:r>
            <a:r>
              <a:rPr lang="en-IN" sz="24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https://github.com/puneetcoder31/Kavach.git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52457" y="770064"/>
            <a:ext cx="2262505" cy="892552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br>
              <a:rPr lang="en-US" sz="2850" spc="-50">
                <a:latin typeface="Microsoft Sans Serif"/>
                <a:ea typeface="Microsoft Sans Serif"/>
                <a:cs typeface="Microsoft Sans Serif"/>
              </a:rPr>
            </a:br>
            <a:endParaRPr lang="en-US" sz="2850" spc="-5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83788" y="9021407"/>
            <a:ext cx="43180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2850" spc="-25">
                <a:solidFill>
                  <a:srgbClr val="FFFFFF"/>
                </a:solidFill>
                <a:latin typeface="Microsoft Sans Serif"/>
                <a:cs typeface="Microsoft Sans Serif"/>
              </a:rPr>
              <a:t>03</a:t>
            </a:r>
            <a:endParaRPr sz="28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757" y="203964"/>
            <a:ext cx="4848643" cy="7457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750" spc="-415" dirty="0">
                <a:solidFill>
                  <a:srgbClr val="FFFFFF"/>
                </a:solidFill>
                <a:latin typeface="Arial Black"/>
                <a:cs typeface="Arial Black"/>
              </a:rPr>
              <a:t>Flow</a:t>
            </a:r>
            <a:r>
              <a:rPr sz="475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27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75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10" dirty="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endParaRPr sz="4750" dirty="0">
              <a:latin typeface="Arial Black"/>
              <a:cs typeface="Arial Black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9B5B92-054A-0D28-FA34-E544BE4D6032}"/>
              </a:ext>
            </a:extLst>
          </p:cNvPr>
          <p:cNvSpPr/>
          <p:nvPr/>
        </p:nvSpPr>
        <p:spPr>
          <a:xfrm>
            <a:off x="9440001" y="2457768"/>
            <a:ext cx="7874961" cy="7023379"/>
          </a:xfrm>
          <a:prstGeom prst="roundRect">
            <a:avLst>
              <a:gd name="adj" fmla="val 581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674DB-19C6-0D25-B934-0A49B6E83D47}"/>
              </a:ext>
            </a:extLst>
          </p:cNvPr>
          <p:cNvSpPr txBox="1"/>
          <p:nvPr/>
        </p:nvSpPr>
        <p:spPr>
          <a:xfrm>
            <a:off x="9714325" y="805853"/>
            <a:ext cx="7976775" cy="8710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200" b="1" i="1" dirty="0">
              <a:highlight>
                <a:srgbClr val="000000"/>
              </a:highlight>
              <a:latin typeface="Aptos" panose="020B0004020202020204" pitchFamily="34" charset="0"/>
            </a:endParaRPr>
          </a:p>
          <a:p>
            <a:pPr algn="l"/>
            <a:r>
              <a:rPr lang="en-US" sz="3200" b="1" i="1" dirty="0">
                <a:latin typeface="Aptos" panose="020B0004020202020204" pitchFamily="34" charset="0"/>
              </a:rPr>
              <a:t>UNIQUE SELLING PREPOSITION (USP) of AI FIREWALL (KAVACH)</a:t>
            </a:r>
          </a:p>
          <a:p>
            <a:pPr algn="l"/>
            <a:endParaRPr lang="en-US" sz="3200" b="1" u="sng" dirty="0">
              <a:solidFill>
                <a:schemeClr val="accent6">
                  <a:lumMod val="75000"/>
                </a:schemeClr>
              </a:solidFill>
              <a:highlight>
                <a:srgbClr val="000000"/>
              </a:highlight>
              <a:latin typeface="Aptos" panose="020B0004020202020204" pitchFamily="34" charset="0"/>
            </a:endParaRPr>
          </a:p>
          <a:p>
            <a:pPr algn="l"/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Aptos" panose="020B0004020202020204" pitchFamily="34" charset="0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AI-Powered Threat Detection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Uses lightweight ML models to detect anomalies, fake content, or suspicious activity in real time.</a:t>
            </a: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Edge-friendly (can run on laptops/servers without heavy GPU).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Hackathon-Ready MVP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Built in just 2 weeks → shows fast prototyping ability.</a:t>
            </a: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Modular design → can be extended for government/enterprise use later.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Simple but Scalable Architecture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Frontend (React/HTML) + Backend (Flask) + ML model → clear separation.</a:t>
            </a: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Easy to upgrade ML models or plug in larger datasets.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User-Centric Interface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Clean, minimal UI → even non-technical users can interact.</a:t>
            </a: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Real-time prediction/alerts visible in dashboard form.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Open &amp; Affordable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Uses 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open-source libraries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(scikit-learn, Flask, React).</a:t>
            </a: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No dependency on paid APIs or heavy infrastructure → cost-efficient.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Customizable for Multiple Use-Cases.</a:t>
            </a:r>
            <a:endParaRPr lang="en-US" sz="2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l"/>
            <a:endParaRPr lang="en-US" sz="2400" dirty="0">
              <a:solidFill>
                <a:srgbClr val="0EE3B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E0DB8-47CF-FD2E-7590-E46963C32ED4}"/>
              </a:ext>
            </a:extLst>
          </p:cNvPr>
          <p:cNvSpPr txBox="1"/>
          <p:nvPr/>
        </p:nvSpPr>
        <p:spPr>
          <a:xfrm>
            <a:off x="1149770" y="2196921"/>
            <a:ext cx="56182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STEP 1: setup dataset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 -Use </a:t>
            </a:r>
            <a:r>
              <a:rPr lang="en-US" sz="1800" b="1" dirty="0" err="1">
                <a:solidFill>
                  <a:schemeClr val="bg1"/>
                </a:solidFill>
                <a:latin typeface="Aptos" panose="020B0004020202020204" pitchFamily="34" charset="0"/>
              </a:rPr>
              <a:t>zeek</a:t>
            </a:r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(packet logs)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 -Get pubic datasets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STEP 2: Data preprocess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  -Clean  packet logs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 -Extract features (</a:t>
            </a:r>
            <a:r>
              <a:rPr lang="en-US" sz="1800" b="1" dirty="0" err="1">
                <a:solidFill>
                  <a:schemeClr val="bg1"/>
                </a:solidFill>
                <a:latin typeface="Aptos" panose="020B0004020202020204" pitchFamily="34" charset="0"/>
              </a:rPr>
              <a:t>IP,port,protocol,flags</a:t>
            </a:r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STEP 3: ML model train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-Classification : normal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-Vs malicious traffic – try logistic regression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Step 4:model testing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-test on new packets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-accuracy/precision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-save model (</a:t>
            </a:r>
            <a:r>
              <a:rPr lang="en-US" sz="1800" b="1" dirty="0" err="1">
                <a:solidFill>
                  <a:schemeClr val="bg1"/>
                </a:solidFill>
                <a:latin typeface="Aptos" panose="020B0004020202020204" pitchFamily="34" charset="0"/>
              </a:rPr>
              <a:t>joblib</a:t>
            </a:r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STEP 5: backend (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-build flask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-End point : upload packet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 #return safe/attack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SREP 6:FRONTEND(UI)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-simple dashboard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ptos" panose="020B0004020202020204" pitchFamily="34" charset="0"/>
              </a:rPr>
              <a:t>            -upload logs ,see result in real time..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E6BC97-CEA5-E814-F02F-A4E93303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5856" r="4247" b="6754"/>
          <a:stretch>
            <a:fillRect/>
          </a:stretch>
        </p:blipFill>
        <p:spPr>
          <a:xfrm>
            <a:off x="224663" y="1266788"/>
            <a:ext cx="8623337" cy="8347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25CE-26E5-03AA-AD7D-5E2B99C4C352}"/>
              </a:ext>
            </a:extLst>
          </p:cNvPr>
          <p:cNvSpPr/>
          <p:nvPr/>
        </p:nvSpPr>
        <p:spPr>
          <a:xfrm>
            <a:off x="317500" y="1993899"/>
            <a:ext cx="12099539" cy="1831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011A5B-E6B6-31B5-632D-D7D6C07A20CD}"/>
              </a:ext>
            </a:extLst>
          </p:cNvPr>
          <p:cNvSpPr/>
          <p:nvPr/>
        </p:nvSpPr>
        <p:spPr>
          <a:xfrm>
            <a:off x="272091" y="4460905"/>
            <a:ext cx="12144948" cy="17163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85A790-9278-98E0-40FF-8F82D22DE1B2}"/>
              </a:ext>
            </a:extLst>
          </p:cNvPr>
          <p:cNvSpPr/>
          <p:nvPr/>
        </p:nvSpPr>
        <p:spPr>
          <a:xfrm>
            <a:off x="293338" y="6888065"/>
            <a:ext cx="12194752" cy="25930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52457" y="770064"/>
            <a:ext cx="2262505" cy="892552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br>
              <a:rPr lang="en-US" sz="2850" spc="-50">
                <a:latin typeface="Microsoft Sans Serif"/>
                <a:ea typeface="Microsoft Sans Serif"/>
                <a:cs typeface="Microsoft Sans Serif"/>
              </a:rPr>
            </a:br>
            <a:endParaRPr lang="en-US" sz="2850" spc="-5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83788" y="9021407"/>
            <a:ext cx="43180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2850" spc="-25">
                <a:solidFill>
                  <a:srgbClr val="FFFFFF"/>
                </a:solidFill>
                <a:latin typeface="Microsoft Sans Serif"/>
                <a:cs typeface="Microsoft Sans Serif"/>
              </a:rPr>
              <a:t>04</a:t>
            </a:r>
            <a:endParaRPr sz="28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4018" y="250935"/>
            <a:ext cx="6764655" cy="751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750" spc="-110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4750" spc="-420">
                <a:solidFill>
                  <a:srgbClr val="FFFFFF"/>
                </a:solidFill>
                <a:latin typeface="Arial Black"/>
                <a:cs typeface="Arial Black"/>
              </a:rPr>
              <a:t>ec</a:t>
            </a:r>
            <a:r>
              <a:rPr sz="4750" spc="-409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475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450">
                <a:solidFill>
                  <a:srgbClr val="FFFFFF"/>
                </a:solidFill>
                <a:latin typeface="Arial Black"/>
                <a:cs typeface="Arial Black"/>
              </a:rPr>
              <a:t>Stack</a:t>
            </a:r>
            <a:r>
              <a:rPr sz="475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844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475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35">
                <a:solidFill>
                  <a:srgbClr val="FFFFFF"/>
                </a:solidFill>
                <a:latin typeface="Arial Black"/>
                <a:cs typeface="Arial Black"/>
              </a:rPr>
              <a:t>Approach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86140-CC51-4E1E-A69F-58A2DC50CB11}"/>
              </a:ext>
            </a:extLst>
          </p:cNvPr>
          <p:cNvSpPr txBox="1"/>
          <p:nvPr/>
        </p:nvSpPr>
        <p:spPr>
          <a:xfrm>
            <a:off x="448944" y="1519714"/>
            <a:ext cx="12245597" cy="840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u="sng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#Language: PYTHON</a:t>
            </a:r>
          </a:p>
          <a:p>
            <a:pPr algn="l"/>
            <a:endParaRPr lang="en-US" sz="2000" b="1" u="sng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Libraries: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scikit-learn → quick prototyping (classification, clustering, anomaly detection),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                           pandas +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numpy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→ data handling, matplotlib/seaborn → visualization (optional, just for analysis)</a:t>
            </a: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If text-based →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nltk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or transformers (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HuggingFace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, only if lightweight is possible)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Plan: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Train a small dataset OR mock-up model with fake/sample data to prove concept. </a:t>
            </a:r>
          </a:p>
          <a:p>
            <a:pPr marL="342900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Save model as .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pkl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using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joblib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</a:p>
          <a:p>
            <a:pPr algn="l"/>
            <a:endParaRPr lang="en-US" sz="2000" b="1" dirty="0">
              <a:solidFill>
                <a:srgbClr val="0EE3BC"/>
              </a:solidFill>
              <a:latin typeface="Aptos" panose="020B0004020202020204" pitchFamily="34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   </a:t>
            </a:r>
            <a:r>
              <a:rPr lang="en-US" sz="2000" u="sng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# Language: Python</a:t>
            </a:r>
          </a:p>
          <a:p>
            <a:pPr algn="l"/>
            <a:endParaRPr lang="en-US" sz="2000" u="sng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Framework: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Flask (preferred, faster, better docs for hackathon) OR Flask (if comfort needed).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Libraries: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uvicorn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(for running Flask),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pydantic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(for input validation),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joblib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/pickle (to load model)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Output: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REST API endpoint like /predict that returns result.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Note: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Keep it minimal — only 1–2 endpoints.</a:t>
            </a:r>
          </a:p>
          <a:p>
            <a:pPr algn="l"/>
            <a:endParaRPr lang="en-US" sz="2000" b="1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    </a:t>
            </a:r>
          </a:p>
          <a:p>
            <a:pPr algn="l"/>
            <a:r>
              <a:rPr lang="en-US" sz="2000" u="sng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#Language: JavaScript (basic level is enough)</a:t>
            </a:r>
          </a:p>
          <a:p>
            <a:pPr algn="l"/>
            <a:endParaRPr lang="en-US" sz="2000" u="sng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Frameworks/Libraries: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lvl="1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React.js (fast, hackathon-friendly, good for demos) OR HTML + CSS + JS (if time very less)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UI Libraries: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TailwindCSS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(for styling quickly) OR Bootstrap (if we want pre-ready components)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Plan: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One-page UI → Input box + button + output display</a:t>
            </a: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Axios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(JS library) to connect frontend ↔ backend API.</a:t>
            </a:r>
          </a:p>
          <a:p>
            <a:pPr marL="342900" indent="-342900" algn="l">
              <a:buChar char="•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Example: User enters input → frontend sends API request → backend loads ML model → returns prediction → frontend shows result.</a:t>
            </a:r>
          </a:p>
          <a:p>
            <a:pPr algn="l"/>
            <a:endParaRPr lang="en-US" sz="2000" dirty="0">
              <a:solidFill>
                <a:srgbClr val="0EE3BC"/>
              </a:solidFill>
              <a:highlight>
                <a:srgbClr val="000000"/>
              </a:highlight>
              <a:latin typeface="Arial Black"/>
            </a:endParaRPr>
          </a:p>
          <a:p>
            <a:pPr algn="l"/>
            <a:endParaRPr lang="en-US" sz="2000" dirty="0">
              <a:solidFill>
                <a:srgbClr val="0EE3BC"/>
              </a:solidFill>
              <a:highlight>
                <a:srgbClr val="000000"/>
              </a:highlight>
              <a:latin typeface="Arial Blac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0D030-AFA9-3323-2F71-C79B9ACAC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 b="14117"/>
          <a:stretch>
            <a:fillRect/>
          </a:stretch>
        </p:blipFill>
        <p:spPr>
          <a:xfrm>
            <a:off x="12357959" y="913484"/>
            <a:ext cx="5239774" cy="306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7D249-425B-007E-6E85-AA9D836F4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263" y="6604196"/>
            <a:ext cx="5368387" cy="3673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86270C-5E83-42C4-7C15-3013B9FD4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090" y="3613292"/>
            <a:ext cx="4979513" cy="32747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12154F-19A2-3802-13C1-8290A189A24B}"/>
              </a:ext>
            </a:extLst>
          </p:cNvPr>
          <p:cNvSpPr/>
          <p:nvPr/>
        </p:nvSpPr>
        <p:spPr>
          <a:xfrm>
            <a:off x="7962900" y="1625306"/>
            <a:ext cx="10045700" cy="6921794"/>
          </a:xfrm>
          <a:prstGeom prst="roundRect">
            <a:avLst>
              <a:gd name="adj" fmla="val 101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A5F6B-7AFE-4AC5-28E5-E42E5273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19" y="282000"/>
            <a:ext cx="6695481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F2C3-249F-753E-E83E-94161EF9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147" y="2006600"/>
            <a:ext cx="9251154" cy="6701835"/>
          </a:xfrm>
        </p:spPr>
        <p:txBody>
          <a:bodyPr wrap="square" lIns="0" tIns="0" rIns="0" bIns="0" anchor="t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ea typeface="Microsoft Sans Serif"/>
              </a:rPr>
              <a:t>🔴 </a:t>
            </a:r>
            <a:r>
              <a:rPr lang="en-US" sz="2400" b="1" u="sng" dirty="0">
                <a:solidFill>
                  <a:srgbClr val="FF0000"/>
                </a:solidFill>
                <a:latin typeface="Franklin Gothic Book"/>
                <a:ea typeface="Microsoft Sans Serif"/>
              </a:rPr>
              <a:t>Problem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ea typeface="Microsoft Sans Serif"/>
              </a:rPr>
              <a:t>Cyber threats, fake news, frauds → costly &amp; complex detection tools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2400" dirty="0">
                <a:ea typeface="Microsoft Sans Serif"/>
              </a:rPr>
              <a:t>🟢 </a:t>
            </a:r>
            <a:r>
              <a:rPr lang="en-US" sz="2400" b="1" u="sng" dirty="0">
                <a:solidFill>
                  <a:srgbClr val="00FF40"/>
                </a:solidFill>
                <a:latin typeface="Franklin Gothic Book"/>
                <a:ea typeface="Microsoft Sans Serif"/>
              </a:rPr>
              <a:t>Solution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ea typeface="Microsoft Sans Serif"/>
              </a:rPr>
              <a:t>Lightweight AI-powered MVP → fast, scalable &amp; user-friendly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2400" dirty="0">
                <a:ea typeface="Microsoft Sans Serif"/>
              </a:rPr>
              <a:t>🔵 </a:t>
            </a:r>
            <a:r>
              <a:rPr lang="en-US" sz="2400" b="1" u="sng" dirty="0">
                <a:solidFill>
                  <a:srgbClr val="0070C0"/>
                </a:solidFill>
                <a:latin typeface="Franklin Gothic Book"/>
                <a:ea typeface="Microsoft Sans Serif"/>
              </a:rPr>
              <a:t>USP</a:t>
            </a:r>
            <a:endParaRPr lang="en-US" sz="2400" b="1" u="sng" dirty="0">
              <a:solidFill>
                <a:srgbClr val="0070C0"/>
              </a:solidFill>
              <a:latin typeface="Franklin Gothic Book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ea typeface="Microsoft Sans Serif"/>
              </a:rPr>
              <a:t>Open-source, hackathon-ready → simple UI +modular backend</a:t>
            </a:r>
          </a:p>
          <a:p>
            <a:pPr marL="0" indent="0" algn="l">
              <a:buNone/>
            </a:pPr>
            <a:r>
              <a:rPr lang="en-US" sz="2400" dirty="0">
                <a:ea typeface="Microsoft Sans Serif"/>
              </a:rPr>
              <a:t>🟠 </a:t>
            </a:r>
            <a:r>
              <a:rPr lang="en-US" sz="2400" b="1" u="sng" dirty="0">
                <a:solidFill>
                  <a:schemeClr val="accent6">
                    <a:lumMod val="76000"/>
                  </a:schemeClr>
                </a:solidFill>
                <a:latin typeface="Franklin Gothic Book"/>
                <a:ea typeface="Microsoft Sans Serif"/>
              </a:rPr>
              <a:t>Feasibility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ea typeface="Microsoft Sans Serif"/>
              </a:rPr>
              <a:t>Low-cost, scalable, deployable locally &amp; on cloud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2400" dirty="0">
                <a:ea typeface="Microsoft Sans Serif"/>
              </a:rPr>
              <a:t>🟣 </a:t>
            </a:r>
            <a:r>
              <a:rPr lang="en-US" sz="2400" b="1" u="sng" dirty="0">
                <a:latin typeface="Franklin Gothic Book"/>
                <a:ea typeface="Microsoft Sans Serif"/>
              </a:rPr>
              <a:t>Competitors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ea typeface="Microsoft Sans Serif"/>
              </a:rPr>
              <a:t>Splunk, Darktrace, Antivirus → costly &amp; complex</a:t>
            </a:r>
            <a:br>
              <a:rPr lang="en-US" sz="2400" dirty="0">
                <a:solidFill>
                  <a:schemeClr val="bg1"/>
                </a:solidFill>
                <a:ea typeface="Microsoft Sans Serif"/>
              </a:rPr>
            </a:br>
            <a:r>
              <a:rPr lang="en-US" sz="2400" dirty="0">
                <a:solidFill>
                  <a:schemeClr val="bg1"/>
                </a:solidFill>
                <a:ea typeface="Microsoft Sans Serif"/>
              </a:rPr>
              <a:t> ✅ Our edge: lightweight + affordable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ea typeface="Microsoft Sans Serif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EEEBD-43F9-EADC-B337-842990AE5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97498"/>
            <a:ext cx="7378701" cy="99441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7C2BC29-1DCA-2143-3346-56434C680509}"/>
              </a:ext>
            </a:extLst>
          </p:cNvPr>
          <p:cNvSpPr txBox="1"/>
          <p:nvPr/>
        </p:nvSpPr>
        <p:spPr>
          <a:xfrm>
            <a:off x="17208501" y="9362958"/>
            <a:ext cx="4318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28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lang="en-US" sz="28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285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852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64F8FA-0D9E-BC76-3173-64BA2F3F903A}"/>
              </a:ext>
            </a:extLst>
          </p:cNvPr>
          <p:cNvSpPr/>
          <p:nvPr/>
        </p:nvSpPr>
        <p:spPr>
          <a:xfrm>
            <a:off x="241300" y="6408118"/>
            <a:ext cx="12484100" cy="3049306"/>
          </a:xfrm>
          <a:prstGeom prst="roundRect">
            <a:avLst>
              <a:gd name="adj" fmla="val 93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76651-B154-161F-259B-EB4F1A4D48D1}"/>
              </a:ext>
            </a:extLst>
          </p:cNvPr>
          <p:cNvSpPr/>
          <p:nvPr/>
        </p:nvSpPr>
        <p:spPr>
          <a:xfrm>
            <a:off x="241300" y="2146300"/>
            <a:ext cx="12366202" cy="3263900"/>
          </a:xfrm>
          <a:prstGeom prst="roundRect">
            <a:avLst>
              <a:gd name="adj" fmla="val 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16733" y="1454228"/>
            <a:ext cx="16839669" cy="857465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algn="l"/>
            <a:r>
              <a:rPr lang="en-US" sz="2200" b="1" u="sng" dirty="0">
                <a:solidFill>
                  <a:srgbClr val="00FF40"/>
                </a:solidFill>
                <a:latin typeface="Aptos" panose="020B0004020202020204" pitchFamily="34" charset="0"/>
              </a:rPr>
              <a:t>Feasibility:</a:t>
            </a:r>
            <a:br>
              <a:rPr lang="en-US" sz="2200" b="1" u="sng" dirty="0">
                <a:solidFill>
                  <a:srgbClr val="00FF40"/>
                </a:solidFill>
                <a:latin typeface="Aptos" panose="020B0004020202020204" pitchFamily="34" charset="0"/>
              </a:rPr>
            </a:br>
            <a:br>
              <a:rPr lang="en-US" sz="2200" b="1" u="sng" dirty="0">
                <a:solidFill>
                  <a:srgbClr val="00FF40"/>
                </a:solidFill>
                <a:latin typeface="Aptos" panose="020B0004020202020204" pitchFamily="34" charset="0"/>
              </a:rPr>
            </a:br>
            <a:br>
              <a:rPr lang="en-US" sz="2200" b="1" u="sng" dirty="0">
                <a:solidFill>
                  <a:srgbClr val="00FF40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latin typeface="Aptos" panose="020B0004020202020204" pitchFamily="34" charset="0"/>
                <a:ea typeface="Microsoft Sans Serif"/>
                <a:cs typeface="Microsoft Sans Serif"/>
              </a:rPr>
              <a:t>Technical feasibility</a:t>
            </a:r>
            <a:br>
              <a:rPr lang="en-US" sz="2200" b="1" cap="none" dirty="0"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Uses lightweight ML models (scikit-learn, flask)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runs on normal laptops without </a:t>
            </a:r>
            <a:r>
              <a:rPr lang="en-US" sz="2200" cap="none" spc="-50" dirty="0" err="1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gpus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.</a:t>
            </a:r>
            <a:br>
              <a:rPr lang="en-US" sz="2200" b="1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Open-source stack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no licensing cost, easy to maintain.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Modular design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scalable for multiple domains (fake news, anomaly detection, fraud).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latin typeface="Aptos" panose="020B0004020202020204" pitchFamily="34" charset="0"/>
                <a:ea typeface="Microsoft Sans Serif"/>
                <a:cs typeface="Microsoft Sans Serif"/>
              </a:rPr>
              <a:t>Operational feasibility</a:t>
            </a:r>
            <a:br>
              <a:rPr lang="en-US" sz="2200" b="1" cap="none" dirty="0"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Simple UI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accessible to both technical &amp; non-technical users.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Can be deployed locally for hackathon demos or on cloud (</a:t>
            </a:r>
            <a:r>
              <a:rPr lang="en-US" sz="2200" b="1" cap="none" spc="-50" dirty="0" err="1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heroku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/render/</a:t>
            </a:r>
            <a:r>
              <a:rPr lang="en-US" sz="2200" b="1" cap="none" spc="-50" dirty="0" err="1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vercel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) for wider use.</a:t>
            </a:r>
            <a:br>
              <a:rPr lang="en-US" sz="2200" b="1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latin typeface="Aptos" panose="020B0004020202020204" pitchFamily="34" charset="0"/>
                <a:ea typeface="Microsoft Sans Serif"/>
                <a:cs typeface="Microsoft Sans Serif"/>
              </a:rPr>
              <a:t>Economic feasibility</a:t>
            </a:r>
            <a:br>
              <a:rPr lang="en-US" sz="2200" b="1" cap="none" dirty="0"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No heavy infra required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  <a:t>works with free hosting and public datasets.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latin typeface="Aptos" panose="020B0004020202020204" pitchFamily="34" charset="0"/>
                <a:ea typeface="Microsoft Sans Serif"/>
                <a:cs typeface="Microsoft Sans Serif"/>
              </a:rPr>
              <a:t>Cost-effective </a:t>
            </a:r>
            <a:r>
              <a:rPr lang="en-US" sz="2200" b="1" cap="none" spc="-50" dirty="0" err="1">
                <a:latin typeface="Aptos" panose="020B0004020202020204" pitchFamily="34" charset="0"/>
                <a:ea typeface="Microsoft Sans Serif"/>
                <a:cs typeface="Microsoft Sans Serif"/>
              </a:rPr>
              <a:t>mvp</a:t>
            </a:r>
            <a:r>
              <a:rPr lang="en-US" sz="2200" b="1" cap="none" spc="-50" dirty="0">
                <a:latin typeface="Aptos" panose="020B0004020202020204" pitchFamily="34" charset="0"/>
                <a:ea typeface="Microsoft Sans Serif"/>
                <a:cs typeface="Microsoft Sans Serif"/>
              </a:rPr>
              <a:t> → </a:t>
            </a:r>
            <a:r>
              <a:rPr lang="en-US" sz="2200" cap="none" spc="-50" dirty="0">
                <a:latin typeface="Aptos" panose="020B0004020202020204" pitchFamily="34" charset="0"/>
                <a:ea typeface="Microsoft Sans Serif"/>
                <a:cs typeface="Microsoft Sans Serif"/>
              </a:rPr>
              <a:t>minimal resources but scalable for enterprise/government adoption</a:t>
            </a:r>
            <a:r>
              <a:rPr lang="en-US" sz="2200" b="1" spc="-50" dirty="0">
                <a:latin typeface="Aptos" panose="020B0004020202020204" pitchFamily="34" charset="0"/>
                <a:ea typeface="Microsoft Sans Serif"/>
                <a:cs typeface="Microsoft Sans Serif"/>
              </a:rPr>
              <a:t>.</a:t>
            </a:r>
            <a:br>
              <a:rPr lang="en-US" sz="2200" spc="-50" dirty="0">
                <a:solidFill>
                  <a:srgbClr val="0EE3BC"/>
                </a:solidFill>
                <a:latin typeface="Aptos" panose="020B0004020202020204" pitchFamily="34" charset="0"/>
                <a:ea typeface="Microsoft Sans Serif"/>
                <a:cs typeface="Microsoft Sans Serif"/>
              </a:rPr>
            </a:br>
            <a:br>
              <a:rPr lang="en-US" sz="2200" spc="-50" dirty="0">
                <a:latin typeface="Aptos" panose="020B0004020202020204" pitchFamily="34" charset="0"/>
                <a:ea typeface="Microsoft Sans Serif"/>
                <a:cs typeface="Microsoft Sans Serif"/>
              </a:rPr>
            </a:br>
            <a:r>
              <a:rPr lang="en-US" sz="2200" b="1" u="sng" dirty="0">
                <a:solidFill>
                  <a:srgbClr val="BF0089"/>
                </a:solidFill>
                <a:latin typeface="Aptos" panose="020B0004020202020204" pitchFamily="34" charset="0"/>
              </a:rPr>
              <a:t>Competitors (and how we stand out):</a:t>
            </a:r>
            <a:br>
              <a:rPr lang="en-US" sz="2200" b="1" u="sng" dirty="0">
                <a:solidFill>
                  <a:srgbClr val="BF0089"/>
                </a:solidFill>
                <a:latin typeface="Aptos" panose="020B0004020202020204" pitchFamily="34" charset="0"/>
              </a:rPr>
            </a:br>
            <a:br>
              <a:rPr lang="en-US" sz="2200" b="1" u="sng" dirty="0">
                <a:solidFill>
                  <a:srgbClr val="BF0089"/>
                </a:solidFill>
                <a:latin typeface="Aptos" panose="020B0004020202020204" pitchFamily="34" charset="0"/>
              </a:rPr>
            </a:br>
            <a:br>
              <a:rPr lang="en-US" sz="2200" b="1" u="sng" cap="none" dirty="0">
                <a:solidFill>
                  <a:srgbClr val="BF0089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latin typeface="Aptos" panose="020B0004020202020204" pitchFamily="34" charset="0"/>
              </a:rPr>
              <a:t>Existing security tools</a:t>
            </a:r>
            <a:br>
              <a:rPr lang="en-US" sz="2200" b="1" cap="none" dirty="0"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SIEM tool</a:t>
            </a:r>
            <a:r>
              <a:rPr lang="en-US" sz="2200" b="1" i="1" cap="none" spc="-5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s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 (</a:t>
            </a:r>
            <a:r>
              <a:rPr lang="en-US" sz="2200" b="1" cap="none" spc="-5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splunk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, IBM </a:t>
            </a:r>
            <a:r>
              <a:rPr lang="en-US" sz="2200" b="1" cap="none" spc="-50" dirty="0" err="1">
                <a:solidFill>
                  <a:schemeClr val="bg1"/>
                </a:solidFill>
                <a:latin typeface="Aptos" panose="020B0004020202020204" pitchFamily="34" charset="0"/>
                <a:ea typeface="Calibri"/>
                <a:cs typeface="Calibri"/>
              </a:rPr>
              <a:t>qradar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)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→ powerful but expensive &amp; complex.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2200" b="1" i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Antivirus/firewall software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 (</a:t>
            </a:r>
            <a:r>
              <a:rPr lang="en-US" sz="2200" b="1" cap="none" spc="-50" dirty="0" err="1">
                <a:solidFill>
                  <a:schemeClr val="bg1"/>
                </a:solidFill>
                <a:latin typeface="Aptos" panose="020B0004020202020204" pitchFamily="34" charset="0"/>
              </a:rPr>
              <a:t>mcafee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US" sz="2200" b="1" cap="none" spc="-50" dirty="0" err="1">
                <a:solidFill>
                  <a:schemeClr val="bg1"/>
                </a:solidFill>
                <a:latin typeface="Aptos" panose="020B0004020202020204" pitchFamily="34" charset="0"/>
              </a:rPr>
              <a:t>kaspersky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)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good for end devices but not adaptive ai-based.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cap="none" spc="-50" dirty="0">
                <a:latin typeface="Aptos" panose="020B0004020202020204" pitchFamily="34" charset="0"/>
              </a:rPr>
              <a:t>Ai-based detection platforms</a:t>
            </a:r>
            <a:br>
              <a:rPr lang="en-US" sz="2200" cap="none" dirty="0"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 Darktrace, </a:t>
            </a:r>
            <a:r>
              <a:rPr lang="en-US" sz="2200" b="1" cap="none" spc="-50" dirty="0" err="1">
                <a:solidFill>
                  <a:schemeClr val="bg1"/>
                </a:solidFill>
                <a:latin typeface="Aptos" panose="020B0004020202020204" pitchFamily="34" charset="0"/>
              </a:rPr>
              <a:t>crowdstrike</a:t>
            </a: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advanced AI systems but require high infra, costly licenses.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latin typeface="Aptos" panose="020B0004020202020204" pitchFamily="34" charset="0"/>
              </a:rPr>
              <a:t>Our edge (</a:t>
            </a:r>
            <a:r>
              <a:rPr lang="en-US" sz="2200" b="1" cap="none" spc="-50" dirty="0" err="1">
                <a:latin typeface="Aptos" panose="020B0004020202020204" pitchFamily="34" charset="0"/>
              </a:rPr>
              <a:t>usp</a:t>
            </a:r>
            <a:r>
              <a:rPr lang="en-US" sz="2200" b="1" cap="none" spc="-50" dirty="0">
                <a:latin typeface="Aptos" panose="020B0004020202020204" pitchFamily="34" charset="0"/>
              </a:rPr>
              <a:t>)</a:t>
            </a:r>
            <a:br>
              <a:rPr lang="en-US" sz="2200" b="1" cap="none" dirty="0"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⚡ Lightweight &amp; hackathon-ready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doesn’t need heavy infra.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🌍 Flexible use-cases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same model framework can serve fake news, fraud detection, or intrusion alerts.</a:t>
            </a:r>
            <a:br>
              <a:rPr lang="en-US" sz="2200" cap="none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200" b="1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💰 Cost-effective &amp; open source → </a:t>
            </a:r>
            <a:r>
              <a:rPr lang="en-US" sz="2200" cap="none" spc="-50" dirty="0">
                <a:solidFill>
                  <a:schemeClr val="bg1"/>
                </a:solidFill>
                <a:latin typeface="Aptos" panose="020B0004020202020204" pitchFamily="34" charset="0"/>
              </a:rPr>
              <a:t>affordable alternative to enterprise solutions.</a:t>
            </a:r>
            <a:br>
              <a:rPr lang="en-US" sz="2200" cap="none" spc="-50" dirty="0">
                <a:latin typeface="Arial Black"/>
                <a:ea typeface="Microsoft Sans Serif"/>
                <a:cs typeface="Microsoft Sans Serif"/>
              </a:rPr>
            </a:br>
            <a:br>
              <a:rPr lang="en-US" sz="2200" cap="none" dirty="0">
                <a:solidFill>
                  <a:srgbClr val="0EE3BC"/>
                </a:solidFill>
              </a:rPr>
            </a:br>
            <a:endParaRPr lang="en-US" sz="2400" spc="-50" dirty="0">
              <a:solidFill>
                <a:srgbClr val="0EE3BC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83788" y="9021407"/>
            <a:ext cx="4318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28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lang="en-US" sz="28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28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5632" y="509617"/>
            <a:ext cx="7341870" cy="751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750" spc="-340" dirty="0">
                <a:solidFill>
                  <a:srgbClr val="FFFFFF"/>
                </a:solidFill>
                <a:latin typeface="Arial Black"/>
                <a:cs typeface="Arial Black"/>
              </a:rPr>
              <a:t>Feasibility</a:t>
            </a:r>
            <a:r>
              <a:rPr sz="475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844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475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60" dirty="0">
                <a:solidFill>
                  <a:srgbClr val="FFFFFF"/>
                </a:solidFill>
                <a:latin typeface="Arial Black"/>
                <a:cs typeface="Arial Black"/>
              </a:rPr>
              <a:t>Competitors</a:t>
            </a:r>
            <a:endParaRPr sz="4750" dirty="0">
              <a:latin typeface="Arial Black"/>
              <a:cs typeface="Arial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C48A7-C143-D211-A372-1E449F11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" b="10826"/>
          <a:stretch>
            <a:fillRect/>
          </a:stretch>
        </p:blipFill>
        <p:spPr>
          <a:xfrm>
            <a:off x="12537756" y="1619218"/>
            <a:ext cx="5508944" cy="41709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2917-AB55-E475-6F6A-80F7ADFD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59121"/>
            <a:ext cx="13588999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latin typeface="Bookman Old Style"/>
              </a:rPr>
              <a:t>Research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54A0-0DDE-EE12-D896-BDF6644A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27" y="1931670"/>
            <a:ext cx="18124439" cy="10218182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 1. Fake news detection in </a:t>
            </a:r>
            <a:r>
              <a:rPr lang="en-US" sz="2400" b="1" dirty="0" err="1">
                <a:latin typeface="Aptos" panose="020B0004020202020204" pitchFamily="34" charset="0"/>
                <a:ea typeface="Microsoft Sans Serif"/>
              </a:rPr>
              <a:t>indian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 languages: A case study : authors- R.K. Gupta et al. (2025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) </a:t>
            </a:r>
          </a:p>
          <a:p>
            <a:pPr algn="l"/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2. AI and cybersecurity capabilities in </a:t>
            </a:r>
            <a:r>
              <a:rPr lang="en-US" sz="2400" b="1" dirty="0" err="1">
                <a:latin typeface="Aptos" panose="020B0004020202020204" pitchFamily="34" charset="0"/>
                <a:ea typeface="Microsoft Sans Serif"/>
              </a:rPr>
              <a:t>india</a:t>
            </a:r>
            <a:endParaRPr lang="en-US" sz="2400" dirty="0">
              <a:latin typeface="Aptos" panose="020B0004020202020204" pitchFamily="34" charset="0"/>
              <a:ea typeface="Microsoft Sans Serif"/>
            </a:endParaRPr>
          </a:p>
          <a:p>
            <a:pPr algn="l"/>
            <a:r>
              <a:rPr lang="en-US" sz="2400" dirty="0">
                <a:latin typeface="Aptos" panose="020B0004020202020204" pitchFamily="34" charset="0"/>
                <a:ea typeface="Microsoft Sans Serif"/>
              </a:rPr>
              <a:t>    Document: </a:t>
            </a:r>
            <a:r>
              <a:rPr lang="en-US" sz="2400" b="1" dirty="0" err="1">
                <a:latin typeface="Aptos" panose="020B0004020202020204" pitchFamily="34" charset="0"/>
                <a:ea typeface="Microsoft Sans Serif"/>
              </a:rPr>
              <a:t>india's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 AI/ML cybersecurity capabilities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 by DSCI (data security council of </a:t>
            </a:r>
            <a:r>
              <a:rPr lang="en-US" sz="2400" dirty="0" err="1">
                <a:latin typeface="Aptos" panose="020B0004020202020204" pitchFamily="34" charset="0"/>
                <a:ea typeface="Microsoft Sans Serif"/>
              </a:rPr>
              <a:t>india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)</a:t>
            </a:r>
          </a:p>
          <a:p>
            <a:pPr algn="l"/>
            <a:r>
              <a:rPr lang="en-US" sz="2400" dirty="0">
                <a:latin typeface="Aptos" panose="020B0004020202020204" pitchFamily="34" charset="0"/>
                <a:ea typeface="Microsoft Sans Serif"/>
              </a:rPr>
              <a:t>3. </a:t>
            </a:r>
            <a:r>
              <a:rPr lang="en-US" sz="2400" b="1" dirty="0" err="1">
                <a:latin typeface="Aptos" panose="020B0004020202020204" pitchFamily="34" charset="0"/>
                <a:ea typeface="Microsoft Sans Serif"/>
              </a:rPr>
              <a:t>Factdril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: multilingual fact-checking dataset for regional </a:t>
            </a:r>
            <a:r>
              <a:rPr lang="en-US" sz="2400" b="1" dirty="0" err="1">
                <a:latin typeface="Aptos" panose="020B0004020202020204" pitchFamily="34" charset="0"/>
                <a:ea typeface="Microsoft Sans Serif"/>
              </a:rPr>
              <a:t>indian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 languages</a:t>
            </a:r>
            <a:endParaRPr lang="en-US" sz="2400" dirty="0">
              <a:latin typeface="Aptos" panose="020B0004020202020204" pitchFamily="34" charset="0"/>
              <a:ea typeface="Microsoft Sans Serif"/>
            </a:endParaRPr>
          </a:p>
          <a:p>
            <a:pPr algn="l"/>
            <a:r>
              <a:rPr lang="en-US" sz="2400" dirty="0">
                <a:latin typeface="Aptos" panose="020B0004020202020204" pitchFamily="34" charset="0"/>
                <a:ea typeface="Microsoft Sans Serif"/>
              </a:rPr>
              <a:t>    Authors: </a:t>
            </a:r>
            <a:r>
              <a:rPr lang="en-US" sz="2400" dirty="0" err="1">
                <a:latin typeface="Aptos" panose="020B0004020202020204" pitchFamily="34" charset="0"/>
                <a:ea typeface="Microsoft Sans Serif"/>
              </a:rPr>
              <a:t>shivangi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 </a:t>
            </a:r>
            <a:r>
              <a:rPr lang="en-US" sz="2400" dirty="0" err="1">
                <a:latin typeface="Aptos" panose="020B0004020202020204" pitchFamily="34" charset="0"/>
                <a:ea typeface="Microsoft Sans Serif"/>
              </a:rPr>
              <a:t>singhal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, </a:t>
            </a:r>
            <a:r>
              <a:rPr lang="en-US" sz="2400" dirty="0" err="1">
                <a:latin typeface="Aptos" panose="020B0004020202020204" pitchFamily="34" charset="0"/>
                <a:ea typeface="Microsoft Sans Serif"/>
              </a:rPr>
              <a:t>rajiv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 </a:t>
            </a:r>
            <a:r>
              <a:rPr lang="en-US" sz="2400" dirty="0" err="1">
                <a:latin typeface="Aptos" panose="020B0004020202020204" pitchFamily="34" charset="0"/>
                <a:ea typeface="Microsoft Sans Serif"/>
              </a:rPr>
              <a:t>ratn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 shah, </a:t>
            </a:r>
            <a:r>
              <a:rPr lang="en-US" sz="2400" dirty="0" err="1">
                <a:latin typeface="Aptos" panose="020B0004020202020204" pitchFamily="34" charset="0"/>
                <a:ea typeface="Microsoft Sans Serif"/>
              </a:rPr>
              <a:t>ponnurangam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 </a:t>
            </a:r>
            <a:r>
              <a:rPr lang="en-US" sz="2400" dirty="0" err="1">
                <a:latin typeface="Aptos" panose="020B0004020202020204" pitchFamily="34" charset="0"/>
                <a:ea typeface="Microsoft Sans Serif"/>
              </a:rPr>
              <a:t>kumaraguru</a:t>
            </a:r>
            <a:r>
              <a:rPr lang="en-US" sz="2400" dirty="0">
                <a:latin typeface="Aptos" panose="020B0004020202020204" pitchFamily="34" charset="0"/>
                <a:ea typeface="Microsoft Sans Serif"/>
              </a:rPr>
              <a:t> (2021) </a:t>
            </a:r>
          </a:p>
          <a:p>
            <a:pPr algn="l"/>
            <a:r>
              <a:rPr lang="en-US" sz="2400" dirty="0">
                <a:latin typeface="Aptos" panose="020B0004020202020204" pitchFamily="34" charset="0"/>
                <a:ea typeface="Microsoft Sans Serif"/>
              </a:rPr>
              <a:t>4. 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Mitigating the spread of misinformation in </a:t>
            </a:r>
            <a:r>
              <a:rPr lang="en-US" sz="2400" b="1" dirty="0" err="1">
                <a:latin typeface="Aptos" panose="020B0004020202020204" pitchFamily="34" charset="0"/>
                <a:ea typeface="Microsoft Sans Serif"/>
              </a:rPr>
              <a:t>india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 through a multimodal adversarial network</a:t>
            </a:r>
            <a:endParaRPr lang="en-US" sz="2400" dirty="0">
              <a:latin typeface="Aptos" panose="020B0004020202020204" pitchFamily="34" charset="0"/>
              <a:ea typeface="Microsoft Sans Serif"/>
            </a:endParaRPr>
          </a:p>
          <a:p>
            <a:pPr algn="l"/>
            <a:r>
              <a:rPr lang="en-US" sz="2400" dirty="0">
                <a:latin typeface="Aptos" panose="020B0004020202020204" pitchFamily="34" charset="0"/>
                <a:ea typeface="Microsoft Sans Serif"/>
              </a:rPr>
              <a:t>    Journal: IJISAE, 2023</a:t>
            </a:r>
          </a:p>
          <a:p>
            <a:pPr algn="l"/>
            <a:r>
              <a:rPr lang="en-US" sz="2400" dirty="0">
                <a:latin typeface="Aptos" panose="020B0004020202020204" pitchFamily="34" charset="0"/>
                <a:ea typeface="Microsoft Sans Serif"/>
              </a:rPr>
              <a:t>5. 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AI for cyber threat intelligence in smart manufacturing in </a:t>
            </a:r>
            <a:r>
              <a:rPr lang="en-US" sz="2400" b="1" dirty="0" err="1">
                <a:latin typeface="Aptos" panose="020B0004020202020204" pitchFamily="34" charset="0"/>
                <a:ea typeface="Microsoft Sans Serif"/>
              </a:rPr>
              <a:t>india</a:t>
            </a:r>
            <a:r>
              <a:rPr lang="en-US" sz="2400" b="1" dirty="0">
                <a:latin typeface="Aptos" panose="020B0004020202020204" pitchFamily="34" charset="0"/>
                <a:ea typeface="Microsoft Sans Serif"/>
              </a:rPr>
              <a:t>.</a:t>
            </a:r>
            <a:endParaRPr lang="en-US" sz="2400" dirty="0">
              <a:latin typeface="Aptos" panose="020B0004020202020204" pitchFamily="34" charset="0"/>
              <a:ea typeface="Microsoft Sans Serif"/>
            </a:endParaRPr>
          </a:p>
          <a:p>
            <a:pPr algn="l"/>
            <a:r>
              <a:rPr lang="en-US" sz="2400" dirty="0">
                <a:latin typeface="Aptos" panose="020B0004020202020204" pitchFamily="34" charset="0"/>
                <a:ea typeface="Microsoft Sans Serif"/>
              </a:rPr>
              <a:t>    Title: </a:t>
            </a:r>
            <a:r>
              <a:rPr lang="en-US" sz="2400" i="1" dirty="0">
                <a:latin typeface="Aptos" panose="020B0004020202020204" pitchFamily="34" charset="0"/>
                <a:ea typeface="Microsoft Sans Serif"/>
              </a:rPr>
              <a:t>using ai for real-time cyber threat intelligence for smart manufacturing supply chains in </a:t>
            </a:r>
            <a:r>
              <a:rPr lang="en-US" sz="2400" i="1" dirty="0" err="1">
                <a:latin typeface="Aptos" panose="020B0004020202020204" pitchFamily="34" charset="0"/>
                <a:ea typeface="Microsoft Sans Serif"/>
              </a:rPr>
              <a:t>india</a:t>
            </a:r>
            <a:r>
              <a:rPr lang="en-US" sz="2400" i="1" dirty="0">
                <a:latin typeface="Aptos" panose="020B0004020202020204" pitchFamily="34" charset="0"/>
                <a:ea typeface="Microsoft Sans Serif"/>
              </a:rPr>
              <a:t>.</a:t>
            </a:r>
            <a:endParaRPr lang="en-US" sz="2400" dirty="0">
              <a:solidFill>
                <a:srgbClr val="0EE3BC"/>
              </a:solidFill>
              <a:latin typeface="Arial Black"/>
              <a:ea typeface="Microsoft Sans Serif"/>
            </a:endParaRPr>
          </a:p>
          <a:p>
            <a:pPr algn="l"/>
            <a:r>
              <a:rPr lang="en-US" sz="3600" dirty="0">
                <a:latin typeface="Aptos" panose="020B0004020202020204" pitchFamily="34" charset="0"/>
              </a:rPr>
              <a:t>Reference link</a:t>
            </a:r>
            <a:r>
              <a:rPr lang="en-US" sz="2400" dirty="0">
                <a:solidFill>
                  <a:srgbClr val="0EE3BC"/>
                </a:solidFill>
                <a:latin typeface="Arial Black"/>
                <a:ea typeface="Microsoft Sans Serif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Aptos Narrow"/>
                <a:ea typeface="Microsoft 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1600" b="1" i="1" u="sng" dirty="0">
                <a:solidFill>
                  <a:schemeClr val="accent6">
                    <a:lumMod val="75000"/>
                  </a:schemeClr>
                </a:solidFill>
                <a:latin typeface="Aptos Narrow"/>
                <a:ea typeface="Microsoft 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ttps://www.sciencedirect.com/science/article/pii/S1877050925010609/pdfmd5=b0681a23a07b9ce41856960e40301f04&amp;pid=1-s2.0-S1877050925010609-main.pdf</a:t>
            </a:r>
            <a:endParaRPr lang="en-US" sz="1600" b="1" i="1" u="sng" dirty="0">
              <a:solidFill>
                <a:schemeClr val="accent6">
                  <a:lumMod val="75000"/>
                </a:schemeClr>
              </a:solidFill>
              <a:latin typeface="Aptos Narrow"/>
              <a:ea typeface="Microsoft Sans Serif"/>
            </a:endParaRPr>
          </a:p>
          <a:p>
            <a:pPr algn="l"/>
            <a:endParaRPr lang="en-US" sz="1600" b="1" i="1" u="sng" dirty="0">
              <a:solidFill>
                <a:schemeClr val="accent6">
                  <a:lumMod val="75000"/>
                </a:schemeClr>
              </a:solidFill>
              <a:latin typeface="Aptos Narrow"/>
              <a:ea typeface="Microsoft Sans Serif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Aptos Narrow"/>
                <a:ea typeface="Microsoft 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https://link.springer.com/article/10.1007/s40747-021-00552-1</a:t>
            </a:r>
            <a:endParaRPr lang="en-US" sz="1600" b="1" u="sng" dirty="0">
              <a:solidFill>
                <a:schemeClr val="accent6">
                  <a:lumMod val="75000"/>
                </a:schemeClr>
              </a:solidFill>
              <a:latin typeface="Aptos Narrow"/>
              <a:ea typeface="Microsoft Sans Serif"/>
            </a:endParaRPr>
          </a:p>
          <a:p>
            <a:pPr algn="l"/>
            <a:endParaRPr lang="en-US" sz="1600" b="1" u="sng" dirty="0">
              <a:solidFill>
                <a:schemeClr val="accent6">
                  <a:lumMod val="75000"/>
                </a:schemeClr>
              </a:solidFill>
              <a:latin typeface="Aptos Narrow"/>
              <a:ea typeface="Microsoft Sans Serif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Aptos Narrow"/>
                <a:ea typeface="Microsoft Sans Seri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https://ijisae.org/index.php/IJISAE/article/view/3934</a:t>
            </a:r>
            <a:endParaRPr lang="en-IN" sz="1600" b="1" u="sng" dirty="0">
              <a:solidFill>
                <a:schemeClr val="accent6">
                  <a:lumMod val="75000"/>
                </a:schemeClr>
              </a:solidFill>
              <a:latin typeface="Aptos Narrow"/>
              <a:ea typeface="Microsoft Sans Serif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600" b="1" u="sng" dirty="0">
              <a:solidFill>
                <a:srgbClr val="0000FF"/>
              </a:solidFill>
              <a:latin typeface="Aptos Narrow"/>
              <a:ea typeface="Microsoft Sans Serif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https://www.researchgate.net/publication/385124565_THE_USE_OF_ARTIFICIAL_INTELLIGENCE_TO_CONTROL_CYBER_CRIMES_IN_INDIA_AN_OVERVIEW</a:t>
            </a:r>
            <a:endParaRPr lang="en-US" sz="1600" b="1" u="sng" dirty="0">
              <a:solidFill>
                <a:schemeClr val="accent6">
                  <a:lumMod val="75000"/>
                </a:schemeClr>
              </a:solidFill>
              <a:latin typeface="Aptos Narrow"/>
              <a:ea typeface="Microsoft Sans Serif"/>
            </a:endParaRPr>
          </a:p>
          <a:p>
            <a:pPr algn="l"/>
            <a:endParaRPr lang="en-US" sz="2400" dirty="0">
              <a:solidFill>
                <a:srgbClr val="0EE3BC"/>
              </a:solidFill>
              <a:latin typeface="Arial Black"/>
              <a:ea typeface="Microsoft Sans Serif"/>
            </a:endParaRPr>
          </a:p>
          <a:p>
            <a:pPr algn="l"/>
            <a:endParaRPr lang="en-US" sz="2400" dirty="0">
              <a:solidFill>
                <a:srgbClr val="0EE3BC"/>
              </a:solidFill>
              <a:latin typeface="Arial Black"/>
              <a:ea typeface="Microsoft Sans Serif"/>
            </a:endParaRPr>
          </a:p>
          <a:p>
            <a:pPr algn="l"/>
            <a:endParaRPr lang="en-US" sz="2400" dirty="0">
              <a:solidFill>
                <a:srgbClr val="0EE3BC"/>
              </a:solidFill>
              <a:latin typeface="Calibri"/>
              <a:ea typeface="Microsoft Sans Serif"/>
            </a:endParaRPr>
          </a:p>
          <a:p>
            <a:endParaRPr lang="en-US" sz="2400" dirty="0">
              <a:solidFill>
                <a:srgbClr val="0EE3BC"/>
              </a:solidFill>
              <a:latin typeface="Calibri"/>
              <a:ea typeface="Microsoft Sans Serif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A09C9EC-7B07-B066-AE46-3587B833EA40}"/>
              </a:ext>
            </a:extLst>
          </p:cNvPr>
          <p:cNvSpPr txBox="1"/>
          <p:nvPr/>
        </p:nvSpPr>
        <p:spPr>
          <a:xfrm>
            <a:off x="16985388" y="9635083"/>
            <a:ext cx="4318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28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lang="en-US" sz="28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285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80522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168</TotalTime>
  <Words>1325</Words>
  <Application>Microsoft Office PowerPoint</Application>
  <PresentationFormat>Custom</PresentationFormat>
  <Paragraphs>123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Aptos Narrow</vt:lpstr>
      <vt:lpstr>Arial</vt:lpstr>
      <vt:lpstr>Arial Black</vt:lpstr>
      <vt:lpstr>Bookman Old Style</vt:lpstr>
      <vt:lpstr>Calibri</vt:lpstr>
      <vt:lpstr>Century Gothic</vt:lpstr>
      <vt:lpstr>Franklin Gothic Book</vt:lpstr>
      <vt:lpstr>Microsoft Sans Serif</vt:lpstr>
      <vt:lpstr>Vapor Trail</vt:lpstr>
      <vt:lpstr>PowerPoint Presentation</vt:lpstr>
      <vt:lpstr> #Problem:  Rising cyber threats: fake news, phishing, fraud transactions, and digital intrusions are increasing every day. Detection gap: most current tools are either too complex for common users or too resource-heavy for real-time use. Impact: leads to misinformation, financial losses, and security breaches affecting individuals, organizations, and even national security.  #Solution:  Our MVP: A lightweight, ai-powered system that detects suspicious patterns and threats in real time. Key features: ⚡ Fast &amp; accurate – ML model trained to spot anomalies/fake content instantly. 🖥️ User-friendly dashboard – simple interface for non-technical users. 🔗 Modular Design – Can be applied to multiple domains (fake news, fraud detection, intrusion alerts). 🌍 Deploy Anywhere – Runs locally for demos or cloud-hosted for large-scale use. </vt:lpstr>
      <vt:lpstr> </vt:lpstr>
      <vt:lpstr> </vt:lpstr>
      <vt:lpstr>FLOWCHART</vt:lpstr>
      <vt:lpstr>Feasibility:   Technical feasibility Uses lightweight ML models (scikit-learn, flask) → runs on normal laptops without gpus. Open-source stack → no licensing cost, easy to maintain. Modular design → scalable for multiple domains (fake news, anomaly detection, fraud). Operational feasibility Simple UI → accessible to both technical &amp; non-technical users. Can be deployed locally for hackathon demos or on cloud (heroku/render/vercel) for wider use. Economic feasibility No heavy infra required → works with free hosting and public datasets. Cost-effective mvp → minimal resources but scalable for enterprise/government adoption.  Competitors (and how we stand out):   Existing security tools  SIEM tools (splunk, IBM qradar) → powerful but expensive &amp; complex.  Antivirus/firewall software (mcafee, kaspersky) → good for end devices but not adaptive ai-based. Ai-based detection platforms  Darktrace, crowdstrike → advanced AI systems but require high infra, costly licenses. Our edge (usp) ⚡ Lightweight &amp; hackathon-ready → doesn’t need heavy infra. 🌍 Flexible use-cases → same model framework can serve fake news, fraud detection, or intrusion alerts. 💰 Cost-effective &amp; open source → affordable alternative to enterprise solutions.  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Hackshastra ppt</dc:title>
  <dc:creator>Uday Sharma</dc:creator>
  <cp:keywords>DAGw6ZaQ7pw,BAGfwxXrSnQ,0</cp:keywords>
  <cp:lastModifiedBy>Puneet Sharma</cp:lastModifiedBy>
  <cp:revision>11</cp:revision>
  <dcterms:created xsi:type="dcterms:W3CDTF">2025-09-14T06:37:17Z</dcterms:created>
  <dcterms:modified xsi:type="dcterms:W3CDTF">2025-09-19T12:54:57Z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2025-09-14T00:00:00Z</vt:filetime>
  </property>
  <property fmtid="{D5CDD505-2E9C-101B-9397-08002B2CF9AE}" pid="5" name="Producer">
    <vt:lpwstr>Canva</vt:lpwstr>
  </property>
</Properties>
</file>