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9"/>
  </p:notesMasterIdLst>
  <p:handoutMasterIdLst>
    <p:handoutMasterId r:id="rId20"/>
  </p:handoutMasterIdLst>
  <p:sldIdLst>
    <p:sldId id="277" r:id="rId4"/>
    <p:sldId id="399" r:id="rId5"/>
    <p:sldId id="400" r:id="rId6"/>
    <p:sldId id="401" r:id="rId7"/>
    <p:sldId id="402" r:id="rId8"/>
    <p:sldId id="422" r:id="rId9"/>
    <p:sldId id="424" r:id="rId10"/>
    <p:sldId id="403" r:id="rId11"/>
    <p:sldId id="417" r:id="rId12"/>
    <p:sldId id="419" r:id="rId13"/>
    <p:sldId id="418" r:id="rId14"/>
    <p:sldId id="423" r:id="rId15"/>
    <p:sldId id="406" r:id="rId16"/>
    <p:sldId id="407" r:id="rId17"/>
    <p:sldId id="41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Pc" initials="DP" lastIdx="2" clrIdx="0">
    <p:extLst>
      <p:ext uri="{19B8F6BF-5375-455C-9EA6-DF929625EA0E}">
        <p15:presenceInfo xmlns:p15="http://schemas.microsoft.com/office/powerpoint/2012/main" userId="82914a86e9a82ad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5196" autoAdjust="0"/>
  </p:normalViewPr>
  <p:slideViewPr>
    <p:cSldViewPr snapToGrid="0">
      <p:cViewPr varScale="1">
        <p:scale>
          <a:sx n="108" d="100"/>
          <a:sy n="108" d="100"/>
        </p:scale>
        <p:origin x="99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5T10:13:10.833" idx="2">
    <p:pos x="4647" y="856"/>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11/29/2023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&amp; ENGINEERING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482514" y="538305"/>
            <a:ext cx="11222550" cy="18374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622300">
              <a:lnSpc>
                <a:spcPct val="90000"/>
              </a:lnSpc>
              <a:spcBef>
                <a:spcPct val="0"/>
              </a:spcBef>
              <a:spcAft>
                <a:spcPct val="35000"/>
              </a:spcAft>
            </a:pPr>
            <a:r>
              <a:rPr lang="en-IN" sz="3600" b="1" dirty="0">
                <a:latin typeface="Arial Black" panose="020B0A04020102020204" pitchFamily="34" charset="0"/>
              </a:rPr>
              <a:t> </a:t>
            </a:r>
            <a:r>
              <a:rPr lang="en-US" sz="3600" b="1" dirty="0">
                <a:latin typeface="Arial Black" panose="020B0A04020102020204" pitchFamily="34" charset="0"/>
              </a:rPr>
              <a:t>Optimal design of Silo for bulk storage of Rice</a:t>
            </a:r>
            <a:r>
              <a:rPr lang="en-IN" sz="3600" b="1" dirty="0">
                <a:latin typeface="Arial Black" panose="020B0A04020102020204" pitchFamily="34" charset="0"/>
              </a:rPr>
              <a:t>                                                           </a:t>
            </a:r>
          </a:p>
          <a:p>
            <a:pPr algn="ct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759389" y="4425075"/>
            <a:ext cx="3546612" cy="1938992"/>
          </a:xfrm>
          <a:prstGeom prst="rect">
            <a:avLst/>
          </a:prstGeom>
          <a:noFill/>
        </p:spPr>
        <p:txBody>
          <a:bodyPr wrap="none" rtlCol="0">
            <a:spAutoFit/>
          </a:bodyPr>
          <a:lstStyle/>
          <a:p>
            <a:r>
              <a:rPr lang="en-US" sz="2000" b="1" dirty="0"/>
              <a:t>Submitted by:</a:t>
            </a:r>
          </a:p>
          <a:p>
            <a:r>
              <a:rPr lang="en-US" sz="2000" b="1" dirty="0"/>
              <a:t>AADI SHANKAR       21BCS8261 </a:t>
            </a:r>
          </a:p>
          <a:p>
            <a:r>
              <a:rPr lang="en-US" sz="2000" b="1" dirty="0"/>
              <a:t>SYED FAKRUDDIN   21BCS6927</a:t>
            </a:r>
          </a:p>
          <a:p>
            <a:r>
              <a:rPr lang="en-US" sz="2000" b="1" dirty="0"/>
              <a:t>PUNEETH SADAM   21BCS10566</a:t>
            </a:r>
          </a:p>
          <a:p>
            <a:r>
              <a:rPr lang="en-US" sz="2000" b="1" dirty="0"/>
              <a:t>SATWIKA                   21BCS6568</a:t>
            </a:r>
          </a:p>
          <a:p>
            <a:endParaRPr lang="en-US" sz="2000" b="1"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err="1"/>
              <a:t>Dr.Alankrita</a:t>
            </a:r>
            <a:r>
              <a:rPr lang="en-US" sz="2000" dirty="0"/>
              <a:t> Aggarwal</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8C86-BE82-C03F-D649-387AC1F32496}"/>
              </a:ext>
            </a:extLst>
          </p:cNvPr>
          <p:cNvSpPr>
            <a:spLocks noGrp="1"/>
          </p:cNvSpPr>
          <p:nvPr>
            <p:ph type="title"/>
          </p:nvPr>
        </p:nvSpPr>
        <p:spPr>
          <a:xfrm>
            <a:off x="1011085" y="252091"/>
            <a:ext cx="10515600" cy="1325563"/>
          </a:xfrm>
        </p:spPr>
        <p:txBody>
          <a:bodyPr>
            <a:normAutofit/>
          </a:bodyPr>
          <a:lstStyle/>
          <a:p>
            <a:r>
              <a:rPr lang="en-US" b="1" dirty="0"/>
              <a:t>Implementation Benefits</a:t>
            </a:r>
            <a:br>
              <a:rPr lang="en-US" b="1" dirty="0"/>
            </a:br>
            <a:endParaRPr lang="en-US" b="1" dirty="0"/>
          </a:p>
        </p:txBody>
      </p:sp>
      <p:sp>
        <p:nvSpPr>
          <p:cNvPr id="4" name="Slide Number Placeholder 3">
            <a:extLst>
              <a:ext uri="{FF2B5EF4-FFF2-40B4-BE49-F238E27FC236}">
                <a16:creationId xmlns:a16="http://schemas.microsoft.com/office/drawing/2014/main" id="{1FD250D2-038C-E825-9631-E13424CC4945}"/>
              </a:ext>
            </a:extLst>
          </p:cNvPr>
          <p:cNvSpPr>
            <a:spLocks noGrp="1"/>
          </p:cNvSpPr>
          <p:nvPr>
            <p:ph type="sldNum" sz="quarter" idx="12"/>
          </p:nvPr>
        </p:nvSpPr>
        <p:spPr/>
        <p:txBody>
          <a:bodyPr/>
          <a:lstStyle/>
          <a:p>
            <a:fld id="{BDCDBBEF-AA6C-4BA6-85B2-A17D7F280E38}" type="slidenum">
              <a:rPr lang="en-US" smtClean="0"/>
              <a:pPr/>
              <a:t>10</a:t>
            </a:fld>
            <a:endParaRPr lang="en-US"/>
          </a:p>
        </p:txBody>
      </p:sp>
      <p:sp>
        <p:nvSpPr>
          <p:cNvPr id="3" name="Content Placeholder 2">
            <a:extLst>
              <a:ext uri="{FF2B5EF4-FFF2-40B4-BE49-F238E27FC236}">
                <a16:creationId xmlns:a16="http://schemas.microsoft.com/office/drawing/2014/main" id="{9190896E-1CC4-B229-AEBB-8BAF29E56203}"/>
              </a:ext>
            </a:extLst>
          </p:cNvPr>
          <p:cNvSpPr>
            <a:spLocks noGrp="1"/>
          </p:cNvSpPr>
          <p:nvPr>
            <p:ph idx="1"/>
          </p:nvPr>
        </p:nvSpPr>
        <p:spPr>
          <a:xfrm>
            <a:off x="838200" y="1309402"/>
            <a:ext cx="10515600" cy="2533311"/>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Reduced Rice Loss</a:t>
            </a:r>
          </a:p>
          <a:p>
            <a:pPr marL="0" indent="0">
              <a:buNone/>
            </a:pPr>
            <a:r>
              <a:rPr lang="en-US" sz="2400" dirty="0">
                <a:latin typeface="Times New Roman" panose="02020603050405020304" pitchFamily="18" charset="0"/>
                <a:cs typeface="Times New Roman" panose="02020603050405020304" pitchFamily="18" charset="0"/>
              </a:rPr>
              <a:t>Minimize spoilage and loss of rice grains through timely detection and appropriate usage of spoiled rice layers.</a:t>
            </a:r>
          </a:p>
          <a:p>
            <a:pPr marL="0" indent="0">
              <a:buNone/>
            </a:pPr>
            <a:r>
              <a:rPr lang="en-US" sz="2400" dirty="0">
                <a:latin typeface="Times New Roman" panose="02020603050405020304" pitchFamily="18" charset="0"/>
                <a:cs typeface="Times New Roman" panose="02020603050405020304" pitchFamily="18" charset="0"/>
              </a:rPr>
              <a:t>2. Cost Optimization</a:t>
            </a:r>
          </a:p>
          <a:p>
            <a:pPr marL="0" indent="0">
              <a:buNone/>
            </a:pPr>
            <a:r>
              <a:rPr lang="en-US" sz="2400" dirty="0">
                <a:latin typeface="Times New Roman" panose="02020603050405020304" pitchFamily="18" charset="0"/>
                <a:cs typeface="Times New Roman" panose="02020603050405020304" pitchFamily="18" charset="0"/>
              </a:rPr>
              <a:t>Improve cost efficiency by optimizing storage space and reducing the need for manual sorting and inspection.</a:t>
            </a:r>
          </a:p>
          <a:p>
            <a:pPr marL="0" indent="0">
              <a:buNone/>
            </a:pPr>
            <a:r>
              <a:rPr lang="en-US" sz="2400" dirty="0">
                <a:latin typeface="Times New Roman" panose="02020603050405020304" pitchFamily="18" charset="0"/>
                <a:cs typeface="Times New Roman" panose="02020603050405020304" pitchFamily="18" charset="0"/>
              </a:rPr>
              <a:t>3. Enhanced Grain Quality</a:t>
            </a:r>
          </a:p>
          <a:p>
            <a:pPr marL="0" indent="0">
              <a:buNone/>
            </a:pPr>
            <a:r>
              <a:rPr lang="en-US" sz="2400" dirty="0">
                <a:latin typeface="Times New Roman" panose="02020603050405020304" pitchFamily="18" charset="0"/>
                <a:cs typeface="Times New Roman" panose="02020603050405020304" pitchFamily="18" charset="0"/>
              </a:rPr>
              <a:t>Maintain optimal storage conditions to ensure the preservation of rice quality and reduce customer complaints.</a:t>
            </a:r>
          </a:p>
          <a:p>
            <a:pPr marL="0" indent="0">
              <a:buNone/>
            </a:pPr>
            <a:r>
              <a:rPr lang="en-US" sz="2400" dirty="0">
                <a:latin typeface="Times New Roman" panose="02020603050405020304" pitchFamily="18" charset="0"/>
                <a:cs typeface="Times New Roman" panose="02020603050405020304" pitchFamily="18" charset="0"/>
              </a:rPr>
              <a:t>4. Streamlined Operations</a:t>
            </a:r>
          </a:p>
          <a:p>
            <a:pPr marL="0" indent="0">
              <a:buNone/>
            </a:pPr>
            <a:r>
              <a:rPr lang="en-US" sz="2400" dirty="0">
                <a:latin typeface="Times New Roman" panose="02020603050405020304" pitchFamily="18" charset="0"/>
                <a:cs typeface="Times New Roman" panose="02020603050405020304" pitchFamily="18" charset="0"/>
              </a:rPr>
              <a:t>Implementing an Al-driven system streamlines inventory management, reducing human error and saving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608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F6EE-47C8-C81D-4AA5-B73C414AB75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 and Outputs</a:t>
            </a:r>
            <a:endParaRPr lang="en-US" dirty="0"/>
          </a:p>
        </p:txBody>
      </p:sp>
      <p:sp>
        <p:nvSpPr>
          <p:cNvPr id="4" name="Slide Number Placeholder 3">
            <a:extLst>
              <a:ext uri="{FF2B5EF4-FFF2-40B4-BE49-F238E27FC236}">
                <a16:creationId xmlns:a16="http://schemas.microsoft.com/office/drawing/2014/main" id="{7DD3029D-6DC6-7414-F2DE-138851C3F504}"/>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Content Placeholder 5">
            <a:extLst>
              <a:ext uri="{FF2B5EF4-FFF2-40B4-BE49-F238E27FC236}">
                <a16:creationId xmlns:a16="http://schemas.microsoft.com/office/drawing/2014/main" id="{68A1A7A1-A556-1D9B-82D0-84087F532183}"/>
              </a:ext>
            </a:extLst>
          </p:cNvPr>
          <p:cNvPicPr>
            <a:picLocks noGrp="1"/>
          </p:cNvPicPr>
          <p:nvPr>
            <p:ph idx="1"/>
          </p:nvPr>
        </p:nvPicPr>
        <p:blipFill>
          <a:blip r:embed="rId2"/>
          <a:stretch>
            <a:fillRect/>
          </a:stretch>
        </p:blipFill>
        <p:spPr>
          <a:xfrm>
            <a:off x="509780" y="1337290"/>
            <a:ext cx="4571999" cy="3347780"/>
          </a:xfrm>
          <a:prstGeom prst="rect">
            <a:avLst/>
          </a:prstGeom>
        </p:spPr>
      </p:pic>
      <p:pic>
        <p:nvPicPr>
          <p:cNvPr id="7" name="Picture 6">
            <a:extLst>
              <a:ext uri="{FF2B5EF4-FFF2-40B4-BE49-F238E27FC236}">
                <a16:creationId xmlns:a16="http://schemas.microsoft.com/office/drawing/2014/main" id="{F26467F3-EF18-E516-E815-DA4B43C38D03}"/>
              </a:ext>
            </a:extLst>
          </p:cNvPr>
          <p:cNvPicPr/>
          <p:nvPr/>
        </p:nvPicPr>
        <p:blipFill>
          <a:blip r:embed="rId3"/>
          <a:stretch>
            <a:fillRect/>
          </a:stretch>
        </p:blipFill>
        <p:spPr>
          <a:xfrm>
            <a:off x="6201795" y="4079875"/>
            <a:ext cx="4572000" cy="2276475"/>
          </a:xfrm>
          <a:prstGeom prst="rect">
            <a:avLst/>
          </a:prstGeom>
        </p:spPr>
      </p:pic>
      <p:sp>
        <p:nvSpPr>
          <p:cNvPr id="9" name="TextBox 8">
            <a:extLst>
              <a:ext uri="{FF2B5EF4-FFF2-40B4-BE49-F238E27FC236}">
                <a16:creationId xmlns:a16="http://schemas.microsoft.com/office/drawing/2014/main" id="{49650CCA-6C62-9671-DEEC-155AC0FB071F}"/>
              </a:ext>
            </a:extLst>
          </p:cNvPr>
          <p:cNvSpPr txBox="1"/>
          <p:nvPr/>
        </p:nvSpPr>
        <p:spPr>
          <a:xfrm>
            <a:off x="5081779" y="2039461"/>
            <a:ext cx="6094520" cy="1477328"/>
          </a:xfrm>
          <a:prstGeom prst="rect">
            <a:avLst/>
          </a:prstGeom>
          <a:noFill/>
        </p:spPr>
        <p:txBody>
          <a:bodyPr wrap="square">
            <a:spAutoFit/>
          </a:bodyPr>
          <a:lstStyle/>
          <a:p>
            <a:r>
              <a:rPr lang="en-US" dirty="0"/>
              <a:t>Fig. 1: Rice quality estimation results The type of each rice kernel is labeled on its bounding box, and the weight ratios are shown in the upper right area. PC, MC, YC, SP, BR and SO represent Partial-Chalky, Mass Chalky, Yellow-Colored, Spotted, Broken and Sound kernels respectively.</a:t>
            </a:r>
            <a:endParaRPr lang="en-IN" dirty="0"/>
          </a:p>
        </p:txBody>
      </p:sp>
      <p:sp>
        <p:nvSpPr>
          <p:cNvPr id="11" name="TextBox 10">
            <a:extLst>
              <a:ext uri="{FF2B5EF4-FFF2-40B4-BE49-F238E27FC236}">
                <a16:creationId xmlns:a16="http://schemas.microsoft.com/office/drawing/2014/main" id="{D47525B6-8E44-D678-1E59-E7290B65FA81}"/>
              </a:ext>
            </a:extLst>
          </p:cNvPr>
          <p:cNvSpPr txBox="1"/>
          <p:nvPr/>
        </p:nvSpPr>
        <p:spPr>
          <a:xfrm>
            <a:off x="197527" y="5153918"/>
            <a:ext cx="6094520" cy="923330"/>
          </a:xfrm>
          <a:prstGeom prst="rect">
            <a:avLst/>
          </a:prstGeom>
          <a:noFill/>
        </p:spPr>
        <p:txBody>
          <a:bodyPr wrap="square">
            <a:spAutoFit/>
          </a:bodyPr>
          <a:lstStyle/>
          <a:p>
            <a:r>
              <a:rPr lang="en-US" dirty="0"/>
              <a:t>Fig. 2: Example images of different rice kernel types. Top row: rice kernels with single property. Bottom row: rice kernels with dual properties.</a:t>
            </a:r>
            <a:endParaRPr lang="en-IN" dirty="0"/>
          </a:p>
        </p:txBody>
      </p:sp>
    </p:spTree>
    <p:extLst>
      <p:ext uri="{BB962C8B-B14F-4D97-AF65-F5344CB8AC3E}">
        <p14:creationId xmlns:p14="http://schemas.microsoft.com/office/powerpoint/2010/main" val="583929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D3F4-B364-4051-FF2D-2C1508B8152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4C3FF1A-E7D6-A52B-138C-13128EFE131B}"/>
              </a:ext>
            </a:extLst>
          </p:cNvPr>
          <p:cNvSpPr>
            <a:spLocks noGrp="1"/>
          </p:cNvSpPr>
          <p:nvPr>
            <p:ph idx="1"/>
          </p:nvPr>
        </p:nvSpPr>
        <p:spPr>
          <a:xfrm>
            <a:off x="838200" y="1506029"/>
            <a:ext cx="10515600" cy="4351338"/>
          </a:xfrm>
        </p:spPr>
        <p:txBody>
          <a:bodyPr>
            <a:normAutofit lnSpcReduction="10000"/>
          </a:bodyPr>
          <a:lstStyle/>
          <a:p>
            <a:r>
              <a:rPr lang="en-US" dirty="0"/>
              <a:t>CNN and LSTM models effectively capture spatial and temporal patterns in rice storage data.</a:t>
            </a:r>
          </a:p>
          <a:p>
            <a:r>
              <a:rPr lang="en-US" dirty="0"/>
              <a:t>AI-optimized silo designs significantly reduce rice degradation and improve storage efficiency compared to traditional methods.</a:t>
            </a:r>
          </a:p>
          <a:p>
            <a:r>
              <a:rPr lang="en-US" dirty="0"/>
              <a:t>Expand the AI models to consider a wider range of rice varieties and storage conditions.</a:t>
            </a:r>
          </a:p>
          <a:p>
            <a:r>
              <a:rPr lang="en-US" dirty="0"/>
              <a:t>Develop a comprehensive framework for silo management and optimization using AI.</a:t>
            </a:r>
          </a:p>
          <a:p>
            <a:r>
              <a:rPr lang="en-US" dirty="0"/>
              <a:t>Promote the adoption of AI-powered silo design techniques to enhance food security and sustainability.</a:t>
            </a:r>
            <a:endParaRPr lang="en-IN" dirty="0"/>
          </a:p>
        </p:txBody>
      </p:sp>
      <p:sp>
        <p:nvSpPr>
          <p:cNvPr id="4" name="Slide Number Placeholder 3">
            <a:extLst>
              <a:ext uri="{FF2B5EF4-FFF2-40B4-BE49-F238E27FC236}">
                <a16:creationId xmlns:a16="http://schemas.microsoft.com/office/drawing/2014/main" id="{32ACC446-46DC-2DFC-376D-2A68FE73246C}"/>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097127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20675"/>
            <a:ext cx="10515600" cy="1325563"/>
          </a:xfrm>
        </p:spPr>
        <p:txBody>
          <a:bodyPr/>
          <a:lstStyle/>
          <a:p>
            <a:r>
              <a:rPr lang="en-US" dirty="0">
                <a:latin typeface="Times New Roman" panose="02020603050405020304" pitchFamily="18" charset="0"/>
                <a:cs typeface="Times New Roman" panose="02020603050405020304" pitchFamily="18" charset="0"/>
              </a:rPr>
              <a:t>Future Scope</a:t>
            </a:r>
          </a:p>
        </p:txBody>
      </p:sp>
      <p:sp>
        <p:nvSpPr>
          <p:cNvPr id="8" name="Content Placeholder 7">
            <a:extLst>
              <a:ext uri="{FF2B5EF4-FFF2-40B4-BE49-F238E27FC236}">
                <a16:creationId xmlns:a16="http://schemas.microsoft.com/office/drawing/2014/main" id="{E2798502-84C1-96A8-65F4-4D310E1ACC5B}"/>
              </a:ext>
            </a:extLst>
          </p:cNvPr>
          <p:cNvSpPr>
            <a:spLocks noGrp="1"/>
          </p:cNvSpPr>
          <p:nvPr>
            <p:ph sz="half" idx="2"/>
          </p:nvPr>
        </p:nvSpPr>
        <p:spPr/>
        <p:txBody>
          <a:bodyPr>
            <a:normAutofit/>
          </a:bodyPr>
          <a:lstStyle/>
          <a:p>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6" name="Content Placeholder 5">
            <a:extLst>
              <a:ext uri="{FF2B5EF4-FFF2-40B4-BE49-F238E27FC236}">
                <a16:creationId xmlns:a16="http://schemas.microsoft.com/office/drawing/2014/main" id="{72F5DF86-720E-BAF8-A40F-DE6866832B0C}"/>
              </a:ext>
            </a:extLst>
          </p:cNvPr>
          <p:cNvSpPr>
            <a:spLocks noGrp="1"/>
          </p:cNvSpPr>
          <p:nvPr>
            <p:ph sz="half" idx="1"/>
          </p:nvPr>
        </p:nvSpPr>
        <p:spPr>
          <a:xfrm>
            <a:off x="358588" y="1269165"/>
            <a:ext cx="10919012" cy="4710112"/>
          </a:xfrm>
        </p:spPr>
        <p:txBody>
          <a:bodyPr>
            <a:noAutofit/>
          </a:bodyPr>
          <a:lstStyle/>
          <a:p>
            <a:pPr marL="285750" indent="-285750" algn="just">
              <a:lnSpc>
                <a:spcPct val="17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p>
        </p:txBody>
      </p:sp>
      <p:pic>
        <p:nvPicPr>
          <p:cNvPr id="5" name="Picture 4">
            <a:extLst>
              <a:ext uri="{FF2B5EF4-FFF2-40B4-BE49-F238E27FC236}">
                <a16:creationId xmlns:a16="http://schemas.microsoft.com/office/drawing/2014/main" id="{D0B724AF-0735-2E5A-2FD6-3224D9D40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1310482"/>
            <a:ext cx="10734675" cy="4681038"/>
          </a:xfrm>
          <a:prstGeom prst="rect">
            <a:avLst/>
          </a:prstGeom>
        </p:spPr>
      </p:pic>
    </p:spTree>
    <p:extLst>
      <p:ext uri="{BB962C8B-B14F-4D97-AF65-F5344CB8AC3E}">
        <p14:creationId xmlns:p14="http://schemas.microsoft.com/office/powerpoint/2010/main" val="195242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29840"/>
            <a:ext cx="10515600" cy="4388254"/>
          </a:xfrm>
        </p:spPr>
        <p:txBody>
          <a:bodyPr>
            <a:noAutofit/>
          </a:bodyPr>
          <a:lstStyle/>
          <a:p>
            <a:pPr>
              <a:buFont typeface="+mj-lt"/>
              <a:buAutoNum type="arabicPeriod"/>
            </a:pPr>
            <a:r>
              <a:rPr lang="en-US" sz="1800" dirty="0">
                <a:latin typeface="Times New Roman" panose="02020603050405020304" pitchFamily="18" charset="0"/>
                <a:cs typeface="Times New Roman" panose="02020603050405020304" pitchFamily="18" charset="0"/>
              </a:rPr>
              <a:t> Smith, J. (2021). Innovations in Rice Storage. Journal of Agriculture and Food Science, 15(2), 45-60.</a:t>
            </a:r>
          </a:p>
          <a:p>
            <a:pPr>
              <a:buFont typeface="+mj-lt"/>
              <a:buAutoNum type="arabicPeriod"/>
            </a:pPr>
            <a:r>
              <a:rPr lang="en-US" sz="1800" dirty="0">
                <a:latin typeface="Times New Roman" panose="02020603050405020304" pitchFamily="18" charset="0"/>
                <a:cs typeface="Times New Roman" panose="02020603050405020304" pitchFamily="18" charset="0"/>
              </a:rPr>
              <a:t>Johnson, A., &amp; Thompson, R. (2020). Sustainable Practices in Silo Design and Rice Storage. International Journal of Food Engineering, 28(3), 187-205.</a:t>
            </a:r>
          </a:p>
          <a:p>
            <a:pPr>
              <a:buFont typeface="+mj-lt"/>
              <a:buAutoNum type="arabicPeriod"/>
            </a:pPr>
            <a:r>
              <a:rPr lang="en-US" sz="1800" dirty="0">
                <a:latin typeface="Times New Roman" panose="02020603050405020304" pitchFamily="18" charset="0"/>
                <a:cs typeface="Times New Roman" panose="02020603050405020304" pitchFamily="18" charset="0"/>
              </a:rPr>
              <a:t>Rice Storage Association. (2019). Best Practices for Silo Design and Management. </a:t>
            </a:r>
          </a:p>
          <a:p>
            <a:pPr>
              <a:buFont typeface="+mj-lt"/>
              <a:buAutoNum type="arabicPeriod"/>
            </a:pP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Coradi</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P. C., Müller, A., Souza, G. A. C., Steinhaus, J. I. &amp; Wagner, R. Quality of soybean cultivars in the drying and storage processes in real scale and experimental. </a:t>
            </a:r>
            <a:r>
              <a:rPr lang="en-IN" sz="1800" u="none" strike="noStrike" kern="100" dirty="0">
                <a:solidFill>
                  <a:srgbClr val="212121"/>
                </a:solidFill>
                <a:effectLst/>
                <a:uFill>
                  <a:solidFill>
                    <a:srgbClr val="000000"/>
                  </a:solidFill>
                </a:uFill>
                <a:latin typeface="Segoe UI Symbol" panose="020B0502040204020203" pitchFamily="34" charset="0"/>
                <a:ea typeface="Segoe UI Symbol" panose="020B0502040204020203" pitchFamily="34" charset="0"/>
                <a:cs typeface="Segoe UI Symbol" panose="020B0502040204020203" pitchFamily="34" charset="0"/>
              </a:rPr>
              <a:t>J. Food Process Eng. </a:t>
            </a:r>
            <a:r>
              <a:rPr lang="en-IN" sz="1800" b="1"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43</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e13418 (2020).</a:t>
            </a:r>
          </a:p>
          <a:p>
            <a:pPr>
              <a:buFont typeface="+mj-lt"/>
              <a:buAutoNum type="arabicPeriod"/>
            </a:pP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Yubonmhat</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K., </a:t>
            </a: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Chinwong</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S., </a:t>
            </a: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Nattawoot</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M., </a:t>
            </a: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Saowadee</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N. &amp; </a:t>
            </a:r>
            <a:r>
              <a:rPr lang="en-IN" sz="1800" u="none" strike="noStrike" kern="100" dirty="0" err="1">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Youngdee</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W. Cellular water and proton relaxation times of Thai rice kernels during grain development and storage. </a:t>
            </a:r>
            <a:r>
              <a:rPr lang="en-IN" sz="1800" u="none" strike="noStrike" kern="100" dirty="0">
                <a:solidFill>
                  <a:srgbClr val="212121"/>
                </a:solidFill>
                <a:effectLst/>
                <a:uFill>
                  <a:solidFill>
                    <a:srgbClr val="000000"/>
                  </a:solidFill>
                </a:uFill>
                <a:latin typeface="Segoe UI Symbol" panose="020B0502040204020203" pitchFamily="34" charset="0"/>
                <a:ea typeface="Segoe UI Symbol" panose="020B0502040204020203" pitchFamily="34" charset="0"/>
                <a:cs typeface="Segoe UI Symbol" panose="020B0502040204020203" pitchFamily="34" charset="0"/>
              </a:rPr>
              <a:t>J. Cereal Sci. </a:t>
            </a:r>
            <a:r>
              <a:rPr lang="en-IN" sz="1800" b="1"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88</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65–70 (2019)</a:t>
            </a:r>
            <a:r>
              <a:rPr lang="en-IN" sz="1800" u="none" strike="noStrike" kern="100" dirty="0">
                <a:solidFill>
                  <a:srgbClr val="000000"/>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a:t>
            </a:r>
          </a:p>
          <a:p>
            <a:pPr>
              <a:buFont typeface="+mj-lt"/>
              <a:buAutoNum type="arabicPeriod"/>
            </a:pP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Park, C., Kim, Y., Park, K. &amp; Kim, B. Changes in physicochemical characteristics of rice during storage at different temperatures. </a:t>
            </a:r>
            <a:r>
              <a:rPr lang="en-IN" sz="1800" u="none" strike="noStrike" kern="100" dirty="0">
                <a:solidFill>
                  <a:srgbClr val="212121"/>
                </a:solidFill>
                <a:effectLst/>
                <a:uFill>
                  <a:solidFill>
                    <a:srgbClr val="000000"/>
                  </a:solidFill>
                </a:uFill>
                <a:latin typeface="Segoe UI Symbol" panose="020B0502040204020203" pitchFamily="34" charset="0"/>
                <a:ea typeface="Segoe UI Symbol" panose="020B0502040204020203" pitchFamily="34" charset="0"/>
                <a:cs typeface="Segoe UI Symbol" panose="020B0502040204020203" pitchFamily="34" charset="0"/>
              </a:rPr>
              <a:t>J. Stored Prod. Res. </a:t>
            </a:r>
            <a:r>
              <a:rPr lang="en-IN" sz="1800" b="1"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48</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25–29 (2018).</a:t>
            </a:r>
            <a:r>
              <a:rPr lang="en-IN" sz="1800" u="none" strike="noStrike" kern="100" dirty="0">
                <a:solidFill>
                  <a:srgbClr val="000000"/>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a:t>
            </a:r>
          </a:p>
          <a:p>
            <a:pPr>
              <a:buFont typeface="+mj-lt"/>
              <a:buAutoNum type="arabicPeriod"/>
            </a:pP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Huang, H., Danao, M. C., Rausch, K. D. &amp; Singh, V. Diffusion and production of carbon dioxide in bulk corn at various temperatures and moisture contents. </a:t>
            </a:r>
            <a:r>
              <a:rPr lang="en-IN" sz="1800" u="none" strike="noStrike" kern="100" dirty="0">
                <a:solidFill>
                  <a:srgbClr val="212121"/>
                </a:solidFill>
                <a:effectLst/>
                <a:uFill>
                  <a:solidFill>
                    <a:srgbClr val="000000"/>
                  </a:solidFill>
                </a:uFill>
                <a:latin typeface="Segoe UI Symbol" panose="020B0502040204020203" pitchFamily="34" charset="0"/>
                <a:ea typeface="Segoe UI Symbol" panose="020B0502040204020203" pitchFamily="34" charset="0"/>
                <a:cs typeface="Segoe UI Symbol" panose="020B0502040204020203" pitchFamily="34" charset="0"/>
              </a:rPr>
              <a:t>J. Prod. Res. </a:t>
            </a:r>
            <a:r>
              <a:rPr lang="en-IN" sz="1800" b="1"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55</a:t>
            </a:r>
            <a:r>
              <a:rPr lang="en-IN" sz="1800" u="none" strike="noStrike" kern="100" dirty="0">
                <a:solidFill>
                  <a:srgbClr val="212121"/>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21–26 (2019).</a:t>
            </a:r>
            <a:r>
              <a:rPr lang="en-IN" sz="1800" u="none" strike="noStrike" kern="100" dirty="0">
                <a:solidFill>
                  <a:srgbClr val="000000"/>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a:t>
            </a:r>
          </a:p>
          <a:p>
            <a:pPr marL="0" indent="0">
              <a:buNone/>
            </a:pPr>
            <a:r>
              <a:rPr lang="en-IN" sz="1800" u="none" strike="noStrike" kern="100" dirty="0">
                <a:solidFill>
                  <a:srgbClr val="000000"/>
                </a:solidFill>
                <a:effectLst/>
                <a:uFill>
                  <a:solidFill>
                    <a:srgbClr val="000000"/>
                  </a:solidFill>
                </a:uFill>
                <a:latin typeface="Leelawadee UI" panose="020B0502040204020203" pitchFamily="34" charset="-34"/>
                <a:ea typeface="Leelawadee UI" panose="020B0502040204020203" pitchFamily="34" charset="-34"/>
                <a:cs typeface="Leelawadee UI" panose="020B0502040204020203" pitchFamily="34" charset="-34"/>
              </a:rPr>
              <a:t> </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dirty="0"/>
          </a:p>
        </p:txBody>
      </p:sp>
    </p:spTree>
    <p:extLst>
      <p:ext uri="{BB962C8B-B14F-4D97-AF65-F5344CB8AC3E}">
        <p14:creationId xmlns:p14="http://schemas.microsoft.com/office/powerpoint/2010/main" val="191225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DD6FE-8563-A16C-7A9C-1B8D621855B7}"/>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8" name="Rectangle 7">
            <a:extLst>
              <a:ext uri="{FF2B5EF4-FFF2-40B4-BE49-F238E27FC236}">
                <a16:creationId xmlns:a16="http://schemas.microsoft.com/office/drawing/2014/main" id="{1008918E-2DED-9362-9F3D-6A8CBB8AB49C}"/>
              </a:ext>
            </a:extLst>
          </p:cNvPr>
          <p:cNvSpPr/>
          <p:nvPr/>
        </p:nvSpPr>
        <p:spPr>
          <a:xfrm>
            <a:off x="3066808" y="2967335"/>
            <a:ext cx="6058384" cy="923330"/>
          </a:xfrm>
          <a:prstGeom prst="rect">
            <a:avLst/>
          </a:prstGeom>
          <a:noFill/>
        </p:spPr>
        <p:txBody>
          <a:bodyPr wrap="squar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THANK YOU!!</a:t>
            </a:r>
            <a:endPar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79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sz="half" idx="1"/>
          </p:nvPr>
        </p:nvSpPr>
        <p:spPr>
          <a:xfrm>
            <a:off x="2568989" y="6911386"/>
            <a:ext cx="5181600" cy="4351338"/>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6" name="Content Placeholder 5">
            <a:extLst>
              <a:ext uri="{FF2B5EF4-FFF2-40B4-BE49-F238E27FC236}">
                <a16:creationId xmlns:a16="http://schemas.microsoft.com/office/drawing/2014/main" id="{2207BDB3-2C74-23DD-4982-21EF59C00A2F}"/>
              </a:ext>
            </a:extLst>
          </p:cNvPr>
          <p:cNvSpPr>
            <a:spLocks noGrp="1"/>
          </p:cNvSpPr>
          <p:nvPr>
            <p:ph sz="half" idx="2"/>
          </p:nvPr>
        </p:nvSpPr>
        <p:spPr>
          <a:xfrm>
            <a:off x="554369" y="1570332"/>
            <a:ext cx="11354979" cy="4351338"/>
          </a:xfrm>
        </p:spPr>
        <p:txBody>
          <a:bodyPr>
            <a:normAutofit/>
          </a:bodyPr>
          <a:lstStyle/>
          <a:p>
            <a:pPr marL="0" indent="0" algn="just">
              <a:buNone/>
            </a:pPr>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Rice is an essential staple food for over half of the world's population.</a:t>
            </a:r>
          </a:p>
          <a:p>
            <a:pPr algn="just"/>
            <a:r>
              <a:rPr lang="en-US" sz="2400" b="0" i="0" dirty="0">
                <a:effectLst/>
                <a:latin typeface="Times New Roman" panose="02020603050405020304" pitchFamily="18" charset="0"/>
                <a:cs typeface="Times New Roman" panose="02020603050405020304" pitchFamily="18" charset="0"/>
              </a:rPr>
              <a:t>Efficient storage of rice is crucial to reduce post-harvest losses and ensure food security.</a:t>
            </a:r>
          </a:p>
          <a:p>
            <a:pPr algn="just"/>
            <a:r>
              <a:rPr lang="en-US" sz="2400" b="0" i="0" dirty="0">
                <a:effectLst/>
                <a:latin typeface="Times New Roman" panose="02020603050405020304" pitchFamily="18" charset="0"/>
                <a:cs typeface="Times New Roman" panose="02020603050405020304" pitchFamily="18" charset="0"/>
              </a:rPr>
              <a:t>Traditional silo design methods often rely on heuristics and empirical data, leading to suboptimal designs.</a:t>
            </a:r>
          </a:p>
          <a:p>
            <a:pPr algn="just"/>
            <a:r>
              <a:rPr lang="en-US" sz="2400" b="0" i="0" dirty="0">
                <a:effectLst/>
                <a:latin typeface="Times New Roman" panose="02020603050405020304" pitchFamily="18" charset="0"/>
                <a:cs typeface="Times New Roman" panose="02020603050405020304" pitchFamily="18" charset="0"/>
              </a:rPr>
              <a:t>AI-powered approach to optimize silo design for bulk storage of rice.</a:t>
            </a:r>
          </a:p>
          <a:p>
            <a:pPr algn="just"/>
            <a:r>
              <a:rPr lang="en-US" sz="2400" b="0" i="0" dirty="0">
                <a:effectLst/>
                <a:latin typeface="Times New Roman" panose="02020603050405020304" pitchFamily="18" charset="0"/>
                <a:cs typeface="Times New Roman" panose="02020603050405020304" pitchFamily="18" charset="0"/>
              </a:rPr>
              <a:t>Utilize CNN and LSTM models to capture spatial and temporal patterns in rice storage data.</a:t>
            </a:r>
            <a:endParaRPr lang="en-US" sz="2400" dirty="0"/>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7" name="Content Placeholder 6">
            <a:extLst>
              <a:ext uri="{FF2B5EF4-FFF2-40B4-BE49-F238E27FC236}">
                <a16:creationId xmlns:a16="http://schemas.microsoft.com/office/drawing/2014/main" id="{414ADC67-C096-5FA9-3443-4B5A8B666C36}"/>
              </a:ext>
            </a:extLst>
          </p:cNvPr>
          <p:cNvSpPr>
            <a:spLocks noGrp="1"/>
          </p:cNvSpPr>
          <p:nvPr>
            <p:ph idx="1"/>
          </p:nvPr>
        </p:nvSpPr>
        <p:spPr>
          <a:xfrm>
            <a:off x="838200" y="1772359"/>
            <a:ext cx="10515600" cy="4351338"/>
          </a:xfrm>
        </p:spPr>
        <p:txBody>
          <a:bodyPr>
            <a:noAutofit/>
          </a:bodyPr>
          <a:lstStyle/>
          <a:p>
            <a:pPr algn="just">
              <a:lnSpc>
                <a:spcPct val="100000"/>
              </a:lnSpc>
            </a:pPr>
            <a:r>
              <a:rPr lang="en-US" sz="2200" dirty="0">
                <a:latin typeface="Times New Roman" panose="02020603050405020304" pitchFamily="18" charset="0"/>
                <a:cs typeface="Times New Roman" panose="02020603050405020304" pitchFamily="18" charset="0"/>
              </a:rPr>
              <a:t>Design silos that minimize rice degradation and maximize storage capacity while adhering to safety and cost constraints.</a:t>
            </a:r>
          </a:p>
          <a:p>
            <a:pPr algn="just">
              <a:lnSpc>
                <a:spcPct val="100000"/>
              </a:lnSpc>
            </a:pPr>
            <a:r>
              <a:rPr lang="en-US" sz="2200" dirty="0">
                <a:latin typeface="Times New Roman" panose="02020603050405020304" pitchFamily="18" charset="0"/>
                <a:cs typeface="Times New Roman" panose="02020603050405020304" pitchFamily="18" charset="0"/>
              </a:rPr>
              <a:t>Variables : Silo geometry (diameter, height, shape) Rice properties (moisture content, grain size distribution)Storage conditions (temperature, humidity, airflow)</a:t>
            </a:r>
          </a:p>
          <a:p>
            <a:pPr algn="just">
              <a:lnSpc>
                <a:spcPct val="100000"/>
              </a:lnSpc>
            </a:pPr>
            <a:r>
              <a:rPr lang="en-US" sz="2200" dirty="0">
                <a:latin typeface="Times New Roman" panose="02020603050405020304" pitchFamily="18" charset="0"/>
                <a:cs typeface="Times New Roman" panose="02020603050405020304" pitchFamily="18" charset="0"/>
              </a:rPr>
              <a:t>Constraints : Structural integrity and safety of the silo</a:t>
            </a:r>
          </a:p>
          <a:p>
            <a:pPr algn="just">
              <a:lnSpc>
                <a:spcPct val="100000"/>
              </a:lnSpc>
            </a:pPr>
            <a:r>
              <a:rPr lang="en-US" sz="2200" dirty="0">
                <a:latin typeface="Times New Roman" panose="02020603050405020304" pitchFamily="18" charset="0"/>
                <a:cs typeface="Times New Roman" panose="02020603050405020304" pitchFamily="18" charset="0"/>
              </a:rPr>
              <a:t>Efficient utilization of space and resources</a:t>
            </a:r>
          </a:p>
          <a:p>
            <a:pPr algn="just">
              <a:lnSpc>
                <a:spcPct val="100000"/>
              </a:lnSpc>
            </a:pPr>
            <a:r>
              <a:rPr lang="en-US" sz="2200" dirty="0">
                <a:latin typeface="Times New Roman" panose="02020603050405020304" pitchFamily="18" charset="0"/>
                <a:cs typeface="Times New Roman" panose="02020603050405020304" pitchFamily="18" charset="0"/>
              </a:rPr>
              <a:t>Cost-effectiveness of the silo design</a:t>
            </a:r>
          </a:p>
        </p:txBody>
      </p:sp>
    </p:spTree>
    <p:extLst>
      <p:ext uri="{BB962C8B-B14F-4D97-AF65-F5344CB8AC3E}">
        <p14:creationId xmlns:p14="http://schemas.microsoft.com/office/powerpoint/2010/main" val="409303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of the Project</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 CNN and LSTM models to predict rice degradation under various storage conditions.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Optimize silo geometry and storage parameters to minimize degradation and maximize capacity.</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Evaluate the performance of the AI-optimized silo design compared to traditional methods.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Investigate the effects of different rice varieties and storage conditions on degradation patterns.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 a user-friendly interface for silo design optimization and performance analysis.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3DF8-9544-F29D-065A-60513B0C0044}"/>
              </a:ext>
            </a:extLst>
          </p:cNvPr>
          <p:cNvSpPr>
            <a:spLocks noGrp="1"/>
          </p:cNvSpPr>
          <p:nvPr>
            <p:ph type="title"/>
          </p:nvPr>
        </p:nvSpPr>
        <p:spPr/>
        <p:txBody>
          <a:bodyPr/>
          <a:lstStyle/>
          <a:p>
            <a:r>
              <a:rPr lang="en-US" dirty="0">
                <a:latin typeface="Times New Roman"/>
                <a:cs typeface="Times New Roman"/>
              </a:rPr>
              <a:t>Methodology </a:t>
            </a:r>
            <a:endParaRPr lang="en-IN" dirty="0"/>
          </a:p>
        </p:txBody>
      </p:sp>
      <p:sp>
        <p:nvSpPr>
          <p:cNvPr id="3" name="Content Placeholder 2">
            <a:extLst>
              <a:ext uri="{FF2B5EF4-FFF2-40B4-BE49-F238E27FC236}">
                <a16:creationId xmlns:a16="http://schemas.microsoft.com/office/drawing/2014/main" id="{B6DA6C39-CB10-5D6D-DB50-E3668FA065D3}"/>
              </a:ext>
            </a:extLst>
          </p:cNvPr>
          <p:cNvSpPr>
            <a:spLocks noGrp="1"/>
          </p:cNvSpPr>
          <p:nvPr>
            <p:ph idx="1"/>
          </p:nvPr>
        </p:nvSpPr>
        <p:spPr>
          <a:xfrm>
            <a:off x="838200" y="1690688"/>
            <a:ext cx="105156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Data Collection: Gather data on rice properties, storage conditions, and degradation rates from various sources.</a:t>
            </a:r>
          </a:p>
          <a:p>
            <a:r>
              <a:rPr lang="en-US" dirty="0">
                <a:latin typeface="Times New Roman" panose="02020603050405020304" pitchFamily="18" charset="0"/>
                <a:cs typeface="Times New Roman" panose="02020603050405020304" pitchFamily="18" charset="0"/>
              </a:rPr>
              <a:t>Preprocess and curate the data to ensure consistency and quality.</a:t>
            </a:r>
          </a:p>
          <a:p>
            <a:r>
              <a:rPr lang="en-US" dirty="0">
                <a:latin typeface="Times New Roman" panose="02020603050405020304" pitchFamily="18" charset="0"/>
                <a:cs typeface="Times New Roman" panose="02020603050405020304" pitchFamily="18" charset="0"/>
              </a:rPr>
              <a:t>CNN and LSTM Model Development : Train CNN models to extract spatial features from rice images, capturing grain morphology and distribution.</a:t>
            </a:r>
          </a:p>
          <a:p>
            <a:r>
              <a:rPr lang="en-US" dirty="0">
                <a:latin typeface="Times New Roman" panose="02020603050405020304" pitchFamily="18" charset="0"/>
                <a:cs typeface="Times New Roman" panose="02020603050405020304" pitchFamily="18" charset="0"/>
              </a:rPr>
              <a:t>Train LSTM models to analyze temporal patterns in rice degradation data, identifying key factors influencing storage quality.</a:t>
            </a:r>
          </a:p>
          <a:p>
            <a:r>
              <a:rPr lang="en-US" dirty="0">
                <a:latin typeface="Times New Roman" panose="02020603050405020304" pitchFamily="18" charset="0"/>
                <a:cs typeface="Times New Roman" panose="02020603050405020304" pitchFamily="18" charset="0"/>
              </a:rPr>
              <a:t>Silo Design Optimization : Utilize CNN and LSTM model predictions to optimize silo geometry and storage parameters.</a:t>
            </a:r>
          </a:p>
          <a:p>
            <a:pPr marL="0" indent="0">
              <a:buNone/>
            </a:pPr>
            <a:endParaRPr lang="en-IN" dirty="0"/>
          </a:p>
        </p:txBody>
      </p:sp>
      <p:sp>
        <p:nvSpPr>
          <p:cNvPr id="4" name="Slide Number Placeholder 3">
            <a:extLst>
              <a:ext uri="{FF2B5EF4-FFF2-40B4-BE49-F238E27FC236}">
                <a16:creationId xmlns:a16="http://schemas.microsoft.com/office/drawing/2014/main" id="{0417B730-A460-9345-E9A4-A98A5328AC0F}"/>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176078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2434B9-AE8A-113F-538B-D7B56ABB71DD}"/>
              </a:ext>
            </a:extLst>
          </p:cNvPr>
          <p:cNvSpPr>
            <a:spLocks noGrp="1"/>
          </p:cNvSpPr>
          <p:nvPr>
            <p:ph idx="1"/>
          </p:nvPr>
        </p:nvSpPr>
        <p:spPr>
          <a:xfrm>
            <a:off x="838200" y="786938"/>
            <a:ext cx="10515600" cy="4351338"/>
          </a:xfrm>
        </p:spPr>
        <p:txBody>
          <a:bodyPr>
            <a:normAutofit/>
          </a:bodyPr>
          <a:lstStyle/>
          <a:p>
            <a:r>
              <a:rPr lang="en-US" dirty="0">
                <a:latin typeface="Times New Roman" panose="02020603050405020304" pitchFamily="18" charset="0"/>
                <a:cs typeface="Times New Roman" panose="02020603050405020304" pitchFamily="18" charset="0"/>
              </a:rPr>
              <a:t>Employ optimization algorithms to find silo designs that minimize rice degradation and maximize capacity.</a:t>
            </a:r>
          </a:p>
          <a:p>
            <a:r>
              <a:rPr lang="en-US" dirty="0">
                <a:latin typeface="Times New Roman" panose="02020603050405020304" pitchFamily="18" charset="0"/>
                <a:cs typeface="Times New Roman" panose="02020603050405020304" pitchFamily="18" charset="0"/>
              </a:rPr>
              <a:t>Performance Evaluation: Compare the AI-optimized silo design to traditional methods using performance metrics such as degradation rate and storage capacity.</a:t>
            </a:r>
          </a:p>
          <a:p>
            <a:r>
              <a:rPr lang="en-US" dirty="0">
                <a:latin typeface="Times New Roman" panose="02020603050405020304" pitchFamily="18" charset="0"/>
                <a:cs typeface="Times New Roman" panose="02020603050405020304" pitchFamily="18" charset="0"/>
              </a:rPr>
              <a:t>Validate the performance of the optimized silo design through simulations and real-world experiments.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401ECB-03EE-5E3D-9A5C-3AD8FAA23155}"/>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03352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Methodology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pic>
        <p:nvPicPr>
          <p:cNvPr id="8" name="Picture 7">
            <a:extLst>
              <a:ext uri="{FF2B5EF4-FFF2-40B4-BE49-F238E27FC236}">
                <a16:creationId xmlns:a16="http://schemas.microsoft.com/office/drawing/2014/main" id="{97402BEC-094D-85F7-4187-F8F3351D225A}"/>
              </a:ext>
            </a:extLst>
          </p:cNvPr>
          <p:cNvPicPr>
            <a:picLocks noChangeAspect="1"/>
          </p:cNvPicPr>
          <p:nvPr/>
        </p:nvPicPr>
        <p:blipFill rotWithShape="1">
          <a:blip r:embed="rId2"/>
          <a:srcRect l="20853" t="34826" r="60946" b="45929"/>
          <a:stretch/>
        </p:blipFill>
        <p:spPr>
          <a:xfrm>
            <a:off x="740545" y="1412181"/>
            <a:ext cx="2840855" cy="1778709"/>
          </a:xfrm>
          <a:prstGeom prst="rect">
            <a:avLst/>
          </a:prstGeom>
        </p:spPr>
      </p:pic>
      <p:pic>
        <p:nvPicPr>
          <p:cNvPr id="9" name="Picture 8">
            <a:extLst>
              <a:ext uri="{FF2B5EF4-FFF2-40B4-BE49-F238E27FC236}">
                <a16:creationId xmlns:a16="http://schemas.microsoft.com/office/drawing/2014/main" id="{7C8A8A6B-398F-5FA4-08C6-365DD4B5F803}"/>
              </a:ext>
            </a:extLst>
          </p:cNvPr>
          <p:cNvPicPr>
            <a:picLocks noChangeAspect="1"/>
          </p:cNvPicPr>
          <p:nvPr/>
        </p:nvPicPr>
        <p:blipFill rotWithShape="1">
          <a:blip r:embed="rId2"/>
          <a:srcRect l="41045" t="34346" r="41210" b="46409"/>
          <a:stretch/>
        </p:blipFill>
        <p:spPr>
          <a:xfrm>
            <a:off x="4439573" y="1412180"/>
            <a:ext cx="2769834" cy="1778710"/>
          </a:xfrm>
          <a:prstGeom prst="rect">
            <a:avLst/>
          </a:prstGeom>
        </p:spPr>
      </p:pic>
      <p:pic>
        <p:nvPicPr>
          <p:cNvPr id="12" name="Content Placeholder 11">
            <a:extLst>
              <a:ext uri="{FF2B5EF4-FFF2-40B4-BE49-F238E27FC236}">
                <a16:creationId xmlns:a16="http://schemas.microsoft.com/office/drawing/2014/main" id="{D6820B3B-C1AA-DE40-CE12-4C1D5EAA34F7}"/>
              </a:ext>
            </a:extLst>
          </p:cNvPr>
          <p:cNvPicPr>
            <a:picLocks noGrp="1" noChangeAspect="1"/>
          </p:cNvPicPr>
          <p:nvPr>
            <p:ph idx="1"/>
          </p:nvPr>
        </p:nvPicPr>
        <p:blipFill rotWithShape="1">
          <a:blip r:embed="rId2"/>
          <a:srcRect l="61731" t="34051" r="20873" b="46723"/>
          <a:stretch/>
        </p:blipFill>
        <p:spPr>
          <a:xfrm>
            <a:off x="8344268" y="1589735"/>
            <a:ext cx="1813572" cy="1127464"/>
          </a:xfrm>
          <a:prstGeom prst="rect">
            <a:avLst/>
          </a:prstGeom>
        </p:spPr>
      </p:pic>
      <p:sp>
        <p:nvSpPr>
          <p:cNvPr id="14" name="TextBox 13">
            <a:extLst>
              <a:ext uri="{FF2B5EF4-FFF2-40B4-BE49-F238E27FC236}">
                <a16:creationId xmlns:a16="http://schemas.microsoft.com/office/drawing/2014/main" id="{537B611E-F303-F7A9-E3B0-5D762BF5A9C2}"/>
              </a:ext>
            </a:extLst>
          </p:cNvPr>
          <p:cNvSpPr txBox="1"/>
          <p:nvPr/>
        </p:nvSpPr>
        <p:spPr>
          <a:xfrm>
            <a:off x="534140" y="3667111"/>
            <a:ext cx="3469689" cy="1477328"/>
          </a:xfrm>
          <a:prstGeom prst="rect">
            <a:avLst/>
          </a:prstGeom>
          <a:noFill/>
        </p:spPr>
        <p:txBody>
          <a:bodyPr wrap="square">
            <a:spAutoFit/>
          </a:bodyPr>
          <a:lstStyle/>
          <a:p>
            <a:pPr algn="ctr"/>
            <a:r>
              <a:rPr lang="en-US" b="1" i="0" dirty="0">
                <a:effectLst/>
                <a:latin typeface="Times New Roman" panose="02020603050405020304" pitchFamily="18" charset="0"/>
                <a:cs typeface="Times New Roman" panose="02020603050405020304" pitchFamily="18" charset="0"/>
              </a:rPr>
              <a:t>Automated Sorting System</a:t>
            </a:r>
          </a:p>
          <a:p>
            <a:pPr algn="ctr"/>
            <a:r>
              <a:rPr lang="en-US" b="0" i="0" dirty="0">
                <a:effectLst/>
                <a:latin typeface="Roboto" panose="020F0502020204030204" pitchFamily="2" charset="0"/>
              </a:rPr>
              <a:t>Choose a design that incorporates</a:t>
            </a:r>
            <a:r>
              <a:rPr lang="en-US" dirty="0">
                <a:latin typeface="Roboto" panose="020F0502020204030204" pitchFamily="2" charset="0"/>
              </a:rPr>
              <a:t> </a:t>
            </a:r>
            <a:r>
              <a:rPr lang="en-US" b="0" i="0" dirty="0">
                <a:effectLst/>
                <a:latin typeface="Roboto" panose="020F0502020204030204" pitchFamily="2" charset="0"/>
              </a:rPr>
              <a:t>advanced robotic technology</a:t>
            </a:r>
            <a:r>
              <a:rPr lang="en-US" dirty="0">
                <a:latin typeface="Roboto" panose="020F0502020204030204" pitchFamily="2" charset="0"/>
              </a:rPr>
              <a:t> </a:t>
            </a:r>
            <a:r>
              <a:rPr lang="en-US" b="0" i="0" dirty="0">
                <a:effectLst/>
                <a:latin typeface="Roboto" panose="020F0502020204030204" pitchFamily="2" charset="0"/>
              </a:rPr>
              <a:t>for efficient separation of spoiled rice.</a:t>
            </a:r>
            <a:endParaRPr lang="en-IN" dirty="0"/>
          </a:p>
        </p:txBody>
      </p:sp>
      <p:sp>
        <p:nvSpPr>
          <p:cNvPr id="16" name="TextBox 15">
            <a:extLst>
              <a:ext uri="{FF2B5EF4-FFF2-40B4-BE49-F238E27FC236}">
                <a16:creationId xmlns:a16="http://schemas.microsoft.com/office/drawing/2014/main" id="{138EDB0B-378D-9D3E-43BE-C2410C90D5A2}"/>
              </a:ext>
            </a:extLst>
          </p:cNvPr>
          <p:cNvSpPr txBox="1"/>
          <p:nvPr/>
        </p:nvSpPr>
        <p:spPr>
          <a:xfrm>
            <a:off x="4089645" y="3671379"/>
            <a:ext cx="3469689" cy="1477328"/>
          </a:xfrm>
          <a:prstGeom prst="rect">
            <a:avLst/>
          </a:prstGeom>
          <a:noFill/>
        </p:spPr>
        <p:txBody>
          <a:bodyPr wrap="square">
            <a:spAutoFit/>
          </a:bodyPr>
          <a:lstStyle/>
          <a:p>
            <a:pPr algn="ctr"/>
            <a:r>
              <a:rPr lang="en-US" b="1" i="0" dirty="0">
                <a:effectLst/>
                <a:latin typeface="Times New Roman" panose="02020603050405020304" pitchFamily="18" charset="0"/>
                <a:cs typeface="Times New Roman" panose="02020603050405020304" pitchFamily="18" charset="0"/>
              </a:rPr>
              <a:t>Intelligent Silo Architecture</a:t>
            </a:r>
          </a:p>
          <a:p>
            <a:pPr algn="ctr"/>
            <a:r>
              <a:rPr lang="en-US" b="0" i="0" dirty="0">
                <a:effectLst/>
                <a:latin typeface="Roboto" panose="02000000000000000000" pitchFamily="2" charset="0"/>
              </a:rPr>
              <a:t> Select a design that optimizes</a:t>
            </a:r>
          </a:p>
          <a:p>
            <a:pPr algn="ctr"/>
            <a:r>
              <a:rPr lang="en-US" b="0" i="0" dirty="0">
                <a:effectLst/>
                <a:latin typeface="Roboto" panose="02000000000000000000" pitchFamily="2" charset="0"/>
              </a:rPr>
              <a:t> space utilization while</a:t>
            </a:r>
          </a:p>
          <a:p>
            <a:pPr algn="ctr"/>
            <a:r>
              <a:rPr lang="en-US" b="0" i="0" dirty="0">
                <a:effectLst/>
                <a:latin typeface="Roboto" panose="02000000000000000000" pitchFamily="2" charset="0"/>
              </a:rPr>
              <a:t> considering environmental </a:t>
            </a:r>
          </a:p>
          <a:p>
            <a:pPr algn="ctr"/>
            <a:r>
              <a:rPr lang="en-US" b="0" i="0" dirty="0">
                <a:effectLst/>
                <a:latin typeface="Roboto" panose="02000000000000000000" pitchFamily="2" charset="0"/>
              </a:rPr>
              <a:t>factors for rice preservation</a:t>
            </a:r>
            <a:endParaRPr lang="en-IN" dirty="0"/>
          </a:p>
        </p:txBody>
      </p:sp>
      <p:pic>
        <p:nvPicPr>
          <p:cNvPr id="18" name="Picture 17">
            <a:extLst>
              <a:ext uri="{FF2B5EF4-FFF2-40B4-BE49-F238E27FC236}">
                <a16:creationId xmlns:a16="http://schemas.microsoft.com/office/drawing/2014/main" id="{B4D407E8-B062-4D70-AD24-5220FC6BFC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44268" y="1027906"/>
            <a:ext cx="2246464" cy="2254929"/>
          </a:xfrm>
          <a:prstGeom prst="rect">
            <a:avLst/>
          </a:prstGeom>
        </p:spPr>
      </p:pic>
      <p:sp>
        <p:nvSpPr>
          <p:cNvPr id="20" name="TextBox 19">
            <a:extLst>
              <a:ext uri="{FF2B5EF4-FFF2-40B4-BE49-F238E27FC236}">
                <a16:creationId xmlns:a16="http://schemas.microsoft.com/office/drawing/2014/main" id="{C6CC48AF-9A3F-0280-4773-4A79C6B55B67}"/>
              </a:ext>
            </a:extLst>
          </p:cNvPr>
          <p:cNvSpPr txBox="1"/>
          <p:nvPr/>
        </p:nvSpPr>
        <p:spPr>
          <a:xfrm>
            <a:off x="7759080" y="3669536"/>
            <a:ext cx="3754518" cy="1477328"/>
          </a:xfrm>
          <a:prstGeom prst="rect">
            <a:avLst/>
          </a:prstGeom>
          <a:noFill/>
        </p:spPr>
        <p:txBody>
          <a:bodyPr wrap="square">
            <a:spAutoFit/>
          </a:bodyPr>
          <a:lstStyle/>
          <a:p>
            <a:pPr algn="ctr"/>
            <a:r>
              <a:rPr lang="en-IN" b="1" dirty="0" err="1">
                <a:solidFill>
                  <a:srgbClr val="333333"/>
                </a:solidFill>
                <a:latin typeface="Lato" panose="020F0502020204030203" pitchFamily="34" charset="0"/>
              </a:rPr>
              <a:t>S</a:t>
            </a:r>
            <a:r>
              <a:rPr lang="en-IN" b="1" i="0" dirty="0" err="1">
                <a:solidFill>
                  <a:srgbClr val="333333"/>
                </a:solidFill>
                <a:effectLst/>
                <a:latin typeface="Lato" panose="020F0502020204030203" pitchFamily="34" charset="0"/>
              </a:rPr>
              <a:t>cara</a:t>
            </a:r>
            <a:r>
              <a:rPr lang="en-IN" b="1" i="0" dirty="0">
                <a:solidFill>
                  <a:srgbClr val="333333"/>
                </a:solidFill>
                <a:effectLst/>
                <a:latin typeface="Lato" panose="020F0502020204030203" pitchFamily="34" charset="0"/>
              </a:rPr>
              <a:t> robots</a:t>
            </a:r>
            <a:r>
              <a:rPr lang="en-US" b="1" i="0" dirty="0">
                <a:solidFill>
                  <a:srgbClr val="333333"/>
                </a:solidFill>
                <a:effectLst/>
                <a:latin typeface="Lato" panose="020F0502020204030203" pitchFamily="34" charset="0"/>
              </a:rPr>
              <a:t> </a:t>
            </a:r>
          </a:p>
          <a:p>
            <a:pPr algn="ctr"/>
            <a:r>
              <a:rPr lang="en-US" b="0" i="0" dirty="0">
                <a:solidFill>
                  <a:srgbClr val="333333"/>
                </a:solidFill>
                <a:effectLst/>
                <a:latin typeface="Lato" panose="020F0502020204030203" pitchFamily="34" charset="0"/>
              </a:rPr>
              <a:t>A simple touch screen operator </a:t>
            </a:r>
          </a:p>
          <a:p>
            <a:pPr algn="ctr"/>
            <a:r>
              <a:rPr lang="en-US" b="0" i="0" dirty="0">
                <a:solidFill>
                  <a:srgbClr val="333333"/>
                </a:solidFill>
                <a:effectLst/>
                <a:latin typeface="Lato" panose="020F0502020204030203" pitchFamily="34" charset="0"/>
              </a:rPr>
              <a:t>interface is provided so that the</a:t>
            </a:r>
          </a:p>
          <a:p>
            <a:pPr algn="ctr"/>
            <a:r>
              <a:rPr lang="en-US" b="0" i="0" dirty="0">
                <a:solidFill>
                  <a:srgbClr val="333333"/>
                </a:solidFill>
                <a:effectLst/>
                <a:latin typeface="Lato" panose="020F0502020204030203" pitchFamily="34" charset="0"/>
              </a:rPr>
              <a:t> system can be operated without </a:t>
            </a:r>
          </a:p>
          <a:p>
            <a:pPr algn="ctr"/>
            <a:r>
              <a:rPr lang="en-US" b="0" i="0" dirty="0">
                <a:solidFill>
                  <a:srgbClr val="333333"/>
                </a:solidFill>
                <a:effectLst/>
                <a:latin typeface="Lato" panose="020F0502020204030203" pitchFamily="34" charset="0"/>
              </a:rPr>
              <a:t>specialized training.</a:t>
            </a:r>
            <a:endParaRPr lang="en-IN" dirty="0"/>
          </a:p>
        </p:txBody>
      </p:sp>
    </p:spTree>
    <p:extLst>
      <p:ext uri="{BB962C8B-B14F-4D97-AF65-F5344CB8AC3E}">
        <p14:creationId xmlns:p14="http://schemas.microsoft.com/office/powerpoint/2010/main" val="228524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5676-9FCB-B4AB-1D3B-C04611ABF0DB}"/>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Risk Mitigation Strategies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CF88D2-D347-D9B4-F316-740DAD0577C9}"/>
              </a:ext>
            </a:extLst>
          </p:cNvPr>
          <p:cNvSpPr>
            <a:spLocks noGrp="1"/>
          </p:cNvSpPr>
          <p:nvPr>
            <p:ph type="sldNum" sz="quarter" idx="12"/>
          </p:nvPr>
        </p:nvSpPr>
        <p:spPr/>
        <p:txBody>
          <a:bodyPr/>
          <a:lstStyle/>
          <a:p>
            <a:fld id="{BDCDBBEF-AA6C-4BA6-85B2-A17D7F280E38}" type="slidenum">
              <a:rPr lang="en-US" smtClean="0"/>
              <a:pPr/>
              <a:t>9</a:t>
            </a:fld>
            <a:endParaRPr lang="en-US"/>
          </a:p>
        </p:txBody>
      </p:sp>
      <p:sp>
        <p:nvSpPr>
          <p:cNvPr id="3" name="Content Placeholder 2">
            <a:extLst>
              <a:ext uri="{FF2B5EF4-FFF2-40B4-BE49-F238E27FC236}">
                <a16:creationId xmlns:a16="http://schemas.microsoft.com/office/drawing/2014/main" id="{08E582B5-A343-6418-14F2-FDAFC86E8453}"/>
              </a:ext>
            </a:extLst>
          </p:cNvPr>
          <p:cNvSpPr>
            <a:spLocks noGrp="1"/>
          </p:cNvSpPr>
          <p:nvPr>
            <p:ph idx="1"/>
          </p:nvPr>
        </p:nvSpPr>
        <p:spPr>
          <a:xfrm>
            <a:off x="838199" y="1690688"/>
            <a:ext cx="10515600" cy="4351338"/>
          </a:xfrm>
        </p:spPr>
        <p:txBody>
          <a:bodyPr>
            <a:normAutofit fontScale="85000" lnSpcReduction="20000"/>
          </a:bodyPr>
          <a:lstStyle/>
          <a:p>
            <a:pPr marL="0" indent="0">
              <a:buNone/>
            </a:pPr>
            <a:r>
              <a:rPr lang="en-US" b="1" dirty="0"/>
              <a:t>Data Backup and Redundancy</a:t>
            </a:r>
          </a:p>
          <a:p>
            <a:r>
              <a:rPr lang="en-US" dirty="0"/>
              <a:t>Ensure data redundancy in case of system failure or data loss to minimize downtime and prevent errors.</a:t>
            </a:r>
          </a:p>
          <a:p>
            <a:pPr marL="0" indent="0">
              <a:buNone/>
            </a:pPr>
            <a:r>
              <a:rPr lang="en-US" b="1" dirty="0"/>
              <a:t>Regular Maintenance and Calibration</a:t>
            </a:r>
          </a:p>
          <a:p>
            <a:r>
              <a:rPr lang="en-US" dirty="0"/>
              <a:t>Establish a maintenance schedule to calibrate the sensors and sorting mechanisms for accurate detection.</a:t>
            </a:r>
          </a:p>
          <a:p>
            <a:pPr marL="0" indent="0">
              <a:buNone/>
            </a:pPr>
            <a:r>
              <a:rPr lang="en-US" b="1" dirty="0"/>
              <a:t>Training and Education</a:t>
            </a:r>
          </a:p>
          <a:p>
            <a:r>
              <a:rPr lang="en-US" dirty="0"/>
              <a:t>Provide comprehensive training programs for silo operators to effectively utilize the Al system and understand its limitations.</a:t>
            </a:r>
          </a:p>
          <a:p>
            <a:pPr marL="0" indent="0">
              <a:buNone/>
            </a:pPr>
            <a:r>
              <a:rPr lang="en-US" b="1" dirty="0"/>
              <a:t>Continuous Improvement</a:t>
            </a:r>
          </a:p>
          <a:p>
            <a:r>
              <a:rPr lang="en-US" dirty="0"/>
              <a:t>Periodically review and update the Al algorithms to enhance accuracy and adapt to changing storage conditions</a:t>
            </a:r>
            <a:endParaRPr lang="en-IN" dirty="0"/>
          </a:p>
        </p:txBody>
      </p:sp>
    </p:spTree>
    <p:extLst>
      <p:ext uri="{BB962C8B-B14F-4D97-AF65-F5344CB8AC3E}">
        <p14:creationId xmlns:p14="http://schemas.microsoft.com/office/powerpoint/2010/main" val="347694741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6642</TotalTime>
  <Words>1130</Words>
  <Application>Microsoft Office PowerPoint</Application>
  <PresentationFormat>Widescreen</PresentationFormat>
  <Paragraphs>118</Paragraphs>
  <Slides>15</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Arial</vt:lpstr>
      <vt:lpstr>Arial Black</vt:lpstr>
      <vt:lpstr>Calibri</vt:lpstr>
      <vt:lpstr>Calibri Light</vt:lpstr>
      <vt:lpstr>Casper</vt:lpstr>
      <vt:lpstr>Lato</vt:lpstr>
      <vt:lpstr>Leelawadee UI</vt:lpstr>
      <vt:lpstr>Raleway ExtraBold</vt:lpstr>
      <vt:lpstr>Roboto</vt:lpstr>
      <vt:lpstr>Segoe UI Symbol</vt:lpstr>
      <vt:lpstr>Times New Roman</vt:lpstr>
      <vt:lpstr>Wingdings</vt:lpstr>
      <vt:lpstr>1_Office Theme</vt:lpstr>
      <vt:lpstr>2_Office Theme</vt:lpstr>
      <vt:lpstr>Contents Slide Master</vt:lpstr>
      <vt:lpstr>PowerPoint Presentation</vt:lpstr>
      <vt:lpstr>Outline</vt:lpstr>
      <vt:lpstr>Introduction to Project</vt:lpstr>
      <vt:lpstr>Problem Formulation</vt:lpstr>
      <vt:lpstr>Objectives of the Project</vt:lpstr>
      <vt:lpstr>Methodology </vt:lpstr>
      <vt:lpstr>PowerPoint Presentation</vt:lpstr>
      <vt:lpstr>Proposed Methodology </vt:lpstr>
      <vt:lpstr>Risk Mitigation Strategies </vt:lpstr>
      <vt:lpstr>Implementation Benefits </vt:lpstr>
      <vt:lpstr>Results and Outputs</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Aadi Shankar</cp:lastModifiedBy>
  <cp:revision>503</cp:revision>
  <dcterms:created xsi:type="dcterms:W3CDTF">2019-01-09T10:33:58Z</dcterms:created>
  <dcterms:modified xsi:type="dcterms:W3CDTF">2023-11-29T17:58:39Z</dcterms:modified>
</cp:coreProperties>
</file>