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0"/>
  </p:notesMasterIdLst>
  <p:sldIdLst>
    <p:sldId id="256" r:id="rId3"/>
    <p:sldId id="257" r:id="rId4"/>
    <p:sldId id="258" r:id="rId5"/>
    <p:sldId id="259" r:id="rId6"/>
    <p:sldId id="260" r:id="rId7"/>
    <p:sldId id="261" r:id="rId8"/>
    <p:sldId id="269" r:id="rId9"/>
    <p:sldId id="270" r:id="rId10"/>
    <p:sldId id="271" r:id="rId11"/>
    <p:sldId id="272" r:id="rId12"/>
    <p:sldId id="263" r:id="rId13"/>
    <p:sldId id="264" r:id="rId14"/>
    <p:sldId id="265" r:id="rId15"/>
    <p:sldId id="266" r:id="rId16"/>
    <p:sldId id="267" r:id="rId17"/>
    <p:sldId id="268"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3CB75-DDCB-4E1E-BC1E-0A4401C677F8}" type="datetimeFigureOut">
              <a:rPr lang="en-US" smtClean="0"/>
              <a:pPr/>
              <a:t>6/12/2018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97CDC-1D04-422C-A74B-751BCC66858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710A5C-AE51-4DBA-9976-E1D1784836F7}" type="slidenum">
              <a:rPr lang="en-US" smtClean="0"/>
              <a:pPr/>
              <a:t>1</a:t>
            </a:fld>
            <a:endParaRPr lang="en-US" dirty="0"/>
          </a:p>
        </p:txBody>
      </p:sp>
    </p:spTree>
    <p:extLst>
      <p:ext uri="{BB962C8B-B14F-4D97-AF65-F5344CB8AC3E}">
        <p14:creationId xmlns:p14="http://schemas.microsoft.com/office/powerpoint/2010/main" xmlns="" val="37274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710A5C-AE51-4DBA-9976-E1D1784836F7}"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6/12/2018</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6/12/2018</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6/12/2018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6/12/2018</a:t>
            </a:fld>
            <a:endParaRPr lang="en-US" dirty="0"/>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6/12/2018</a:t>
            </a:fld>
            <a:endParaRPr lang="en-US" dirty="0"/>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6/12/2018</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6/12/2018</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6/12/2018</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147" y="228600"/>
            <a:ext cx="7929200" cy="811934"/>
          </a:xfrm>
        </p:spPr>
        <p:txBody>
          <a:bodyPr>
            <a:noAutofit/>
          </a:bodyPr>
          <a:lstStyle/>
          <a:p>
            <a:pPr marL="0" marR="0" algn="ctr">
              <a:lnSpc>
                <a:spcPct val="115000"/>
              </a:lnSpc>
              <a:spcBef>
                <a:spcPts val="0"/>
              </a:spcBef>
              <a:spcAft>
                <a:spcPts val="600"/>
              </a:spcAft>
            </a:pP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400" b="1" dirty="0">
                <a:solidFill>
                  <a:schemeClr val="tx1"/>
                </a:solidFill>
                <a:latin typeface="Times New Roman" pitchFamily="18" charset="0"/>
                <a:cs typeface="Times New Roman" pitchFamily="18" charset="0"/>
              </a:rPr>
              <a:t>VISVESVARAYA TECHNOLOGICAL UNIVERSITY</a:t>
            </a:r>
            <a:br>
              <a:rPr lang="en-US" sz="2400" b="1"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Jnanasangama, Belgaum-590018, Karnataka, India.</a:t>
            </a:r>
          </a:p>
        </p:txBody>
      </p:sp>
      <p:pic>
        <p:nvPicPr>
          <p:cNvPr id="4" name="Picture 3"/>
          <p:cNvPicPr/>
          <p:nvPr/>
        </p:nvPicPr>
        <p:blipFill>
          <a:blip r:embed="rId3" cstate="print"/>
          <a:srcRect/>
          <a:stretch>
            <a:fillRect/>
          </a:stretch>
        </p:blipFill>
        <p:spPr bwMode="auto">
          <a:xfrm>
            <a:off x="833800" y="1697504"/>
            <a:ext cx="1676400" cy="1447800"/>
          </a:xfrm>
          <a:prstGeom prst="rect">
            <a:avLst/>
          </a:prstGeom>
          <a:noFill/>
          <a:ln w="9525">
            <a:noFill/>
            <a:miter lim="800000"/>
            <a:headEnd/>
            <a:tailEnd/>
          </a:ln>
        </p:spPr>
      </p:pic>
      <p:pic>
        <p:nvPicPr>
          <p:cNvPr id="6" name="Picture" descr="ewit_logo_blue_text"/>
          <p:cNvPicPr/>
          <p:nvPr/>
        </p:nvPicPr>
        <p:blipFill>
          <a:blip r:embed="rId4" cstate="print"/>
          <a:stretch>
            <a:fillRect/>
          </a:stretch>
        </p:blipFill>
        <p:spPr bwMode="auto">
          <a:xfrm>
            <a:off x="6224978" y="1803145"/>
            <a:ext cx="1814945" cy="1342159"/>
          </a:xfrm>
          <a:prstGeom prst="rect">
            <a:avLst/>
          </a:prstGeom>
          <a:noFill/>
          <a:ln w="9525">
            <a:noFill/>
            <a:miter lim="800000"/>
            <a:headEnd/>
            <a:tailEnd/>
          </a:ln>
        </p:spPr>
      </p:pic>
      <p:sp>
        <p:nvSpPr>
          <p:cNvPr id="11" name="TextBox 10"/>
          <p:cNvSpPr txBox="1"/>
          <p:nvPr/>
        </p:nvSpPr>
        <p:spPr>
          <a:xfrm>
            <a:off x="1676400" y="1143000"/>
            <a:ext cx="5456051" cy="790473"/>
          </a:xfrm>
          <a:prstGeom prst="rect">
            <a:avLst/>
          </a:prstGeom>
          <a:noFill/>
        </p:spPr>
        <p:txBody>
          <a:bodyPr wrap="square" rtlCol="0">
            <a:spAutoFit/>
          </a:bodyPr>
          <a:lstStyle/>
          <a:p>
            <a:pPr algn="ctr">
              <a:lnSpc>
                <a:spcPct val="115000"/>
              </a:lnSpc>
              <a:spcAft>
                <a:spcPts val="150"/>
              </a:spcAft>
            </a:pPr>
            <a:r>
              <a:rPr lang="en-US" sz="2000" b="1" dirty="0">
                <a:solidFill>
                  <a:schemeClr val="tx2"/>
                </a:solidFill>
                <a:effectLst/>
                <a:latin typeface="Times New Roman" pitchFamily="18" charset="0"/>
                <a:ea typeface="Times New Roman"/>
                <a:cs typeface="Times New Roman" pitchFamily="18" charset="0"/>
              </a:rPr>
              <a:t>EAST WEST INSTITUTE OF TECHNOLOGY</a:t>
            </a:r>
            <a:endParaRPr lang="en-US" sz="2000" dirty="0">
              <a:solidFill>
                <a:schemeClr val="tx2"/>
              </a:solidFill>
              <a:latin typeface="Times New Roman" pitchFamily="18" charset="0"/>
              <a:ea typeface="Times New Roman"/>
              <a:cs typeface="Times New Roman" pitchFamily="18" charset="0"/>
            </a:endParaRPr>
          </a:p>
          <a:p>
            <a:pPr algn="ctr">
              <a:lnSpc>
                <a:spcPct val="115000"/>
              </a:lnSpc>
              <a:spcAft>
                <a:spcPts val="150"/>
              </a:spcAft>
            </a:pPr>
            <a:r>
              <a:rPr lang="en-US" dirty="0">
                <a:solidFill>
                  <a:schemeClr val="tx2"/>
                </a:solidFill>
                <a:effectLst/>
                <a:latin typeface="Times New Roman" pitchFamily="18" charset="0"/>
                <a:ea typeface="Times New Roman"/>
                <a:cs typeface="Times New Roman" pitchFamily="18" charset="0"/>
              </a:rPr>
              <a:t>Bangalore- 560091</a:t>
            </a:r>
            <a:endParaRPr lang="en-US" dirty="0">
              <a:solidFill>
                <a:schemeClr val="tx2"/>
              </a:solidFill>
              <a:latin typeface="Times New Roman" pitchFamily="18" charset="0"/>
              <a:ea typeface="Times New Roman"/>
              <a:cs typeface="Times New Roman" pitchFamily="18" charset="0"/>
            </a:endParaRPr>
          </a:p>
        </p:txBody>
      </p:sp>
      <p:sp>
        <p:nvSpPr>
          <p:cNvPr id="12" name="TextBox 11"/>
          <p:cNvSpPr txBox="1"/>
          <p:nvPr/>
        </p:nvSpPr>
        <p:spPr>
          <a:xfrm>
            <a:off x="526577" y="3219862"/>
            <a:ext cx="7745360" cy="1200329"/>
          </a:xfrm>
          <a:prstGeom prst="rect">
            <a:avLst/>
          </a:prstGeom>
          <a:noFill/>
        </p:spPr>
        <p:txBody>
          <a:bodyPr wrap="square" rtlCol="0">
            <a:spAutoFit/>
          </a:bodyPr>
          <a:lstStyle/>
          <a:p>
            <a:pPr algn="ctr"/>
            <a:r>
              <a:rPr lang="en-US" sz="2400" dirty="0">
                <a:solidFill>
                  <a:schemeClr val="tx2"/>
                </a:solidFill>
                <a:latin typeface="Times New Roman" pitchFamily="18" charset="0"/>
                <a:ea typeface="Calibri"/>
                <a:cs typeface="Times New Roman" pitchFamily="18" charset="0"/>
              </a:rPr>
              <a:t>PRESENTATION  ON</a:t>
            </a:r>
            <a:br>
              <a:rPr lang="en-US" sz="2400" dirty="0">
                <a:solidFill>
                  <a:schemeClr val="tx2"/>
                </a:solidFill>
                <a:latin typeface="Times New Roman" pitchFamily="18" charset="0"/>
                <a:ea typeface="Calibri"/>
                <a:cs typeface="Times New Roman" pitchFamily="18" charset="0"/>
              </a:rPr>
            </a:br>
            <a:r>
              <a:rPr lang="en-US" sz="2400" b="1" dirty="0">
                <a:solidFill>
                  <a:schemeClr val="tx2"/>
                </a:solidFill>
                <a:latin typeface="Times New Roman" pitchFamily="18" charset="0"/>
                <a:ea typeface="Calibri"/>
                <a:cs typeface="Times New Roman" pitchFamily="18" charset="0"/>
              </a:rPr>
              <a:t>“Content Based Image Retrieval Using Color and Shape Features”</a:t>
            </a:r>
            <a:endParaRPr lang="en-US" sz="2400" dirty="0">
              <a:solidFill>
                <a:schemeClr val="tx2"/>
              </a:solidFill>
              <a:latin typeface="Times New Roman" pitchFamily="18" charset="0"/>
              <a:cs typeface="Times New Roman" pitchFamily="18" charset="0"/>
            </a:endParaRPr>
          </a:p>
        </p:txBody>
      </p:sp>
      <p:sp>
        <p:nvSpPr>
          <p:cNvPr id="13" name="TextBox 12"/>
          <p:cNvSpPr txBox="1"/>
          <p:nvPr/>
        </p:nvSpPr>
        <p:spPr>
          <a:xfrm>
            <a:off x="642583" y="4659868"/>
            <a:ext cx="3848967" cy="1569660"/>
          </a:xfrm>
          <a:prstGeom prst="rect">
            <a:avLst/>
          </a:prstGeom>
          <a:noFill/>
        </p:spPr>
        <p:txBody>
          <a:bodyPr wrap="square" rtlCol="0">
            <a:spAutoFit/>
          </a:bodyPr>
          <a:lstStyle/>
          <a:p>
            <a:r>
              <a:rPr lang="en-US" sz="1600" dirty="0">
                <a:solidFill>
                  <a:schemeClr val="tx2"/>
                </a:solidFill>
                <a:latin typeface="Times New Roman" pitchFamily="18" charset="0"/>
                <a:ea typeface="Calibri"/>
                <a:cs typeface="Times New Roman" pitchFamily="18" charset="0"/>
              </a:rPr>
              <a:t>Submitted By:</a:t>
            </a:r>
            <a:br>
              <a:rPr lang="en-US" sz="1600" dirty="0">
                <a:solidFill>
                  <a:schemeClr val="tx2"/>
                </a:solidFill>
                <a:latin typeface="Times New Roman" pitchFamily="18" charset="0"/>
                <a:ea typeface="Calibri"/>
                <a:cs typeface="Times New Roman" pitchFamily="18" charset="0"/>
              </a:rPr>
            </a:br>
            <a:r>
              <a:rPr lang="en-US" sz="1600" b="1" dirty="0">
                <a:solidFill>
                  <a:schemeClr val="tx2"/>
                </a:solidFill>
                <a:latin typeface="Times New Roman" pitchFamily="18" charset="0"/>
                <a:ea typeface="Calibri"/>
                <a:cs typeface="Times New Roman" pitchFamily="18" charset="0"/>
              </a:rPr>
              <a:t>	</a:t>
            </a:r>
            <a:r>
              <a:rPr lang="en-US" sz="1600" dirty="0">
                <a:solidFill>
                  <a:schemeClr val="tx2"/>
                </a:solidFill>
                <a:latin typeface="Times New Roman" pitchFamily="18" charset="0"/>
                <a:ea typeface="Calibri"/>
                <a:cs typeface="Times New Roman" pitchFamily="18" charset="0"/>
              </a:rPr>
              <a:t/>
            </a:r>
            <a:br>
              <a:rPr lang="en-US" sz="1600" dirty="0">
                <a:solidFill>
                  <a:schemeClr val="tx2"/>
                </a:solidFill>
                <a:latin typeface="Times New Roman" pitchFamily="18" charset="0"/>
                <a:ea typeface="Calibri"/>
                <a:cs typeface="Times New Roman" pitchFamily="18" charset="0"/>
              </a:rPr>
            </a:br>
            <a:r>
              <a:rPr lang="en-US" sz="1600" b="1" dirty="0">
                <a:solidFill>
                  <a:schemeClr val="tx2"/>
                </a:solidFill>
                <a:latin typeface="Times New Roman" pitchFamily="18" charset="0"/>
                <a:ea typeface="Calibri"/>
                <a:cs typeface="Times New Roman" pitchFamily="18" charset="0"/>
              </a:rPr>
              <a:t>PUNEETH A HEGDE           1EW14IS079</a:t>
            </a:r>
          </a:p>
          <a:p>
            <a:r>
              <a:rPr lang="en-US" sz="1600" b="1" dirty="0">
                <a:solidFill>
                  <a:schemeClr val="tx2"/>
                </a:solidFill>
                <a:latin typeface="Times New Roman" pitchFamily="18" charset="0"/>
                <a:cs typeface="Times New Roman" pitchFamily="18" charset="0"/>
              </a:rPr>
              <a:t>PUNEETH P                           1EW14IS080</a:t>
            </a:r>
          </a:p>
          <a:p>
            <a:r>
              <a:rPr lang="en-US" sz="1600" b="1" dirty="0">
                <a:solidFill>
                  <a:schemeClr val="tx2"/>
                </a:solidFill>
                <a:latin typeface="Times New Roman" pitchFamily="18" charset="0"/>
                <a:cs typeface="Times New Roman" pitchFamily="18" charset="0"/>
              </a:rPr>
              <a:t>SANJAY GOWDA J R          1EW14IS093</a:t>
            </a:r>
          </a:p>
          <a:p>
            <a:r>
              <a:rPr lang="en-US" sz="1600" b="1" dirty="0">
                <a:solidFill>
                  <a:schemeClr val="tx2"/>
                </a:solidFill>
                <a:latin typeface="Times New Roman" pitchFamily="18" charset="0"/>
                <a:cs typeface="Times New Roman" pitchFamily="18" charset="0"/>
              </a:rPr>
              <a:t>SHASHI KIRAN D C            1EW14IS095</a:t>
            </a:r>
            <a:endParaRPr lang="en-US" sz="1600" dirty="0">
              <a:solidFill>
                <a:schemeClr val="tx2"/>
              </a:solidFill>
              <a:latin typeface="Times New Roman" pitchFamily="18" charset="0"/>
              <a:cs typeface="Times New Roman" pitchFamily="18" charset="0"/>
            </a:endParaRPr>
          </a:p>
        </p:txBody>
      </p:sp>
      <p:sp>
        <p:nvSpPr>
          <p:cNvPr id="14" name="TextBox 13"/>
          <p:cNvSpPr txBox="1"/>
          <p:nvPr/>
        </p:nvSpPr>
        <p:spPr>
          <a:xfrm>
            <a:off x="5515110" y="4752200"/>
            <a:ext cx="2524813" cy="1384995"/>
          </a:xfrm>
          <a:prstGeom prst="rect">
            <a:avLst/>
          </a:prstGeom>
          <a:noFill/>
        </p:spPr>
        <p:txBody>
          <a:bodyPr wrap="square" rtlCol="0">
            <a:spAutoFit/>
          </a:bodyPr>
          <a:lstStyle/>
          <a:p>
            <a:pPr algn="ctr"/>
            <a:r>
              <a:rPr lang="en-US" sz="1600" dirty="0">
                <a:solidFill>
                  <a:schemeClr val="tx2"/>
                </a:solidFill>
                <a:latin typeface="Times New Roman" pitchFamily="18" charset="0"/>
                <a:cs typeface="Times New Roman" pitchFamily="18" charset="0"/>
              </a:rPr>
              <a:t>Under the Guidance of</a:t>
            </a:r>
          </a:p>
          <a:p>
            <a:pPr algn="ctr"/>
            <a:r>
              <a:rPr lang="en-US" b="1" dirty="0">
                <a:solidFill>
                  <a:schemeClr val="tx2"/>
                </a:solidFill>
                <a:latin typeface="Times New Roman" pitchFamily="18" charset="0"/>
                <a:cs typeface="Times New Roman" pitchFamily="18" charset="0"/>
              </a:rPr>
              <a:t>Dr.SURESH M B</a:t>
            </a:r>
          </a:p>
          <a:p>
            <a:pPr algn="ctr"/>
            <a:r>
              <a:rPr lang="en-US" sz="1600" dirty="0">
                <a:solidFill>
                  <a:schemeClr val="tx2"/>
                </a:solidFill>
                <a:latin typeface="Times New Roman" pitchFamily="18" charset="0"/>
                <a:cs typeface="Times New Roman" pitchFamily="18" charset="0"/>
              </a:rPr>
              <a:t>Professor &amp; Head </a:t>
            </a:r>
          </a:p>
          <a:p>
            <a:pPr algn="ctr"/>
            <a:r>
              <a:rPr lang="en-US" sz="1600" dirty="0">
                <a:solidFill>
                  <a:schemeClr val="tx2"/>
                </a:solidFill>
                <a:latin typeface="Times New Roman" pitchFamily="18" charset="0"/>
                <a:cs typeface="Times New Roman" pitchFamily="18" charset="0"/>
              </a:rPr>
              <a:t>Department of ISE, EWIT</a:t>
            </a:r>
          </a:p>
          <a:p>
            <a:pPr algn="ctr"/>
            <a:r>
              <a:rPr lang="en-US" dirty="0">
                <a:solidFill>
                  <a:schemeClr val="tx2"/>
                </a:solidFill>
                <a:latin typeface="Times New Roman" pitchFamily="18" charset="0"/>
                <a:cs typeface="Times New Roman" pitchFamily="18" charset="0"/>
              </a:rPr>
              <a:t> </a:t>
            </a:r>
          </a:p>
        </p:txBody>
      </p:sp>
    </p:spTree>
    <p:extLst>
      <p:ext uri="{BB962C8B-B14F-4D97-AF65-F5344CB8AC3E}">
        <p14:creationId xmlns:p14="http://schemas.microsoft.com/office/powerpoint/2010/main" xmlns="" val="421855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US" sz="2000" b="1" dirty="0" smtClean="0">
                <a:latin typeface="Times New Roman" pitchFamily="18" charset="0"/>
                <a:cs typeface="Times New Roman" pitchFamily="18" charset="0"/>
              </a:rPr>
              <a:t>K-Nearest Neighbour </a:t>
            </a:r>
            <a:r>
              <a:rPr lang="en-US" sz="2000" dirty="0" smtClean="0">
                <a:latin typeface="Times New Roman" pitchFamily="18" charset="0"/>
                <a:cs typeface="Times New Roman" pitchFamily="18" charset="0"/>
              </a:rPr>
              <a:t>:- It is one of the methods that can also be used in domains such as data mining, statistical classification and pattern recognition. This method is based on correlation. In this method the test tuple is compared with trained tuples which are similar to it. The trained tuples would have been given ‘n’ number of attributes. Tuples represent the single points in a space. If there exist an unknown tuple then K-Nearest Neighbour method searches the ‘k’ trained tuples in a space which are similar to the unknown tuple. </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2648" y="838200"/>
            <a:ext cx="8153400" cy="304800"/>
          </a:xfrm>
        </p:spPr>
        <p:txBody>
          <a:bodyPr>
            <a:noAutofit/>
          </a:bodyPr>
          <a:lstStyle/>
          <a:p>
            <a:pPr algn="ct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IMPLEMENTATION of MODULES</a:t>
            </a:r>
            <a:b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sz="4800" dirty="0"/>
          </a:p>
        </p:txBody>
      </p:sp>
      <p:sp>
        <p:nvSpPr>
          <p:cNvPr id="11" name="Content Placeholder 10"/>
          <p:cNvSpPr>
            <a:spLocks noGrp="1"/>
          </p:cNvSpPr>
          <p:nvPr>
            <p:ph sz="quarter" idx="1"/>
          </p:nvPr>
        </p:nvSpPr>
        <p:spPr/>
        <p:txBody>
          <a:bodyPr>
            <a:normAutofit/>
          </a:bodyPr>
          <a:lstStyle/>
          <a:p>
            <a:pPr>
              <a:lnSpc>
                <a:spcPct val="150000"/>
              </a:lnSpc>
              <a:buNone/>
            </a:pPr>
            <a:r>
              <a:rPr lang="en-US" sz="2800" dirty="0" smtClean="0">
                <a:latin typeface="Times New Roman" pitchFamily="18" charset="0"/>
                <a:cs typeface="Times New Roman" pitchFamily="18" charset="0"/>
              </a:rPr>
              <a:t>   The basic fundamentals of content based image   retrieval are divided into three parts :-</a:t>
            </a:r>
          </a:p>
          <a:p>
            <a:pPr>
              <a:lnSpc>
                <a:spcPct val="150000"/>
              </a:lnSpc>
              <a:buFont typeface="Wingdings" pitchFamily="2" charset="2"/>
              <a:buChar char="v"/>
            </a:pPr>
            <a:r>
              <a:rPr lang="en-US" sz="2800" dirty="0" smtClean="0">
                <a:latin typeface="Times New Roman" pitchFamily="18" charset="0"/>
                <a:cs typeface="Times New Roman" pitchFamily="18" charset="0"/>
              </a:rPr>
              <a:t>Feature Extraction </a:t>
            </a:r>
          </a:p>
          <a:p>
            <a:pPr>
              <a:lnSpc>
                <a:spcPct val="150000"/>
              </a:lnSpc>
              <a:buFont typeface="Wingdings" pitchFamily="2" charset="2"/>
              <a:buChar char="v"/>
            </a:pPr>
            <a:r>
              <a:rPr lang="en-US" sz="2800" dirty="0" smtClean="0">
                <a:latin typeface="Times New Roman" pitchFamily="18" charset="0"/>
                <a:cs typeface="Times New Roman" pitchFamily="18" charset="0"/>
              </a:rPr>
              <a:t>Feature Matching </a:t>
            </a:r>
          </a:p>
          <a:p>
            <a:pPr>
              <a:lnSpc>
                <a:spcPct val="150000"/>
              </a:lnSpc>
              <a:buFont typeface="Wingdings" pitchFamily="2" charset="2"/>
              <a:buChar char="v"/>
            </a:pPr>
            <a:r>
              <a:rPr lang="en-US" sz="2800" dirty="0" smtClean="0">
                <a:latin typeface="Times New Roman" pitchFamily="18" charset="0"/>
                <a:cs typeface="Times New Roman" pitchFamily="18" charset="0"/>
              </a:rPr>
              <a:t>Retrieval System Design</a:t>
            </a:r>
          </a:p>
          <a:p>
            <a:pPr>
              <a:lnSpc>
                <a:spcPct val="150000"/>
              </a:lnSpc>
              <a:buNone/>
            </a:pP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latin typeface="Times New Roman" pitchFamily="18" charset="0"/>
                <a:cs typeface="Times New Roman" pitchFamily="18" charset="0"/>
              </a:rPr>
              <a:t>Block</a:t>
            </a:r>
            <a:r>
              <a:rPr lang="en-US" dirty="0" smtClean="0">
                <a:latin typeface="Times New Roman" pitchFamily="18" charset="0"/>
                <a:cs typeface="Times New Roman" pitchFamily="18" charset="0"/>
              </a:rPr>
              <a:t> Diagram of a CBIR System</a:t>
            </a:r>
            <a:endParaRPr lang="en-US" dirty="0">
              <a:latin typeface="Times New Roman" pitchFamily="18" charset="0"/>
              <a:cs typeface="Times New Roman" pitchFamily="18" charset="0"/>
            </a:endParaRPr>
          </a:p>
        </p:txBody>
      </p:sp>
      <p:pic>
        <p:nvPicPr>
          <p:cNvPr id="2051" name="Picture 3"/>
          <p:cNvPicPr>
            <a:picLocks noGrp="1" noChangeAspect="1" noChangeArrowheads="1"/>
          </p:cNvPicPr>
          <p:nvPr>
            <p:ph sz="quarter" idx="1"/>
          </p:nvPr>
        </p:nvPicPr>
        <p:blipFill>
          <a:blip r:embed="rId2" cstate="print"/>
          <a:srcRect/>
          <a:stretch>
            <a:fillRect/>
          </a:stretch>
        </p:blipFill>
        <p:spPr bwMode="auto">
          <a:xfrm>
            <a:off x="299041" y="1981200"/>
            <a:ext cx="8463959" cy="4114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0"/>
            <a:ext cx="8153400" cy="1219200"/>
          </a:xfrm>
        </p:spPr>
        <p:txBody>
          <a:bodyPr>
            <a:normAutofit fontScale="90000"/>
          </a:bodyPr>
          <a:lstStyle/>
          <a:p>
            <a:r>
              <a:rPr lang="en-US" dirty="0" smtClean="0">
                <a:latin typeface="Times New Roman" pitchFamily="18" charset="0"/>
                <a:cs typeface="Times New Roman" pitchFamily="18" charset="0"/>
              </a:rPr>
              <a:t>The CBIR system has following steps:-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marL="857250" indent="-857250" algn="just">
              <a:lnSpc>
                <a:spcPct val="150000"/>
              </a:lnSpc>
              <a:buClrTx/>
              <a:buFont typeface="+mj-lt"/>
              <a:buAutoNum type="romanLcPeriod"/>
            </a:pPr>
            <a:r>
              <a:rPr lang="en-US" sz="4000" b="1" dirty="0" smtClean="0">
                <a:latin typeface="Times New Roman" pitchFamily="18" charset="0"/>
                <a:cs typeface="Times New Roman" pitchFamily="18" charset="0"/>
              </a:rPr>
              <a:t>Create a Database</a:t>
            </a:r>
          </a:p>
          <a:p>
            <a:pPr marL="857250" indent="-857250" algn="just">
              <a:lnSpc>
                <a:spcPct val="150000"/>
              </a:lnSpc>
              <a:buClrTx/>
              <a:buFont typeface="+mj-lt"/>
              <a:buAutoNum type="romanLcPeriod"/>
            </a:pPr>
            <a:r>
              <a:rPr lang="en-US" sz="4000" b="1" dirty="0" smtClean="0">
                <a:latin typeface="Times New Roman" pitchFamily="18" charset="0"/>
                <a:cs typeface="Times New Roman" pitchFamily="18" charset="0"/>
              </a:rPr>
              <a:t>Input Query Image</a:t>
            </a:r>
          </a:p>
          <a:p>
            <a:pPr marL="857250" indent="-857250" algn="just">
              <a:lnSpc>
                <a:spcPct val="150000"/>
              </a:lnSpc>
              <a:buClrTx/>
              <a:buFont typeface="+mj-lt"/>
              <a:buAutoNum type="romanLcPeriod"/>
            </a:pPr>
            <a:r>
              <a:rPr lang="en-US" sz="4000" b="1" dirty="0" smtClean="0">
                <a:latin typeface="Times New Roman" pitchFamily="18" charset="0"/>
                <a:cs typeface="Times New Roman" pitchFamily="18" charset="0"/>
              </a:rPr>
              <a:t>Feature Extraction</a:t>
            </a:r>
          </a:p>
          <a:p>
            <a:pPr marL="857250" indent="-857250" algn="just">
              <a:lnSpc>
                <a:spcPct val="150000"/>
              </a:lnSpc>
              <a:buClrTx/>
              <a:buFont typeface="+mj-lt"/>
              <a:buAutoNum type="romanLcPeriod"/>
            </a:pPr>
            <a:r>
              <a:rPr lang="en-US" sz="4000" b="1" dirty="0" smtClean="0">
                <a:latin typeface="Times New Roman" pitchFamily="18" charset="0"/>
                <a:cs typeface="Times New Roman" pitchFamily="18" charset="0"/>
              </a:rPr>
              <a:t>Feature Matching</a:t>
            </a:r>
          </a:p>
          <a:p>
            <a:pPr marL="857250" indent="-857250" algn="just">
              <a:lnSpc>
                <a:spcPct val="150000"/>
              </a:lnSpc>
              <a:buClrTx/>
              <a:buFont typeface="+mj-lt"/>
              <a:buAutoNum type="romanLcPeriod"/>
            </a:pPr>
            <a:r>
              <a:rPr lang="en-US" sz="4000" b="1" dirty="0" smtClean="0">
                <a:latin typeface="Times New Roman" pitchFamily="18" charset="0"/>
                <a:cs typeface="Times New Roman" pitchFamily="18" charset="0"/>
              </a:rPr>
              <a:t>Evaluate Results</a:t>
            </a:r>
          </a:p>
          <a:p>
            <a:pPr marL="857250" indent="-857250" algn="just">
              <a:lnSpc>
                <a:spcPct val="150000"/>
              </a:lnSpc>
              <a:buClrTx/>
              <a:buFont typeface="+mj-lt"/>
              <a:buAutoNum type="romanLcPeriod"/>
            </a:pPr>
            <a:endParaRPr lang="en-US" sz="40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LcPeriod"/>
            </a:pPr>
            <a:r>
              <a:rPr lang="en-US" b="1" dirty="0" smtClean="0">
                <a:solidFill>
                  <a:schemeClr val="tx1"/>
                </a:solidFill>
                <a:latin typeface="Times New Roman" pitchFamily="18" charset="0"/>
                <a:cs typeface="Times New Roman" pitchFamily="18" charset="0"/>
              </a:rPr>
              <a:t>Create a database</a:t>
            </a:r>
            <a:endParaRPr lang="en-US" b="1" dirty="0">
              <a:solidFill>
                <a:schemeClr val="tx1"/>
              </a:solidFill>
              <a:latin typeface="Times New Roman" pitchFamily="18" charset="0"/>
              <a:cs typeface="Times New Roman" pitchFamily="18" charset="0"/>
            </a:endParaRPr>
          </a:p>
        </p:txBody>
      </p:sp>
      <p:sp>
        <p:nvSpPr>
          <p:cNvPr id="11" name="Content Placeholder 10"/>
          <p:cNvSpPr>
            <a:spLocks noGrp="1"/>
          </p:cNvSpPr>
          <p:nvPr>
            <p:ph sz="quarter" idx="1"/>
          </p:nvPr>
        </p:nvSpPr>
        <p:spPr/>
        <p:txBody>
          <a:bodyPr>
            <a:normAutofit/>
          </a:bodyPr>
          <a:lstStyle/>
          <a:p>
            <a:pPr algn="just">
              <a:buNone/>
            </a:pPr>
            <a:r>
              <a:rPr lang="en-US" sz="2800" dirty="0" smtClean="0">
                <a:latin typeface="Times New Roman" pitchFamily="18" charset="0"/>
                <a:cs typeface="Times New Roman" pitchFamily="18" charset="0"/>
              </a:rPr>
              <a:t>    Store images in a database to prepare own database or use inbuilt databases.</a:t>
            </a:r>
            <a:endParaRPr lang="en-US" sz="2800"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2" cstate="print"/>
          <a:srcRect/>
          <a:stretch>
            <a:fillRect/>
          </a:stretch>
        </p:blipFill>
        <p:spPr bwMode="auto">
          <a:xfrm>
            <a:off x="990600" y="2743200"/>
            <a:ext cx="7696200" cy="40307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LcPeriod" startAt="2"/>
            </a:pPr>
            <a:r>
              <a:rPr lang="en-US" b="1" dirty="0" smtClean="0">
                <a:solidFill>
                  <a:schemeClr val="tx1"/>
                </a:solidFill>
                <a:latin typeface="Times New Roman" pitchFamily="18" charset="0"/>
                <a:cs typeface="Times New Roman" pitchFamily="18" charset="0"/>
              </a:rPr>
              <a:t>Input Query Image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buNone/>
            </a:pPr>
            <a:r>
              <a:rPr lang="en-US" dirty="0" smtClean="0">
                <a:latin typeface="Times New Roman" pitchFamily="18" charset="0"/>
                <a:cs typeface="Times New Roman" pitchFamily="18" charset="0"/>
              </a:rPr>
              <a:t>    Input image for which similar images in the database has to be retrieved.</a:t>
            </a:r>
            <a:endParaRPr lang="en-US"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609600" y="2667000"/>
            <a:ext cx="8077200" cy="38862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8305800" cy="5632311"/>
          </a:xfrm>
          <a:prstGeom prst="rect">
            <a:avLst/>
          </a:prstGeom>
        </p:spPr>
        <p:txBody>
          <a:bodyPr wrap="square">
            <a:spAutoFit/>
          </a:bodyPr>
          <a:lstStyle/>
          <a:p>
            <a:pPr marL="514350" indent="-514350" algn="just">
              <a:lnSpc>
                <a:spcPct val="150000"/>
              </a:lnSpc>
              <a:buFont typeface="+mj-lt"/>
              <a:buAutoNum type="romanLcPeriod" startAt="3"/>
            </a:pPr>
            <a:r>
              <a:rPr lang="en-US" sz="2000" b="1" u="sng" dirty="0" smtClean="0">
                <a:latin typeface="Times New Roman" pitchFamily="18" charset="0"/>
                <a:cs typeface="Times New Roman" pitchFamily="18" charset="0"/>
              </a:rPr>
              <a:t>Feature Extraction</a:t>
            </a:r>
            <a:r>
              <a:rPr lang="en-US" sz="2000" dirty="0" smtClean="0">
                <a:latin typeface="Times New Roman" pitchFamily="18" charset="0"/>
                <a:cs typeface="Times New Roman" pitchFamily="18" charset="0"/>
              </a:rPr>
              <a:t>:-Extracting the important features of database images and query image based on various image features like color and shape features etc. </a:t>
            </a:r>
          </a:p>
          <a:p>
            <a:pPr marL="514350" indent="-514350" algn="just">
              <a:lnSpc>
                <a:spcPct val="150000"/>
              </a:lnSpc>
              <a:buFont typeface="+mj-lt"/>
              <a:buAutoNum type="romanLcPeriod" startAt="3"/>
            </a:pPr>
            <a:endParaRPr lang="en-US" sz="2000" b="1" u="sng" dirty="0" smtClean="0">
              <a:latin typeface="Times New Roman" pitchFamily="18" charset="0"/>
              <a:cs typeface="Times New Roman" pitchFamily="18" charset="0"/>
            </a:endParaRPr>
          </a:p>
          <a:p>
            <a:pPr marL="514350" indent="-514350" algn="just">
              <a:lnSpc>
                <a:spcPct val="150000"/>
              </a:lnSpc>
              <a:buFont typeface="+mj-lt"/>
              <a:buAutoNum type="romanLcPeriod" startAt="3"/>
            </a:pPr>
            <a:r>
              <a:rPr lang="en-US" sz="2000" b="1" u="sng" dirty="0" smtClean="0">
                <a:latin typeface="Times New Roman" pitchFamily="18" charset="0"/>
                <a:cs typeface="Times New Roman" pitchFamily="18" charset="0"/>
              </a:rPr>
              <a:t>Feature Matching</a:t>
            </a:r>
            <a:r>
              <a:rPr lang="en-US" sz="2000" dirty="0" smtClean="0">
                <a:latin typeface="Times New Roman" pitchFamily="18" charset="0"/>
                <a:cs typeface="Times New Roman" pitchFamily="18" charset="0"/>
              </a:rPr>
              <a:t>:-Measure similarity between query image and stored database images based on Manhattan distance, Euclidean distance, chisquare distance etc. is checked and the features which are closer to the query image features the corresponding image of that features are retrieved. </a:t>
            </a:r>
          </a:p>
          <a:p>
            <a:pPr marL="514350" indent="-514350" algn="just">
              <a:lnSpc>
                <a:spcPct val="150000"/>
              </a:lnSpc>
              <a:buFont typeface="+mj-lt"/>
              <a:buAutoNum type="romanLcPeriod" startAt="3"/>
            </a:pPr>
            <a:endParaRPr lang="en-US" sz="2000" b="1" u="sng" dirty="0" smtClean="0">
              <a:latin typeface="Times New Roman" pitchFamily="18" charset="0"/>
              <a:cs typeface="Times New Roman" pitchFamily="18" charset="0"/>
            </a:endParaRPr>
          </a:p>
          <a:p>
            <a:pPr marL="514350" indent="-514350" algn="just">
              <a:lnSpc>
                <a:spcPct val="150000"/>
              </a:lnSpc>
              <a:buFont typeface="+mj-lt"/>
              <a:buAutoNum type="romanLcPeriod" startAt="3"/>
            </a:pPr>
            <a:r>
              <a:rPr lang="en-US" sz="2000" b="1" u="sng" dirty="0" smtClean="0">
                <a:latin typeface="Times New Roman" pitchFamily="18" charset="0"/>
                <a:cs typeface="Times New Roman" pitchFamily="18" charset="0"/>
              </a:rPr>
              <a:t>Evaluate Results</a:t>
            </a:r>
            <a:r>
              <a:rPr lang="en-US" sz="2000" dirty="0" smtClean="0">
                <a:latin typeface="Times New Roman" pitchFamily="18" charset="0"/>
                <a:cs typeface="Times New Roman" pitchFamily="18" charset="0"/>
              </a:rPr>
              <a:t>:-Based on certain parameters like sensitivity, specificity, accuracy rate evaluate retrieved images.</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609600" y="228600"/>
            <a:ext cx="8153400" cy="1905000"/>
          </a:xfrm>
        </p:spPr>
        <p:txBody>
          <a:bodyPr>
            <a:normAutofit/>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END OF PRESENTATION</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dirty="0"/>
          </a:p>
        </p:txBody>
      </p:sp>
      <p:sp>
        <p:nvSpPr>
          <p:cNvPr id="1030" name="AutoShape 6" descr="https://www.tibetanchamberofcommerce.com/wp-content/uploads/2015/10/ThankYou-7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https://www.tibetanchamberofcommerce.com/wp-content/uploads/2015/10/ThankYou-7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4" name="AutoShape 10" descr="https://www.tibetanchamberofcommerce.com/wp-content/uploads/2015/10/ThankYou-7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4" name="Picture 23" descr="THANK-YOU.jpg"/>
          <p:cNvPicPr>
            <a:picLocks noChangeAspect="1"/>
          </p:cNvPicPr>
          <p:nvPr/>
        </p:nvPicPr>
        <p:blipFill>
          <a:blip r:embed="rId2" cstate="print"/>
          <a:stretch>
            <a:fillRect/>
          </a:stretch>
        </p:blipFill>
        <p:spPr>
          <a:xfrm>
            <a:off x="0" y="2209800"/>
            <a:ext cx="9144000" cy="3886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ABSTRACT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sz="quarter" idx="1"/>
          </p:nvPr>
        </p:nvSpPr>
        <p:spPr/>
        <p:txBody>
          <a:bodyPr>
            <a:noAutofit/>
          </a:bodyPr>
          <a:lstStyle/>
          <a:p>
            <a:pPr algn="just">
              <a:lnSpc>
                <a:spcPct val="150000"/>
              </a:lnSpc>
              <a:buNone/>
            </a:pPr>
            <a:r>
              <a:rPr lang="en-US" sz="2000" dirty="0" smtClean="0">
                <a:latin typeface="Times New Roman" pitchFamily="18" charset="0"/>
                <a:cs typeface="Times New Roman" pitchFamily="18" charset="0"/>
              </a:rPr>
              <a:t>     Growth of digital technology along with use of internet has increased the use of data such as images and videos in domains like digital museums, commercial use, crime prevention, medical images, remote sensing and so on. With increasing volume of digital data search and retrieval of relevant images from large datasets in accurate and efficient way is a challenging problem.CBIR combines the features of image like color and shape rather than keywords related to an image. An approach is proposed for retrieval based on combination of color and shape features of image.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066800"/>
            <a:ext cx="8153400" cy="152400"/>
          </a:xfrm>
        </p:spPr>
        <p:txBody>
          <a:bodyPr>
            <a:noAutofit/>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INTRODUCTION</a:t>
            </a:r>
            <a:r>
              <a:rPr lang="en-US" sz="5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sz="5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sz="5000" dirty="0">
              <a:latin typeface="+mn-lt"/>
              <a:cs typeface="Times New Roman" pitchFamily="18" charset="0"/>
            </a:endParaRPr>
          </a:p>
        </p:txBody>
      </p:sp>
      <p:sp>
        <p:nvSpPr>
          <p:cNvPr id="3" name="Content Placeholder 2"/>
          <p:cNvSpPr>
            <a:spLocks noGrp="1"/>
          </p:cNvSpPr>
          <p:nvPr>
            <p:ph sz="quarter" idx="1"/>
          </p:nvPr>
        </p:nvSpPr>
        <p:spPr>
          <a:xfrm>
            <a:off x="612648" y="1600200"/>
            <a:ext cx="8153400" cy="4648200"/>
          </a:xfrm>
        </p:spPr>
        <p:txBody>
          <a:bodyPr>
            <a:noAutofit/>
          </a:bodyPr>
          <a:lstStyle/>
          <a:p>
            <a:pPr algn="just">
              <a:buFont typeface="Wingdings" pitchFamily="2" charset="2"/>
              <a:buChar char="v"/>
            </a:pPr>
            <a:r>
              <a:rPr lang="en-US" sz="2000" b="1" dirty="0" smtClean="0">
                <a:latin typeface="Times New Roman" pitchFamily="18" charset="0"/>
                <a:cs typeface="Times New Roman" pitchFamily="18" charset="0"/>
              </a:rPr>
              <a:t>Image processing</a:t>
            </a:r>
            <a:r>
              <a:rPr lang="en-US" sz="2000" dirty="0" smtClean="0">
                <a:latin typeface="Times New Roman" pitchFamily="18" charset="0"/>
                <a:cs typeface="Times New Roman" pitchFamily="18" charset="0"/>
              </a:rPr>
              <a:t> is the study of any algorithm that takes an image as input and returns an image as output.</a:t>
            </a:r>
          </a:p>
          <a:p>
            <a:pPr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r>
              <a:rPr lang="en-US" sz="2000" b="1" dirty="0" smtClean="0">
                <a:latin typeface="Times New Roman" pitchFamily="18" charset="0"/>
                <a:cs typeface="Times New Roman" pitchFamily="18" charset="0"/>
              </a:rPr>
              <a:t>Content-based image retrieval</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CBIR</a:t>
            </a:r>
            <a:r>
              <a:rPr lang="en-US" sz="2000" dirty="0" smtClean="0">
                <a:latin typeface="Times New Roman" pitchFamily="18" charset="0"/>
                <a:cs typeface="Times New Roman" pitchFamily="18" charset="0"/>
              </a:rPr>
              <a:t>), also known as </a:t>
            </a:r>
            <a:r>
              <a:rPr lang="en-US" sz="2000" b="1" dirty="0" smtClean="0">
                <a:latin typeface="Times New Roman" pitchFamily="18" charset="0"/>
                <a:cs typeface="Times New Roman" pitchFamily="18" charset="0"/>
              </a:rPr>
              <a:t>query by image content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QBIC</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content based visual image retrieval(CBVIR)</a:t>
            </a:r>
            <a:r>
              <a:rPr lang="en-US" sz="2000" dirty="0" smtClean="0">
                <a:latin typeface="Times New Roman" pitchFamily="18" charset="0"/>
                <a:cs typeface="Times New Roman" pitchFamily="18" charset="0"/>
              </a:rPr>
              <a:t> is the application of computer vision techniques to the image retrieval problem, that is, the problem of searching for digital images in large databases.</a:t>
            </a:r>
          </a:p>
          <a:p>
            <a:pPr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r>
              <a:rPr lang="en-US" sz="2000" b="1" dirty="0" smtClean="0">
                <a:latin typeface="Times New Roman" pitchFamily="18" charset="0"/>
                <a:cs typeface="Times New Roman" pitchFamily="18" charset="0"/>
              </a:rPr>
              <a:t>Color</a:t>
            </a:r>
            <a:r>
              <a:rPr lang="en-US" sz="2000" dirty="0" smtClean="0">
                <a:latin typeface="Times New Roman" pitchFamily="18" charset="0"/>
                <a:cs typeface="Times New Roman" pitchFamily="18" charset="0"/>
              </a:rPr>
              <a:t> is the most widely used visual content for image retrieval. Color spaces are required for description of CBIR. Mostly </a:t>
            </a:r>
            <a:r>
              <a:rPr lang="en-US" sz="2000" b="1" dirty="0" smtClean="0">
                <a:latin typeface="Times New Roman" pitchFamily="18" charset="0"/>
                <a:cs typeface="Times New Roman" pitchFamily="18" charset="0"/>
              </a:rPr>
              <a:t>RGB</a:t>
            </a:r>
            <a:r>
              <a:rPr lang="en-US" sz="2000" dirty="0" smtClean="0">
                <a:latin typeface="Times New Roman" pitchFamily="18" charset="0"/>
                <a:cs typeface="Times New Roman" pitchFamily="18" charset="0"/>
              </a:rPr>
              <a:t> &amp; </a:t>
            </a:r>
            <a:r>
              <a:rPr lang="en-US" sz="2000" b="1" dirty="0" smtClean="0">
                <a:latin typeface="Times New Roman" pitchFamily="18" charset="0"/>
                <a:cs typeface="Times New Roman" pitchFamily="18" charset="0"/>
              </a:rPr>
              <a:t>HSV</a:t>
            </a:r>
            <a:r>
              <a:rPr lang="en-US" sz="2000" dirty="0" smtClean="0">
                <a:latin typeface="Times New Roman" pitchFamily="18" charset="0"/>
                <a:cs typeface="Times New Roman" pitchFamily="18" charset="0"/>
              </a:rPr>
              <a:t>.</a:t>
            </a:r>
          </a:p>
          <a:p>
            <a:pPr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r>
              <a:rPr lang="en-US" sz="2000" dirty="0" smtClean="0">
                <a:latin typeface="Times New Roman" pitchFamily="18" charset="0"/>
                <a:cs typeface="Times New Roman" pitchFamily="18" charset="0"/>
              </a:rPr>
              <a:t>Several methods are used for </a:t>
            </a:r>
            <a:r>
              <a:rPr lang="en-US" sz="2000" b="1" dirty="0" smtClean="0">
                <a:latin typeface="Times New Roman" pitchFamily="18" charset="0"/>
                <a:cs typeface="Times New Roman" pitchFamily="18" charset="0"/>
              </a:rPr>
              <a:t>shape</a:t>
            </a:r>
            <a:r>
              <a:rPr lang="en-US" sz="2000" dirty="0" smtClean="0">
                <a:latin typeface="Times New Roman" pitchFamily="18" charset="0"/>
                <a:cs typeface="Times New Roman" pitchFamily="18" charset="0"/>
              </a:rPr>
              <a:t> based image retrieval which involves different kind of image filtering and image transformations. </a:t>
            </a:r>
          </a:p>
          <a:p>
            <a:pPr>
              <a:buFont typeface="Wingdings" pitchFamily="2" charset="2"/>
              <a:buChar char="v"/>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868362"/>
          </a:xfrm>
        </p:spPr>
        <p:txBody>
          <a:bodyPr>
            <a:noAutofit/>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LITERATURE SURVEY</a:t>
            </a:r>
            <a:b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sz="5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336782046"/>
              </p:ext>
            </p:extLst>
          </p:nvPr>
        </p:nvGraphicFramePr>
        <p:xfrm>
          <a:off x="228600" y="1066800"/>
          <a:ext cx="8763000" cy="5638801"/>
        </p:xfrm>
        <a:graphic>
          <a:graphicData uri="http://schemas.openxmlformats.org/drawingml/2006/table">
            <a:tbl>
              <a:tblPr firstRow="1" bandRow="1">
                <a:tableStyleId>{5C22544A-7EE6-4342-B048-85BDC9FD1C3A}</a:tableStyleId>
              </a:tblPr>
              <a:tblGrid>
                <a:gridCol w="649111">
                  <a:extLst>
                    <a:ext uri="{9D8B030D-6E8A-4147-A177-3AD203B41FA5}">
                      <a16:colId xmlns:a16="http://schemas.microsoft.com/office/drawing/2014/main" xmlns="" val="20000"/>
                    </a:ext>
                  </a:extLst>
                </a:gridCol>
                <a:gridCol w="2918128">
                  <a:extLst>
                    <a:ext uri="{9D8B030D-6E8A-4147-A177-3AD203B41FA5}">
                      <a16:colId xmlns:a16="http://schemas.microsoft.com/office/drawing/2014/main" xmlns="" val="20001"/>
                    </a:ext>
                  </a:extLst>
                </a:gridCol>
                <a:gridCol w="1395876">
                  <a:extLst>
                    <a:ext uri="{9D8B030D-6E8A-4147-A177-3AD203B41FA5}">
                      <a16:colId xmlns:a16="http://schemas.microsoft.com/office/drawing/2014/main" xmlns="" val="20002"/>
                    </a:ext>
                  </a:extLst>
                </a:gridCol>
                <a:gridCol w="1938717">
                  <a:extLst>
                    <a:ext uri="{9D8B030D-6E8A-4147-A177-3AD203B41FA5}">
                      <a16:colId xmlns:a16="http://schemas.microsoft.com/office/drawing/2014/main" xmlns="" val="20003"/>
                    </a:ext>
                  </a:extLst>
                </a:gridCol>
                <a:gridCol w="1861168">
                  <a:extLst>
                    <a:ext uri="{9D8B030D-6E8A-4147-A177-3AD203B41FA5}">
                      <a16:colId xmlns:a16="http://schemas.microsoft.com/office/drawing/2014/main" xmlns="" val="20004"/>
                    </a:ext>
                  </a:extLst>
                </a:gridCol>
              </a:tblGrid>
              <a:tr h="870419">
                <a:tc>
                  <a:txBody>
                    <a:bodyPr/>
                    <a:lstStyle/>
                    <a:p>
                      <a:r>
                        <a:rPr lang="en-US" sz="2000" dirty="0">
                          <a:latin typeface="Times New Roman" pitchFamily="18" charset="0"/>
                          <a:cs typeface="Times New Roman" pitchFamily="18" charset="0"/>
                        </a:rPr>
                        <a:t>Sl.</a:t>
                      </a:r>
                      <a:r>
                        <a:rPr lang="en-US" sz="2000" baseline="0" dirty="0">
                          <a:latin typeface="Times New Roman" pitchFamily="18" charset="0"/>
                          <a:cs typeface="Times New Roman" pitchFamily="18" charset="0"/>
                        </a:rPr>
                        <a:t> No.</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Title</a:t>
                      </a:r>
                    </a:p>
                  </a:txBody>
                  <a:tcPr/>
                </a:tc>
                <a:tc>
                  <a:txBody>
                    <a:bodyPr/>
                    <a:lstStyle/>
                    <a:p>
                      <a:r>
                        <a:rPr lang="en-US" sz="2000" dirty="0">
                          <a:latin typeface="Times New Roman" pitchFamily="18" charset="0"/>
                          <a:cs typeface="Times New Roman" pitchFamily="18" charset="0"/>
                        </a:rPr>
                        <a:t>Author</a:t>
                      </a:r>
                    </a:p>
                  </a:txBody>
                  <a:tcPr/>
                </a:tc>
                <a:tc>
                  <a:txBody>
                    <a:bodyPr/>
                    <a:lstStyle/>
                    <a:p>
                      <a:r>
                        <a:rPr lang="en-US" sz="2000" dirty="0">
                          <a:latin typeface="Times New Roman" pitchFamily="18" charset="0"/>
                          <a:cs typeface="Times New Roman" pitchFamily="18" charset="0"/>
                        </a:rPr>
                        <a:t>Advantages</a:t>
                      </a:r>
                    </a:p>
                  </a:txBody>
                  <a:tcPr/>
                </a:tc>
                <a:tc>
                  <a:txBody>
                    <a:bodyPr/>
                    <a:lstStyle/>
                    <a:p>
                      <a:r>
                        <a:rPr lang="en-US" sz="2000" dirty="0">
                          <a:latin typeface="Times New Roman" pitchFamily="18" charset="0"/>
                          <a:cs typeface="Times New Roman" pitchFamily="18" charset="0"/>
                        </a:rPr>
                        <a:t>Disadvantages</a:t>
                      </a:r>
                    </a:p>
                  </a:txBody>
                  <a:tcPr/>
                </a:tc>
                <a:extLst>
                  <a:ext uri="{0D108BD9-81ED-4DB2-BD59-A6C34878D82A}">
                    <a16:rowId xmlns:a16="http://schemas.microsoft.com/office/drawing/2014/main" xmlns="" val="10000"/>
                  </a:ext>
                </a:extLst>
              </a:tr>
              <a:tr h="2005748">
                <a:tc>
                  <a:txBody>
                    <a:bodyPr/>
                    <a:lstStyle/>
                    <a:p>
                      <a:r>
                        <a:rPr lang="en-US" sz="2000" dirty="0">
                          <a:latin typeface="Times New Roman" pitchFamily="18" charset="0"/>
                          <a:cs typeface="Times New Roman" pitchFamily="18" charset="0"/>
                        </a:rPr>
                        <a:t>1</a:t>
                      </a:r>
                    </a:p>
                  </a:txBody>
                  <a:tcPr/>
                </a:tc>
                <a:tc>
                  <a:txBody>
                    <a:bodyPr/>
                    <a:lstStyle/>
                    <a:p>
                      <a:pPr algn="l"/>
                      <a:r>
                        <a:rPr lang="en-US" sz="2000" dirty="0">
                          <a:latin typeface="Times New Roman" pitchFamily="18" charset="0"/>
                          <a:cs typeface="Times New Roman" pitchFamily="18" charset="0"/>
                        </a:rPr>
                        <a:t>Experiments</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on</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Content</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Based</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Image Classification</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using Color Feature</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Extraction</a:t>
                      </a:r>
                    </a:p>
                  </a:txBody>
                  <a:tcPr/>
                </a:tc>
                <a:tc>
                  <a:txBody>
                    <a:bodyPr/>
                    <a:lstStyle/>
                    <a:p>
                      <a:r>
                        <a:rPr lang="en-US" sz="2000" dirty="0">
                          <a:latin typeface="Times New Roman" pitchFamily="18" charset="0"/>
                          <a:cs typeface="Times New Roman" pitchFamily="18" charset="0"/>
                        </a:rPr>
                        <a:t>Sandhya R.</a:t>
                      </a:r>
                    </a:p>
                  </a:txBody>
                  <a:tcPr/>
                </a:tc>
                <a:tc>
                  <a:txBody>
                    <a:bodyPr/>
                    <a:lstStyle/>
                    <a:p>
                      <a:r>
                        <a:rPr lang="en-US" sz="2000" dirty="0">
                          <a:latin typeface="Times New Roman" pitchFamily="18" charset="0"/>
                          <a:cs typeface="Times New Roman" pitchFamily="18" charset="0"/>
                        </a:rPr>
                        <a:t>Experimental results</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show that the maximum</a:t>
                      </a:r>
                    </a:p>
                    <a:p>
                      <a:pPr algn="l"/>
                      <a:r>
                        <a:rPr lang="en-US" sz="2000" dirty="0">
                          <a:latin typeface="Times New Roman" pitchFamily="18" charset="0"/>
                          <a:cs typeface="Times New Roman" pitchFamily="18" charset="0"/>
                        </a:rPr>
                        <a:t>Accuracy of 81.25%.</a:t>
                      </a:r>
                    </a:p>
                  </a:txBody>
                  <a:tcPr/>
                </a:tc>
                <a:tc>
                  <a:txBody>
                    <a:bodyPr/>
                    <a:lstStyle/>
                    <a:p>
                      <a:pPr algn="l"/>
                      <a:r>
                        <a:rPr lang="en-US" sz="2000" dirty="0">
                          <a:latin typeface="Times New Roman" pitchFamily="18" charset="0"/>
                          <a:cs typeface="Times New Roman" pitchFamily="18" charset="0"/>
                        </a:rPr>
                        <a:t>Shape features are</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not</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considered.</a:t>
                      </a:r>
                    </a:p>
                  </a:txBody>
                  <a:tcPr/>
                </a:tc>
                <a:extLst>
                  <a:ext uri="{0D108BD9-81ED-4DB2-BD59-A6C34878D82A}">
                    <a16:rowId xmlns:a16="http://schemas.microsoft.com/office/drawing/2014/main" xmlns="" val="10001"/>
                  </a:ext>
                </a:extLst>
              </a:tr>
              <a:tr h="2762634">
                <a:tc>
                  <a:txBody>
                    <a:bodyPr/>
                    <a:lstStyle/>
                    <a:p>
                      <a:r>
                        <a:rPr lang="en-US" sz="2000" dirty="0">
                          <a:latin typeface="Times New Roman" pitchFamily="18" charset="0"/>
                          <a:cs typeface="Times New Roman" pitchFamily="18" charset="0"/>
                        </a:rPr>
                        <a:t>2</a:t>
                      </a:r>
                    </a:p>
                  </a:txBody>
                  <a:tcPr/>
                </a:tc>
                <a:tc>
                  <a:txBody>
                    <a:bodyPr/>
                    <a:lstStyle/>
                    <a:p>
                      <a:pPr algn="l"/>
                      <a:r>
                        <a:rPr lang="en-US" sz="2000" dirty="0">
                          <a:latin typeface="Times New Roman" pitchFamily="18" charset="0"/>
                          <a:cs typeface="Times New Roman" pitchFamily="18" charset="0"/>
                        </a:rPr>
                        <a:t>Content-Based</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Image Retrieval</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Using SOM and DWT</a:t>
                      </a:r>
                    </a:p>
                  </a:txBody>
                  <a:tcPr/>
                </a:tc>
                <a:tc>
                  <a:txBody>
                    <a:bodyPr/>
                    <a:lstStyle/>
                    <a:p>
                      <a:r>
                        <a:rPr lang="en-US" sz="2000" dirty="0">
                          <a:latin typeface="Times New Roman" pitchFamily="18" charset="0"/>
                          <a:cs typeface="Times New Roman" pitchFamily="18" charset="0"/>
                        </a:rPr>
                        <a:t>Ammar</a:t>
                      </a:r>
                    </a:p>
                    <a:p>
                      <a:r>
                        <a:rPr lang="en-US" sz="2000" dirty="0">
                          <a:latin typeface="Times New Roman" pitchFamily="18" charset="0"/>
                          <a:cs typeface="Times New Roman" pitchFamily="18" charset="0"/>
                        </a:rPr>
                        <a:t>Huneit</a:t>
                      </a:r>
                    </a:p>
                  </a:txBody>
                  <a:tcPr/>
                </a:tc>
                <a:tc>
                  <a:txBody>
                    <a:bodyPr/>
                    <a:lstStyle/>
                    <a:p>
                      <a:r>
                        <a:rPr lang="en-US" sz="2000" dirty="0">
                          <a:latin typeface="Times New Roman" pitchFamily="18" charset="0"/>
                          <a:cs typeface="Times New Roman" pitchFamily="18" charset="0"/>
                        </a:rPr>
                        <a:t>CBIR method using</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color</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feature</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vectors using the</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DWT</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SOM</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artificial neural networks.</a:t>
                      </a:r>
                    </a:p>
                  </a:txBody>
                  <a:tcPr/>
                </a:tc>
                <a:tc>
                  <a:txBody>
                    <a:bodyPr/>
                    <a:lstStyle/>
                    <a:p>
                      <a:r>
                        <a:rPr lang="en-US" sz="2000" dirty="0">
                          <a:latin typeface="Times New Roman" pitchFamily="18" charset="0"/>
                          <a:cs typeface="Times New Roman" pitchFamily="18" charset="0"/>
                        </a:rPr>
                        <a:t>Shape features</a:t>
                      </a:r>
                    </a:p>
                    <a:p>
                      <a:r>
                        <a:rPr lang="en-US" sz="2000" dirty="0">
                          <a:latin typeface="Times New Roman" pitchFamily="18" charset="0"/>
                          <a:cs typeface="Times New Roman" pitchFamily="18" charset="0"/>
                        </a:rPr>
                        <a:t>are not</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considered.</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439680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31229110"/>
              </p:ext>
            </p:extLst>
          </p:nvPr>
        </p:nvGraphicFramePr>
        <p:xfrm>
          <a:off x="457200" y="533400"/>
          <a:ext cx="8382000" cy="63093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2514600">
                  <a:extLst>
                    <a:ext uri="{9D8B030D-6E8A-4147-A177-3AD203B41FA5}">
                      <a16:colId xmlns:a16="http://schemas.microsoft.com/office/drawing/2014/main" xmlns="" val="20003"/>
                    </a:ext>
                  </a:extLst>
                </a:gridCol>
                <a:gridCol w="1905000">
                  <a:extLst>
                    <a:ext uri="{9D8B030D-6E8A-4147-A177-3AD203B41FA5}">
                      <a16:colId xmlns:a16="http://schemas.microsoft.com/office/drawing/2014/main" xmlns="" val="20004"/>
                    </a:ext>
                  </a:extLst>
                </a:gridCol>
              </a:tblGrid>
              <a:tr h="609158">
                <a:tc>
                  <a:txBody>
                    <a:bodyPr/>
                    <a:lstStyle/>
                    <a:p>
                      <a:r>
                        <a:rPr lang="en-US" dirty="0">
                          <a:latin typeface="Times New Roman" pitchFamily="18" charset="0"/>
                          <a:cs typeface="Times New Roman" pitchFamily="18" charset="0"/>
                        </a:rPr>
                        <a:t>Sl. No.</a:t>
                      </a:r>
                    </a:p>
                  </a:txBody>
                  <a:tcPr/>
                </a:tc>
                <a:tc>
                  <a:txBody>
                    <a:bodyPr/>
                    <a:lstStyle/>
                    <a:p>
                      <a:r>
                        <a:rPr lang="en-US" dirty="0">
                          <a:latin typeface="Times New Roman" pitchFamily="18" charset="0"/>
                          <a:cs typeface="Times New Roman" pitchFamily="18" charset="0"/>
                        </a:rPr>
                        <a:t>Title</a:t>
                      </a:r>
                    </a:p>
                  </a:txBody>
                  <a:tcPr/>
                </a:tc>
                <a:tc>
                  <a:txBody>
                    <a:bodyPr/>
                    <a:lstStyle/>
                    <a:p>
                      <a:r>
                        <a:rPr lang="en-US" dirty="0">
                          <a:latin typeface="Times New Roman" pitchFamily="18" charset="0"/>
                          <a:cs typeface="Times New Roman" pitchFamily="18" charset="0"/>
                        </a:rPr>
                        <a:t>Author</a:t>
                      </a:r>
                    </a:p>
                  </a:txBody>
                  <a:tcPr/>
                </a:tc>
                <a:tc>
                  <a:txBody>
                    <a:bodyPr/>
                    <a:lstStyle/>
                    <a:p>
                      <a:r>
                        <a:rPr lang="en-US" dirty="0">
                          <a:latin typeface="Times New Roman" pitchFamily="18" charset="0"/>
                          <a:cs typeface="Times New Roman" pitchFamily="18" charset="0"/>
                        </a:rPr>
                        <a:t>Advantages</a:t>
                      </a:r>
                    </a:p>
                  </a:txBody>
                  <a:tcPr/>
                </a:tc>
                <a:tc>
                  <a:txBody>
                    <a:bodyPr/>
                    <a:lstStyle/>
                    <a:p>
                      <a:r>
                        <a:rPr lang="en-US" dirty="0">
                          <a:latin typeface="Times New Roman" pitchFamily="18" charset="0"/>
                          <a:cs typeface="Times New Roman" pitchFamily="18" charset="0"/>
                        </a:rPr>
                        <a:t>Disadvantages</a:t>
                      </a:r>
                    </a:p>
                  </a:txBody>
                  <a:tcPr/>
                </a:tc>
                <a:extLst>
                  <a:ext uri="{0D108BD9-81ED-4DB2-BD59-A6C34878D82A}">
                    <a16:rowId xmlns:a16="http://schemas.microsoft.com/office/drawing/2014/main" xmlns="" val="10000"/>
                  </a:ext>
                </a:extLst>
              </a:tr>
              <a:tr h="2958769">
                <a:tc>
                  <a:txBody>
                    <a:bodyPr/>
                    <a:lstStyle/>
                    <a:p>
                      <a:r>
                        <a:rPr lang="en-US" dirty="0">
                          <a:latin typeface="Times New Roman" pitchFamily="18" charset="0"/>
                          <a:cs typeface="Times New Roman" pitchFamily="18" charset="0"/>
                        </a:rPr>
                        <a:t>3</a:t>
                      </a:r>
                    </a:p>
                  </a:txBody>
                  <a:tcPr/>
                </a:tc>
                <a:tc>
                  <a:txBody>
                    <a:bodyPr/>
                    <a:lstStyle/>
                    <a:p>
                      <a:pPr algn="just"/>
                      <a:r>
                        <a:rPr lang="en-US" dirty="0">
                          <a:latin typeface="Times New Roman" pitchFamily="18" charset="0"/>
                          <a:cs typeface="Times New Roman" pitchFamily="18" charset="0"/>
                        </a:rPr>
                        <a:t>Visual Feature</a:t>
                      </a:r>
                    </a:p>
                    <a:p>
                      <a:pPr algn="l"/>
                      <a:r>
                        <a:rPr lang="en-US" dirty="0">
                          <a:latin typeface="Times New Roman" pitchFamily="18" charset="0"/>
                          <a:cs typeface="Times New Roman" pitchFamily="18" charset="0"/>
                        </a:rPr>
                        <a:t>Extraction for Content-</a:t>
                      </a:r>
                    </a:p>
                    <a:p>
                      <a:pPr algn="l"/>
                      <a:r>
                        <a:rPr lang="en-US" dirty="0">
                          <a:latin typeface="Times New Roman" pitchFamily="18" charset="0"/>
                          <a:cs typeface="Times New Roman" pitchFamily="18" charset="0"/>
                        </a:rPr>
                        <a:t>Based Image Retrieval</a:t>
                      </a:r>
                    </a:p>
                  </a:txBody>
                  <a:tcPr/>
                </a:tc>
                <a:tc>
                  <a:txBody>
                    <a:bodyPr/>
                    <a:lstStyle/>
                    <a:p>
                      <a:r>
                        <a:rPr lang="en-US" dirty="0">
                          <a:latin typeface="Times New Roman" pitchFamily="18" charset="0"/>
                          <a:cs typeface="Times New Roman" pitchFamily="18" charset="0"/>
                        </a:rPr>
                        <a:t>Saadet</a:t>
                      </a:r>
                    </a:p>
                  </a:txBody>
                  <a:tcPr/>
                </a:tc>
                <a:tc>
                  <a:txBody>
                    <a:bodyPr/>
                    <a:lstStyle/>
                    <a:p>
                      <a:pPr algn="l"/>
                      <a:r>
                        <a:rPr lang="en-US" dirty="0">
                          <a:latin typeface="Times New Roman" pitchFamily="18" charset="0"/>
                          <a:cs typeface="Times New Roman" pitchFamily="18" charset="0"/>
                        </a:rPr>
                        <a:t>It includes the design of</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an image database and</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retrieval of specific</a:t>
                      </a:r>
                    </a:p>
                    <a:p>
                      <a:pPr algn="l"/>
                      <a:r>
                        <a:rPr lang="en-US" dirty="0">
                          <a:latin typeface="Times New Roman" pitchFamily="18" charset="0"/>
                          <a:cs typeface="Times New Roman" pitchFamily="18" charset="0"/>
                        </a:rPr>
                        <a:t>features from the</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images for the CBIR,</a:t>
                      </a:r>
                    </a:p>
                    <a:p>
                      <a:pPr algn="l"/>
                      <a:r>
                        <a:rPr lang="en-US" dirty="0">
                          <a:latin typeface="Times New Roman" pitchFamily="18" charset="0"/>
                          <a:cs typeface="Times New Roman" pitchFamily="18" charset="0"/>
                        </a:rPr>
                        <a:t>then the analysis of the</a:t>
                      </a:r>
                    </a:p>
                    <a:p>
                      <a:pPr algn="l"/>
                      <a:r>
                        <a:rPr lang="en-US" dirty="0">
                          <a:latin typeface="Times New Roman" pitchFamily="18" charset="0"/>
                          <a:cs typeface="Times New Roman" pitchFamily="18" charset="0"/>
                        </a:rPr>
                        <a:t>CBIR system</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performed</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by using color</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histogram and the</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Euclidian distance</a:t>
                      </a:r>
                    </a:p>
                    <a:p>
                      <a:pPr algn="l"/>
                      <a:r>
                        <a:rPr lang="en-US" dirty="0">
                          <a:latin typeface="Times New Roman" pitchFamily="18" charset="0"/>
                          <a:cs typeface="Times New Roman" pitchFamily="18" charset="0"/>
                        </a:rPr>
                        <a:t>measurement.</a:t>
                      </a:r>
                    </a:p>
                  </a:txBody>
                  <a:tcPr/>
                </a:tc>
                <a:tc>
                  <a:txBody>
                    <a:bodyPr/>
                    <a:lstStyle/>
                    <a:p>
                      <a:r>
                        <a:rPr lang="en-US" dirty="0">
                          <a:latin typeface="Times New Roman" pitchFamily="18" charset="0"/>
                          <a:cs typeface="Times New Roman" pitchFamily="18" charset="0"/>
                        </a:rPr>
                        <a:t>Combination of</a:t>
                      </a:r>
                    </a:p>
                    <a:p>
                      <a:pPr algn="just"/>
                      <a:r>
                        <a:rPr lang="en-US" dirty="0">
                          <a:latin typeface="Times New Roman" pitchFamily="18" charset="0"/>
                          <a:cs typeface="Times New Roman" pitchFamily="18" charset="0"/>
                        </a:rPr>
                        <a:t>features is not</a:t>
                      </a:r>
                    </a:p>
                    <a:p>
                      <a:r>
                        <a:rPr lang="en-US" dirty="0">
                          <a:latin typeface="Times New Roman" pitchFamily="18" charset="0"/>
                          <a:cs typeface="Times New Roman" pitchFamily="18" charset="0"/>
                        </a:rPr>
                        <a:t>considered.</a:t>
                      </a:r>
                    </a:p>
                  </a:txBody>
                  <a:tcPr/>
                </a:tc>
                <a:extLst>
                  <a:ext uri="{0D108BD9-81ED-4DB2-BD59-A6C34878D82A}">
                    <a16:rowId xmlns:a16="http://schemas.microsoft.com/office/drawing/2014/main" xmlns="" val="10001"/>
                  </a:ext>
                </a:extLst>
              </a:tr>
              <a:tr h="2436633">
                <a:tc>
                  <a:txBody>
                    <a:bodyPr/>
                    <a:lstStyle/>
                    <a:p>
                      <a:r>
                        <a:rPr lang="en-US" dirty="0">
                          <a:latin typeface="Times New Roman" pitchFamily="18" charset="0"/>
                          <a:cs typeface="Times New Roman" pitchFamily="18" charset="0"/>
                        </a:rPr>
                        <a:t>4</a:t>
                      </a:r>
                    </a:p>
                  </a:txBody>
                  <a:tcPr/>
                </a:tc>
                <a:tc>
                  <a:txBody>
                    <a:bodyPr/>
                    <a:lstStyle/>
                    <a:p>
                      <a:r>
                        <a:rPr lang="en-US" dirty="0">
                          <a:latin typeface="Times New Roman" pitchFamily="18" charset="0"/>
                          <a:cs typeface="Times New Roman" pitchFamily="18" charset="0"/>
                        </a:rPr>
                        <a:t>Content Based</a:t>
                      </a:r>
                    </a:p>
                    <a:p>
                      <a:r>
                        <a:rPr lang="en-US" dirty="0">
                          <a:latin typeface="Times New Roman" pitchFamily="18" charset="0"/>
                          <a:cs typeface="Times New Roman" pitchFamily="18" charset="0"/>
                        </a:rPr>
                        <a:t>Image Retrieval</a:t>
                      </a:r>
                    </a:p>
                    <a:p>
                      <a:r>
                        <a:rPr lang="en-US" dirty="0">
                          <a:latin typeface="Times New Roman" pitchFamily="18" charset="0"/>
                          <a:cs typeface="Times New Roman" pitchFamily="18" charset="0"/>
                        </a:rPr>
                        <a:t>System</a:t>
                      </a:r>
                    </a:p>
                  </a:txBody>
                  <a:tcPr/>
                </a:tc>
                <a:tc>
                  <a:txBody>
                    <a:bodyPr/>
                    <a:lstStyle/>
                    <a:p>
                      <a:r>
                        <a:rPr lang="en-US" dirty="0">
                          <a:latin typeface="Times New Roman" pitchFamily="18" charset="0"/>
                          <a:cs typeface="Times New Roman" pitchFamily="18" charset="0"/>
                        </a:rPr>
                        <a:t>Bodhkeet</a:t>
                      </a:r>
                    </a:p>
                  </a:txBody>
                  <a:tcPr/>
                </a:tc>
                <a:tc>
                  <a:txBody>
                    <a:bodyPr/>
                    <a:lstStyle/>
                    <a:p>
                      <a:r>
                        <a:rPr lang="en-US" dirty="0">
                          <a:latin typeface="Times New Roman" pitchFamily="18" charset="0"/>
                          <a:cs typeface="Times New Roman" pitchFamily="18" charset="0"/>
                        </a:rPr>
                        <a:t>Uses color image</a:t>
                      </a:r>
                    </a:p>
                    <a:p>
                      <a:r>
                        <a:rPr lang="en-US" dirty="0">
                          <a:latin typeface="Times New Roman" pitchFamily="18" charset="0"/>
                          <a:cs typeface="Times New Roman" pitchFamily="18" charset="0"/>
                        </a:rPr>
                        <a:t>which is uniformly</a:t>
                      </a:r>
                    </a:p>
                    <a:p>
                      <a:r>
                        <a:rPr lang="en-US" dirty="0">
                          <a:latin typeface="Times New Roman" pitchFamily="18" charset="0"/>
                          <a:cs typeface="Times New Roman" pitchFamily="18" charset="0"/>
                        </a:rPr>
                        <a:t>divided into 8 parts as</a:t>
                      </a:r>
                    </a:p>
                    <a:p>
                      <a:pPr algn="just"/>
                      <a:r>
                        <a:rPr lang="en-US" dirty="0">
                          <a:latin typeface="Times New Roman" pitchFamily="18" charset="0"/>
                          <a:cs typeface="Times New Roman" pitchFamily="18" charset="0"/>
                        </a:rPr>
                        <a:t>a first step, the centroid</a:t>
                      </a:r>
                    </a:p>
                    <a:p>
                      <a:r>
                        <a:rPr lang="en-US" dirty="0">
                          <a:latin typeface="Times New Roman" pitchFamily="18" charset="0"/>
                          <a:cs typeface="Times New Roman" pitchFamily="18" charset="0"/>
                        </a:rPr>
                        <a:t>of each partition is</a:t>
                      </a:r>
                    </a:p>
                    <a:p>
                      <a:r>
                        <a:rPr lang="en-US" dirty="0">
                          <a:latin typeface="Times New Roman" pitchFamily="18" charset="0"/>
                          <a:cs typeface="Times New Roman" pitchFamily="18" charset="0"/>
                        </a:rPr>
                        <a:t>selected. Texture of an</a:t>
                      </a:r>
                    </a:p>
                    <a:p>
                      <a:r>
                        <a:rPr lang="en-US" dirty="0">
                          <a:latin typeface="Times New Roman" pitchFamily="18" charset="0"/>
                          <a:cs typeface="Times New Roman" pitchFamily="18" charset="0"/>
                        </a:rPr>
                        <a:t>image is obtained by</a:t>
                      </a:r>
                    </a:p>
                    <a:p>
                      <a:r>
                        <a:rPr lang="en-US" dirty="0">
                          <a:latin typeface="Times New Roman" pitchFamily="18" charset="0"/>
                          <a:cs typeface="Times New Roman" pitchFamily="18" charset="0"/>
                        </a:rPr>
                        <a:t>GLCM and it proposes</a:t>
                      </a:r>
                    </a:p>
                    <a:p>
                      <a:r>
                        <a:rPr lang="en-US" dirty="0">
                          <a:latin typeface="Times New Roman" pitchFamily="18" charset="0"/>
                          <a:cs typeface="Times New Roman" pitchFamily="18" charset="0"/>
                        </a:rPr>
                        <a:t>partial shape matching.</a:t>
                      </a:r>
                    </a:p>
                  </a:txBody>
                  <a:tcPr/>
                </a:tc>
                <a:tc>
                  <a:txBody>
                    <a:bodyPr/>
                    <a:lstStyle/>
                    <a:p>
                      <a:pPr algn="just"/>
                      <a:r>
                        <a:rPr lang="en-US" dirty="0">
                          <a:latin typeface="Times New Roman" pitchFamily="18" charset="0"/>
                          <a:cs typeface="Times New Roman" pitchFamily="18" charset="0"/>
                        </a:rPr>
                        <a:t>Retrieval time is</a:t>
                      </a:r>
                    </a:p>
                    <a:p>
                      <a:r>
                        <a:rPr lang="en-US" dirty="0">
                          <a:latin typeface="Times New Roman" pitchFamily="18" charset="0"/>
                          <a:cs typeface="Times New Roman" pitchFamily="18" charset="0"/>
                        </a:rPr>
                        <a:t>more.</a:t>
                      </a:r>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685800" y="0"/>
            <a:ext cx="2895600" cy="584775"/>
          </a:xfrm>
          <a:prstGeom prst="rect">
            <a:avLst/>
          </a:prstGeom>
          <a:noFill/>
        </p:spPr>
        <p:txBody>
          <a:bodyPr wrap="square" rtlCol="0">
            <a:spAutoFit/>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…continued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2610559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SYSTEM REQUIREMENT SPECIFICATION</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marL="114300" indent="0">
              <a:lnSpc>
                <a:spcPct val="120000"/>
              </a:lnSpc>
              <a:buNone/>
            </a:pPr>
            <a:r>
              <a:rPr lang="en-US" sz="3200" b="1" dirty="0" smtClean="0">
                <a:solidFill>
                  <a:schemeClr val="tx2"/>
                </a:solidFill>
                <a:latin typeface="Times New Roman" pitchFamily="18" charset="0"/>
                <a:cs typeface="Times New Roman" pitchFamily="18" charset="0"/>
              </a:rPr>
              <a:t>HARDWARE</a:t>
            </a:r>
            <a:r>
              <a:rPr lang="en-US" sz="3200" dirty="0" smtClean="0">
                <a:solidFill>
                  <a:schemeClr val="tx2"/>
                </a:solidFill>
                <a:latin typeface="Times New Roman" pitchFamily="18" charset="0"/>
                <a:cs typeface="Times New Roman" pitchFamily="18" charset="0"/>
              </a:rPr>
              <a:t>:</a:t>
            </a:r>
          </a:p>
          <a:p>
            <a:pPr marL="114300" indent="0">
              <a:lnSpc>
                <a:spcPct val="120000"/>
              </a:lnSpc>
              <a:buNone/>
            </a:pPr>
            <a:r>
              <a:rPr lang="en-US" sz="3200" dirty="0" smtClean="0">
                <a:solidFill>
                  <a:schemeClr val="tx2"/>
                </a:solidFill>
                <a:latin typeface="Times New Roman" pitchFamily="18" charset="0"/>
                <a:cs typeface="Times New Roman" pitchFamily="18" charset="0"/>
              </a:rPr>
              <a:t>System : Pentium IV 2.4 GHz.</a:t>
            </a:r>
          </a:p>
          <a:p>
            <a:pPr marL="114300" indent="0">
              <a:lnSpc>
                <a:spcPct val="120000"/>
              </a:lnSpc>
              <a:buNone/>
            </a:pPr>
            <a:r>
              <a:rPr lang="en-US" sz="3200" dirty="0" smtClean="0">
                <a:solidFill>
                  <a:schemeClr val="tx2"/>
                </a:solidFill>
                <a:latin typeface="Times New Roman" pitchFamily="18" charset="0"/>
                <a:cs typeface="Times New Roman" pitchFamily="18" charset="0"/>
              </a:rPr>
              <a:t>Hard Disk : 40 GB.</a:t>
            </a:r>
          </a:p>
          <a:p>
            <a:pPr marL="114300" indent="0">
              <a:lnSpc>
                <a:spcPct val="120000"/>
              </a:lnSpc>
              <a:buNone/>
            </a:pPr>
            <a:r>
              <a:rPr lang="en-US" sz="3200" dirty="0" smtClean="0">
                <a:solidFill>
                  <a:schemeClr val="tx2"/>
                </a:solidFill>
                <a:latin typeface="Times New Roman" pitchFamily="18" charset="0"/>
                <a:cs typeface="Times New Roman" pitchFamily="18" charset="0"/>
              </a:rPr>
              <a:t>Monitor : 15 VGA Colour.</a:t>
            </a:r>
          </a:p>
          <a:p>
            <a:pPr marL="114300" indent="0">
              <a:lnSpc>
                <a:spcPct val="120000"/>
              </a:lnSpc>
              <a:buNone/>
            </a:pPr>
            <a:r>
              <a:rPr lang="en-US" sz="3200" dirty="0" smtClean="0">
                <a:solidFill>
                  <a:schemeClr val="tx2"/>
                </a:solidFill>
                <a:latin typeface="Times New Roman" pitchFamily="18" charset="0"/>
                <a:cs typeface="Times New Roman" pitchFamily="18" charset="0"/>
              </a:rPr>
              <a:t>Mouse : Logitech.</a:t>
            </a:r>
          </a:p>
          <a:p>
            <a:pPr marL="114300" indent="0">
              <a:lnSpc>
                <a:spcPct val="120000"/>
              </a:lnSpc>
              <a:buNone/>
            </a:pPr>
            <a:r>
              <a:rPr lang="en-US" sz="3200" dirty="0" smtClean="0">
                <a:solidFill>
                  <a:schemeClr val="tx2"/>
                </a:solidFill>
                <a:latin typeface="Times New Roman" pitchFamily="18" charset="0"/>
                <a:cs typeface="Times New Roman" pitchFamily="18" charset="0"/>
              </a:rPr>
              <a:t>Ram : 512 Mb</a:t>
            </a:r>
          </a:p>
          <a:p>
            <a:pPr marL="114300" indent="0">
              <a:lnSpc>
                <a:spcPct val="120000"/>
              </a:lnSpc>
              <a:buNone/>
            </a:pPr>
            <a:endParaRPr lang="en-US" sz="3200" dirty="0" smtClean="0">
              <a:solidFill>
                <a:schemeClr val="tx2"/>
              </a:solidFill>
              <a:latin typeface="Times New Roman" pitchFamily="18" charset="0"/>
              <a:cs typeface="Times New Roman" pitchFamily="18" charset="0"/>
            </a:endParaRPr>
          </a:p>
          <a:p>
            <a:pPr marL="114300" indent="0">
              <a:lnSpc>
                <a:spcPct val="120000"/>
              </a:lnSpc>
              <a:buNone/>
            </a:pPr>
            <a:r>
              <a:rPr lang="en-US" sz="3200" b="1" dirty="0" smtClean="0">
                <a:solidFill>
                  <a:schemeClr val="tx2"/>
                </a:solidFill>
                <a:latin typeface="Times New Roman" pitchFamily="18" charset="0"/>
                <a:cs typeface="Times New Roman" pitchFamily="18" charset="0"/>
              </a:rPr>
              <a:t>SOFTWARE</a:t>
            </a:r>
            <a:r>
              <a:rPr lang="en-US" sz="3200" dirty="0" smtClean="0">
                <a:solidFill>
                  <a:schemeClr val="tx2"/>
                </a:solidFill>
                <a:latin typeface="Times New Roman" pitchFamily="18" charset="0"/>
                <a:cs typeface="Times New Roman" pitchFamily="18" charset="0"/>
              </a:rPr>
              <a:t>:</a:t>
            </a:r>
          </a:p>
          <a:p>
            <a:pPr marL="114300" indent="0">
              <a:lnSpc>
                <a:spcPct val="120000"/>
              </a:lnSpc>
              <a:buNone/>
            </a:pPr>
            <a:r>
              <a:rPr lang="en-US" sz="3200" dirty="0" smtClean="0">
                <a:solidFill>
                  <a:schemeClr val="tx2"/>
                </a:solidFill>
                <a:latin typeface="Times New Roman" pitchFamily="18" charset="0"/>
                <a:cs typeface="Times New Roman" pitchFamily="18" charset="0"/>
              </a:rPr>
              <a:t>Operating system : Windows XP/ Windows 7.</a:t>
            </a:r>
          </a:p>
          <a:p>
            <a:pPr marL="114300" indent="0">
              <a:lnSpc>
                <a:spcPct val="120000"/>
              </a:lnSpc>
              <a:buNone/>
            </a:pPr>
            <a:r>
              <a:rPr lang="en-US" sz="3200" dirty="0" smtClean="0">
                <a:solidFill>
                  <a:schemeClr val="tx2"/>
                </a:solidFill>
                <a:latin typeface="Times New Roman" pitchFamily="18" charset="0"/>
                <a:cs typeface="Times New Roman" pitchFamily="18" charset="0"/>
              </a:rPr>
              <a:t>Software Tool : Matlab 8.10.</a:t>
            </a:r>
          </a:p>
          <a:p>
            <a:pPr marL="114300" indent="0">
              <a:lnSpc>
                <a:spcPct val="120000"/>
              </a:lnSpc>
              <a:buNone/>
            </a:pPr>
            <a:r>
              <a:rPr lang="en-US" sz="3200" dirty="0" smtClean="0">
                <a:solidFill>
                  <a:schemeClr val="tx2"/>
                </a:solidFill>
                <a:latin typeface="Times New Roman" pitchFamily="18" charset="0"/>
                <a:cs typeface="Times New Roman" pitchFamily="18" charset="0"/>
              </a:rPr>
              <a:t>Coding Language : Matlab.</a:t>
            </a:r>
          </a:p>
          <a:p>
            <a:pPr marL="114300" indent="0">
              <a:lnSpc>
                <a:spcPct val="120000"/>
              </a:lnSpc>
              <a:buNone/>
            </a:pPr>
            <a:r>
              <a:rPr lang="en-US" sz="3200" dirty="0" smtClean="0">
                <a:solidFill>
                  <a:schemeClr val="tx2"/>
                </a:solidFill>
                <a:latin typeface="Times New Roman" pitchFamily="18" charset="0"/>
                <a:cs typeface="Times New Roman" pitchFamily="18" charset="0"/>
              </a:rPr>
              <a:t>Toolbox : Image processing toolbox.</a:t>
            </a:r>
          </a:p>
          <a:p>
            <a:pPr>
              <a:lnSpc>
                <a:spcPct val="120000"/>
              </a:lnSpc>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0"/>
            <a:ext cx="8153400" cy="1371600"/>
          </a:xfrm>
        </p:spPr>
        <p:txBody>
          <a:bodyPr>
            <a:noAutofit/>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ANALYSIS AND DESIGN</a:t>
            </a:r>
            <a:b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dirty="0" smtClean="0"/>
              <a:t/>
            </a:r>
            <a:br>
              <a:rPr lang="en-US" sz="5400" dirty="0" smtClean="0"/>
            </a:br>
            <a:endParaRPr lang="en-US" sz="5400" dirty="0"/>
          </a:p>
        </p:txBody>
      </p:sp>
      <p:sp>
        <p:nvSpPr>
          <p:cNvPr id="3" name="Content Placeholder 2"/>
          <p:cNvSpPr>
            <a:spLocks noGrp="1"/>
          </p:cNvSpPr>
          <p:nvPr>
            <p:ph sz="quarter" idx="1"/>
          </p:nvPr>
        </p:nvSpPr>
        <p:spPr>
          <a:xfrm>
            <a:off x="612648" y="1600200"/>
            <a:ext cx="8153400" cy="5029200"/>
          </a:xfrm>
        </p:spPr>
        <p:txBody>
          <a:bodyPr>
            <a:noAutofit/>
          </a:bodyPr>
          <a:lstStyle/>
          <a:p>
            <a:pPr algn="just">
              <a:lnSpc>
                <a:spcPct val="150000"/>
              </a:lnSpc>
              <a:buFont typeface="Wingdings" pitchFamily="2" charset="2"/>
              <a:buChar char="v"/>
            </a:pPr>
            <a:r>
              <a:rPr lang="en-US" sz="2000" b="1" dirty="0" smtClean="0">
                <a:latin typeface="Times New Roman" pitchFamily="18" charset="0"/>
                <a:cs typeface="Times New Roman" pitchFamily="18" charset="0"/>
              </a:rPr>
              <a:t>Color</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Shape</a:t>
            </a:r>
            <a:r>
              <a:rPr lang="en-US" sz="2000" dirty="0" smtClean="0">
                <a:latin typeface="Times New Roman" pitchFamily="18" charset="0"/>
                <a:cs typeface="Times New Roman" pitchFamily="18" charset="0"/>
              </a:rPr>
              <a:t> are the 2 features used to retrieve the relevant images for the database w.r.t  an query image.</a:t>
            </a:r>
          </a:p>
          <a:p>
            <a:pPr algn="just">
              <a:lnSpc>
                <a:spcPct val="150000"/>
              </a:lnSpc>
              <a:buFont typeface="Wingdings" pitchFamily="2" charset="2"/>
              <a:buChar char="v"/>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b="1" dirty="0" smtClean="0">
                <a:latin typeface="Times New Roman" pitchFamily="18" charset="0"/>
                <a:cs typeface="Times New Roman" pitchFamily="18" charset="0"/>
              </a:rPr>
              <a:t>Color moments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hsv histogram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scale invariant feature transform </a:t>
            </a:r>
            <a:r>
              <a:rPr lang="en-US" sz="2000" dirty="0" smtClean="0">
                <a:latin typeface="Times New Roman" pitchFamily="18" charset="0"/>
                <a:cs typeface="Times New Roman" pitchFamily="18" charset="0"/>
              </a:rPr>
              <a:t>helps in extraction of the image.</a:t>
            </a:r>
          </a:p>
          <a:p>
            <a:pPr algn="just">
              <a:lnSpc>
                <a:spcPct val="150000"/>
              </a:lnSpc>
              <a:buFont typeface="Wingdings" pitchFamily="2" charset="2"/>
              <a:buChar char="v"/>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b="1" dirty="0" smtClean="0">
                <a:latin typeface="Times New Roman" pitchFamily="18" charset="0"/>
                <a:cs typeface="Times New Roman" pitchFamily="18" charset="0"/>
              </a:rPr>
              <a:t>Manhattan distance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Eucledian distance </a:t>
            </a:r>
            <a:r>
              <a:rPr lang="en-US" sz="2000" dirty="0" smtClean="0">
                <a:latin typeface="Times New Roman" pitchFamily="18" charset="0"/>
                <a:cs typeface="Times New Roman" pitchFamily="18" charset="0"/>
              </a:rPr>
              <a:t>are used to find the distance between 2 vectors.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pPr algn="just">
              <a:lnSpc>
                <a:spcPct val="150000"/>
              </a:lnSpc>
              <a:buFont typeface="Wingdings" pitchFamily="2" charset="2"/>
              <a:buChar char="v"/>
            </a:pPr>
            <a:r>
              <a:rPr lang="en-US" sz="2000" b="1" dirty="0" smtClean="0">
                <a:latin typeface="Times New Roman" pitchFamily="18" charset="0"/>
                <a:cs typeface="Times New Roman" pitchFamily="18" charset="0"/>
              </a:rPr>
              <a:t>Color Moments:-</a:t>
            </a:r>
            <a:r>
              <a:rPr lang="en-US" sz="2000" dirty="0" smtClean="0">
                <a:latin typeface="Times New Roman" pitchFamily="18" charset="0"/>
                <a:cs typeface="Times New Roman" pitchFamily="18" charset="0"/>
              </a:rPr>
              <a:t>Color moments are measures that can be used differentiate images based on their features of color.The most important moments are </a:t>
            </a:r>
            <a:r>
              <a:rPr lang="en-US" sz="2000" i="1" u="sng" dirty="0" smtClean="0">
                <a:latin typeface="Times New Roman" pitchFamily="18" charset="0"/>
                <a:cs typeface="Times New Roman" pitchFamily="18" charset="0"/>
              </a:rPr>
              <a:t>Mean</a:t>
            </a:r>
            <a:r>
              <a:rPr lang="en-US" sz="2000" dirty="0" smtClean="0">
                <a:latin typeface="Times New Roman" pitchFamily="18" charset="0"/>
                <a:cs typeface="Times New Roman" pitchFamily="18" charset="0"/>
              </a:rPr>
              <a:t>, </a:t>
            </a:r>
            <a:r>
              <a:rPr lang="en-US" sz="2000" i="1" u="sng" dirty="0" smtClean="0">
                <a:latin typeface="Times New Roman" pitchFamily="18" charset="0"/>
                <a:cs typeface="Times New Roman" pitchFamily="18" charset="0"/>
              </a:rPr>
              <a:t>Standard deviation </a:t>
            </a:r>
            <a:r>
              <a:rPr lang="en-US" sz="2000" dirty="0" smtClean="0">
                <a:latin typeface="Times New Roman" pitchFamily="18" charset="0"/>
                <a:cs typeface="Times New Roman" pitchFamily="18" charset="0"/>
              </a:rPr>
              <a:t>and </a:t>
            </a:r>
            <a:r>
              <a:rPr lang="en-US" sz="2000" i="1" u="sng" dirty="0" smtClean="0">
                <a:latin typeface="Times New Roman" pitchFamily="18" charset="0"/>
                <a:cs typeface="Times New Roman" pitchFamily="18" charset="0"/>
              </a:rPr>
              <a:t>Skewness</a:t>
            </a:r>
            <a:r>
              <a:rPr lang="en-US" sz="2000" dirty="0" smtClean="0">
                <a:latin typeface="Times New Roman" pitchFamily="18" charset="0"/>
                <a:cs typeface="Times New Roman" pitchFamily="18" charset="0"/>
              </a:rPr>
              <a:t> which have been proved to be efficient and effective in representing color distributions of images. In RGB, each channel will be 3-values vector. In total we have 3 x 3 = 9 values for each image.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b="1" dirty="0" smtClean="0">
                <a:latin typeface="Times New Roman" pitchFamily="18" charset="0"/>
                <a:cs typeface="Times New Roman" pitchFamily="18" charset="0"/>
              </a:rPr>
              <a:t>HSV Histogram</a:t>
            </a:r>
            <a:r>
              <a:rPr lang="en-US" sz="2000" dirty="0" smtClean="0">
                <a:latin typeface="Times New Roman" pitchFamily="18" charset="0"/>
                <a:cs typeface="Times New Roman" pitchFamily="18" charset="0"/>
              </a:rPr>
              <a:t>:-In the HSV color space </a:t>
            </a:r>
            <a:r>
              <a:rPr lang="en-US" sz="2000" i="1" u="sng" dirty="0" smtClean="0">
                <a:latin typeface="Times New Roman" pitchFamily="18" charset="0"/>
                <a:cs typeface="Times New Roman" pitchFamily="18" charset="0"/>
              </a:rPr>
              <a:t>hue</a:t>
            </a:r>
            <a:r>
              <a:rPr lang="en-US" sz="2000" dirty="0" smtClean="0">
                <a:latin typeface="Times New Roman" pitchFamily="18" charset="0"/>
                <a:cs typeface="Times New Roman" pitchFamily="18" charset="0"/>
              </a:rPr>
              <a:t> is used to distinguish colors, </a:t>
            </a:r>
            <a:r>
              <a:rPr lang="en-US" sz="2000" i="1" u="sng" dirty="0" smtClean="0">
                <a:latin typeface="Times New Roman" pitchFamily="18" charset="0"/>
                <a:cs typeface="Times New Roman" pitchFamily="18" charset="0"/>
              </a:rPr>
              <a:t>saturation</a:t>
            </a:r>
            <a:r>
              <a:rPr lang="en-US" sz="2000" dirty="0" smtClean="0">
                <a:latin typeface="Times New Roman" pitchFamily="18" charset="0"/>
                <a:cs typeface="Times New Roman" pitchFamily="18" charset="0"/>
              </a:rPr>
              <a:t> is the percentage of white light added to a pure color and </a:t>
            </a:r>
            <a:r>
              <a:rPr lang="en-US" sz="2000" i="1" u="sng" dirty="0" smtClean="0">
                <a:latin typeface="Times New Roman" pitchFamily="18" charset="0"/>
                <a:cs typeface="Times New Roman" pitchFamily="18" charset="0"/>
              </a:rPr>
              <a:t>value</a:t>
            </a:r>
            <a:r>
              <a:rPr lang="en-US" sz="2000" dirty="0" smtClean="0">
                <a:latin typeface="Times New Roman" pitchFamily="18" charset="0"/>
                <a:cs typeface="Times New Roman" pitchFamily="18" charset="0"/>
              </a:rPr>
              <a:t> refers to the perceived light intensity. Each component is quantized with non-equal intervals: H: 8 bins; S: 3 bins and V: 3 bins.</a:t>
            </a:r>
          </a:p>
          <a:p>
            <a:pPr algn="just">
              <a:lnSpc>
                <a:spcPct val="150000"/>
              </a:lnSpc>
              <a:buNone/>
            </a:pPr>
            <a:endParaRPr lang="en-US" sz="2000" dirty="0" smtClean="0">
              <a:latin typeface="Times New Roman" pitchFamily="18" charset="0"/>
              <a:cs typeface="Times New Roman" pitchFamily="18" charset="0"/>
            </a:endParaRP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sz="quarter" idx="1"/>
          </p:nvPr>
        </p:nvSpPr>
        <p:spPr/>
        <p:txBody>
          <a:bodyPr>
            <a:normAutofit lnSpcReduction="10000"/>
          </a:bodyPr>
          <a:lstStyle/>
          <a:p>
            <a:pPr algn="just">
              <a:buFont typeface="Wingdings" pitchFamily="2" charset="2"/>
              <a:buChar char="v"/>
            </a:pPr>
            <a:r>
              <a:rPr lang="en-US" sz="2000" b="1" dirty="0" smtClean="0">
                <a:latin typeface="Times New Roman" pitchFamily="18" charset="0"/>
                <a:cs typeface="Times New Roman" pitchFamily="18" charset="0"/>
              </a:rPr>
              <a:t>Scale Invariant Feature Transform:-</a:t>
            </a:r>
            <a:r>
              <a:rPr lang="en-US" sz="2000" dirty="0" smtClean="0">
                <a:latin typeface="Times New Roman" pitchFamily="18" charset="0"/>
                <a:cs typeface="Times New Roman" pitchFamily="18" charset="0"/>
              </a:rPr>
              <a:t>Also known as </a:t>
            </a:r>
            <a:r>
              <a:rPr lang="en-US" sz="2000" i="1" u="sng" dirty="0" smtClean="0">
                <a:latin typeface="Times New Roman" pitchFamily="18" charset="0"/>
                <a:cs typeface="Times New Roman" pitchFamily="18" charset="0"/>
              </a:rPr>
              <a:t>SIFT</a:t>
            </a:r>
            <a:r>
              <a:rPr lang="en-US" sz="2000" dirty="0" smtClean="0">
                <a:latin typeface="Times New Roman" pitchFamily="18" charset="0"/>
                <a:cs typeface="Times New Roman" pitchFamily="18" charset="0"/>
              </a:rPr>
              <a:t>  is an algorithm used to detect and describe shape features from an image.</a:t>
            </a:r>
          </a:p>
          <a:p>
            <a:pPr algn="just">
              <a:buFont typeface="Wingdings" pitchFamily="2" charset="2"/>
              <a:buChar char="v"/>
            </a:pPr>
            <a:endParaRPr lang="en-IN" sz="2000" b="1" dirty="0" smtClean="0">
              <a:latin typeface="Times New Roman" pitchFamily="18" charset="0"/>
              <a:cs typeface="Times New Roman" pitchFamily="18" charset="0"/>
            </a:endParaRPr>
          </a:p>
          <a:p>
            <a:pPr algn="just">
              <a:buFont typeface="Wingdings" pitchFamily="2" charset="2"/>
              <a:buChar char="v"/>
            </a:pPr>
            <a:r>
              <a:rPr lang="en-IN" sz="2000" b="1" dirty="0" smtClean="0">
                <a:latin typeface="Times New Roman" pitchFamily="18" charset="0"/>
                <a:cs typeface="Times New Roman" pitchFamily="18" charset="0"/>
              </a:rPr>
              <a:t>Harris Corner Detection:-</a:t>
            </a:r>
            <a:r>
              <a:rPr lang="en-US" sz="2000" dirty="0" smtClean="0">
                <a:latin typeface="Times New Roman" pitchFamily="18" charset="0"/>
                <a:cs typeface="Times New Roman" pitchFamily="18" charset="0"/>
              </a:rPr>
              <a:t>Harris Corner Detector is an algorithm which is used in image processing especially in CBIR to detect the corners of an image. </a:t>
            </a:r>
          </a:p>
          <a:p>
            <a:pPr algn="just">
              <a:buFont typeface="Wingdings" pitchFamily="2" charset="2"/>
              <a:buChar char="v"/>
            </a:pPr>
            <a:endParaRPr lang="en-US" sz="2000" b="1" dirty="0" smtClean="0">
              <a:latin typeface="Times New Roman" pitchFamily="18" charset="0"/>
              <a:cs typeface="Times New Roman" pitchFamily="18" charset="0"/>
            </a:endParaRPr>
          </a:p>
          <a:p>
            <a:pPr algn="just">
              <a:buFont typeface="Wingdings" pitchFamily="2" charset="2"/>
              <a:buChar char="v"/>
            </a:pPr>
            <a:r>
              <a:rPr lang="en-US" sz="2000" b="1" dirty="0" smtClean="0">
                <a:latin typeface="Times New Roman" pitchFamily="18" charset="0"/>
                <a:cs typeface="Times New Roman" pitchFamily="18" charset="0"/>
              </a:rPr>
              <a:t>Manhattan Distance</a:t>
            </a:r>
            <a:r>
              <a:rPr lang="en-US" sz="2000" dirty="0" smtClean="0">
                <a:latin typeface="Times New Roman" pitchFamily="18" charset="0"/>
                <a:cs typeface="Times New Roman" pitchFamily="18" charset="0"/>
              </a:rPr>
              <a:t>:- It is also called the </a:t>
            </a:r>
            <a:r>
              <a:rPr lang="en-US" sz="2000" i="1" u="sng" dirty="0" smtClean="0">
                <a:latin typeface="Times New Roman" pitchFamily="18" charset="0"/>
                <a:cs typeface="Times New Roman" pitchFamily="18" charset="0"/>
              </a:rPr>
              <a:t>L1 distance</a:t>
            </a:r>
            <a:r>
              <a:rPr lang="en-US" sz="2000" dirty="0" smtClean="0">
                <a:latin typeface="Times New Roman" pitchFamily="18" charset="0"/>
                <a:cs typeface="Times New Roman" pitchFamily="18" charset="0"/>
              </a:rPr>
              <a:t>. If u=(x1, y1) and v=(x2, y2) are two points, then the Manhattan Distance between u and v is given by: </a:t>
            </a:r>
            <a:r>
              <a:rPr lang="en-US" sz="2000" b="1" i="1" dirty="0" smtClean="0">
                <a:latin typeface="Times New Roman" pitchFamily="18" charset="0"/>
                <a:cs typeface="Times New Roman" pitchFamily="18" charset="0"/>
              </a:rPr>
              <a:t>MH (u, v) = |x1-x2|+|y1-y2| </a:t>
            </a:r>
          </a:p>
          <a:p>
            <a:pPr algn="just">
              <a:buFont typeface="Wingdings" pitchFamily="2" charset="2"/>
              <a:buChar char="v"/>
            </a:pPr>
            <a:endParaRPr lang="en-US" sz="2000" b="1" i="1" dirty="0" smtClean="0">
              <a:latin typeface="Times New Roman" pitchFamily="18" charset="0"/>
              <a:cs typeface="Times New Roman" pitchFamily="18" charset="0"/>
            </a:endParaRPr>
          </a:p>
          <a:p>
            <a:pPr algn="just">
              <a:buFont typeface="Wingdings" pitchFamily="2" charset="2"/>
              <a:buChar char="v"/>
            </a:pPr>
            <a:r>
              <a:rPr lang="en-US" sz="2000" b="1" dirty="0" smtClean="0">
                <a:latin typeface="Times New Roman" pitchFamily="18" charset="0"/>
                <a:cs typeface="Times New Roman" pitchFamily="18" charset="0"/>
              </a:rPr>
              <a:t>Euclidean Distance:-: </a:t>
            </a:r>
            <a:r>
              <a:rPr lang="en-US" sz="2000" dirty="0" smtClean="0">
                <a:latin typeface="Times New Roman" pitchFamily="18" charset="0"/>
                <a:cs typeface="Times New Roman" pitchFamily="18" charset="0"/>
              </a:rPr>
              <a:t>It is also called the </a:t>
            </a:r>
            <a:r>
              <a:rPr lang="en-US" sz="2000" i="1" u="sng" dirty="0" smtClean="0">
                <a:latin typeface="Times New Roman" pitchFamily="18" charset="0"/>
                <a:cs typeface="Times New Roman" pitchFamily="18" charset="0"/>
              </a:rPr>
              <a:t>L2 distance</a:t>
            </a:r>
            <a:r>
              <a:rPr lang="en-US" sz="2000" dirty="0" smtClean="0">
                <a:latin typeface="Times New Roman" pitchFamily="18" charset="0"/>
                <a:cs typeface="Times New Roman" pitchFamily="18" charset="0"/>
              </a:rPr>
              <a:t>. If u=(x1, y1) and v=(x2, y2) are two points, then the Euclidean Distance between u and v is given by:</a:t>
            </a:r>
            <a:r>
              <a:rPr lang="en-US" sz="2000" b="1" dirty="0" smtClean="0">
                <a:latin typeface="Times New Roman" pitchFamily="18" charset="0"/>
                <a:cs typeface="Times New Roman" pitchFamily="18" charset="0"/>
              </a:rPr>
              <a:t>EU (u, v) = √(x1-x2)</a:t>
            </a:r>
            <a:r>
              <a:rPr lang="en-US" sz="2000" b="1" baseline="30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 (y1-y2)</a:t>
            </a:r>
            <a:r>
              <a:rPr lang="en-US" sz="2000" b="1" baseline="30000" dirty="0" smtClean="0">
                <a:latin typeface="Times New Roman" pitchFamily="18" charset="0"/>
                <a:cs typeface="Times New Roman" pitchFamily="18" charset="0"/>
              </a:rPr>
              <a:t>2</a:t>
            </a:r>
          </a:p>
          <a:p>
            <a:pPr algn="just">
              <a:buFont typeface="Wingdings" pitchFamily="2" charset="2"/>
              <a:buChar char="v"/>
            </a:pPr>
            <a:endParaRPr lang="en-US" sz="2000" b="1" baseline="300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271</TotalTime>
  <Words>1118</Words>
  <Application>Microsoft Office PowerPoint</Application>
  <PresentationFormat>On-screen Show (4:3)</PresentationFormat>
  <Paragraphs>134</Paragraphs>
  <Slides>17</Slides>
  <Notes>2</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Median</vt:lpstr>
      <vt:lpstr>Civic</vt:lpstr>
      <vt:lpstr> VISVESVARAYA TECHNOLOGICAL UNIVERSITY Jnanasangama, Belgaum-590018, Karnataka, India.</vt:lpstr>
      <vt:lpstr>ABSTRACT</vt:lpstr>
      <vt:lpstr>INTRODUCTION </vt:lpstr>
      <vt:lpstr>  LITERATURE SURVEY </vt:lpstr>
      <vt:lpstr>Slide 5</vt:lpstr>
      <vt:lpstr> SYSTEM REQUIREMENT SPECIFICATION </vt:lpstr>
      <vt:lpstr>ANALYSIS AND DESIGN  </vt:lpstr>
      <vt:lpstr>continued…</vt:lpstr>
      <vt:lpstr>continued…</vt:lpstr>
      <vt:lpstr>continued…</vt:lpstr>
      <vt:lpstr>IMPLEMENTATION of MODULES </vt:lpstr>
      <vt:lpstr>Block Diagram of a CBIR System</vt:lpstr>
      <vt:lpstr>The CBIR system has following steps:-</vt:lpstr>
      <vt:lpstr>Create a database</vt:lpstr>
      <vt:lpstr>Input Query Image</vt:lpstr>
      <vt:lpstr>Slide 16</vt:lpstr>
      <vt:lpstr>END OF PRESENTATION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Jnanasangama, Belgaum-590018, Karnataka, India.</dc:title>
  <dc:creator>puneeth</dc:creator>
  <cp:lastModifiedBy>Puneeth</cp:lastModifiedBy>
  <cp:revision>82</cp:revision>
  <dcterms:created xsi:type="dcterms:W3CDTF">2006-08-16T00:00:00Z</dcterms:created>
  <dcterms:modified xsi:type="dcterms:W3CDTF">2018-06-12T06:58:49Z</dcterms:modified>
</cp:coreProperties>
</file>