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6" r:id="rId8"/>
    <p:sldId id="269" r:id="rId9"/>
    <p:sldId id="270" r:id="rId10"/>
    <p:sldId id="263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kn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77087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37592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77240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827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39845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621993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604850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154339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68176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894245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37491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46900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8662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81934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321046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74390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148665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C8201-0680-4921-9A3A-900781F657B2}" type="datetimeFigureOut">
              <a:rPr lang="kn-IN" smtClean="0"/>
              <a:t>25-06-13</a:t>
            </a:fld>
            <a:endParaRPr lang="k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5370-CE77-41DA-B8E1-8CCEF6E305D3}" type="slidenum">
              <a:rPr lang="kn-IN" smtClean="0"/>
              <a:t>‹#›</a:t>
            </a:fld>
            <a:endParaRPr lang="kn-IN"/>
          </a:p>
        </p:txBody>
      </p:sp>
    </p:spTree>
    <p:extLst>
      <p:ext uri="{BB962C8B-B14F-4D97-AF65-F5344CB8AC3E}">
        <p14:creationId xmlns:p14="http://schemas.microsoft.com/office/powerpoint/2010/main" val="252175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WEBSITE TAG PROPAGATION	</a:t>
            </a:r>
            <a:endParaRPr lang="k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257" y="4052414"/>
            <a:ext cx="8791575" cy="165576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Amulya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K – mt2012017</a:t>
            </a:r>
            <a:endParaRPr lang="k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N Puneeth – mt2012083</a:t>
            </a:r>
          </a:p>
          <a:p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Sindhu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priyadarshini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– mt2012134</a:t>
            </a:r>
          </a:p>
        </p:txBody>
      </p:sp>
    </p:spTree>
    <p:extLst>
      <p:ext uri="{BB962C8B-B14F-4D97-AF65-F5344CB8AC3E}">
        <p14:creationId xmlns:p14="http://schemas.microsoft.com/office/powerpoint/2010/main" val="410103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websites that were recommended by the system were relevant, primarily because of the two metrics which we used in our system.</a:t>
            </a:r>
          </a:p>
          <a:p>
            <a:r>
              <a:rPr lang="en-US" dirty="0" smtClean="0"/>
              <a:t>The lack of semantic understanding was the reason for the errors which we encountered.</a:t>
            </a:r>
          </a:p>
          <a:p>
            <a:r>
              <a:rPr lang="en-US" smtClean="0"/>
              <a:t>89.45% </a:t>
            </a:r>
            <a:r>
              <a:rPr lang="en-US" dirty="0" smtClean="0"/>
              <a:t>accuracy.  </a:t>
            </a:r>
          </a:p>
          <a:p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416723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369601"/>
              </p:ext>
            </p:extLst>
          </p:nvPr>
        </p:nvGraphicFramePr>
        <p:xfrm>
          <a:off x="1032231" y="618519"/>
          <a:ext cx="10015182" cy="4935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9197"/>
                <a:gridCol w="1669197"/>
                <a:gridCol w="1669197"/>
                <a:gridCol w="1669197"/>
                <a:gridCol w="1669197"/>
                <a:gridCol w="1669197"/>
              </a:tblGrid>
              <a:tr h="789765">
                <a:tc>
                  <a:txBody>
                    <a:bodyPr/>
                    <a:lstStyle/>
                    <a:p>
                      <a:pPr algn="ctr" fontAlgn="b"/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Total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Output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Incorrect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+mn-lt"/>
                        </a:rPr>
                        <a:t>Ambiguous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+mn-lt"/>
                        </a:rPr>
                        <a:t>Correct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Correct</a:t>
                      </a:r>
                      <a:r>
                        <a:rPr lang="en-US" sz="28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789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+mn-lt"/>
                        </a:rPr>
                        <a:t>Steven Gerrard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 dirty="0">
                          <a:effectLst/>
                          <a:latin typeface="+mn-lt"/>
                        </a:rPr>
                        <a:t>244</a:t>
                      </a:r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9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18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217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88%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 smtClean="0">
                          <a:effectLst/>
                          <a:latin typeface="+mn-lt"/>
                        </a:rPr>
                        <a:t>Cricinfo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10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2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8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80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smtClean="0">
                          <a:effectLst/>
                          <a:latin typeface="+mn-lt"/>
                        </a:rPr>
                        <a:t>The Hindu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7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7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100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John Lennon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4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4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100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7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 err="1" smtClean="0">
                          <a:effectLst/>
                          <a:latin typeface="+mn-lt"/>
                        </a:rPr>
                        <a:t>Uttarahalli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190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 dirty="0" smtClean="0">
                          <a:effectLst/>
                          <a:latin typeface="+mn-lt"/>
                        </a:rPr>
                        <a:t>4</a:t>
                      </a:r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171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90%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586702">
                <a:tc>
                  <a:txBody>
                    <a:bodyPr/>
                    <a:lstStyle/>
                    <a:p>
                      <a:pPr algn="ctr" fontAlgn="b"/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 dirty="0">
                          <a:effectLst/>
                          <a:latin typeface="+mn-lt"/>
                        </a:rPr>
                        <a:t>455</a:t>
                      </a:r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13</a:t>
                      </a:r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>
                          <a:effectLst/>
                          <a:latin typeface="+mn-lt"/>
                        </a:rPr>
                        <a:t>407</a:t>
                      </a:r>
                      <a:endParaRPr lang="kn-IN" sz="2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n-IN" sz="2800" u="none" strike="noStrike" dirty="0">
                          <a:effectLst/>
                          <a:latin typeface="+mn-lt"/>
                        </a:rPr>
                        <a:t>89.45</a:t>
                      </a:r>
                      <a:endParaRPr lang="kn-IN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7481" y="5882185"/>
            <a:ext cx="970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Correct – 89.45% 	(407/455)	Incorrect – 2.8% (13/455)</a:t>
            </a:r>
            <a:endParaRPr lang="kn-IN" sz="2800" dirty="0"/>
          </a:p>
        </p:txBody>
      </p:sp>
    </p:spTree>
    <p:extLst>
      <p:ext uri="{BB962C8B-B14F-4D97-AF65-F5344CB8AC3E}">
        <p14:creationId xmlns:p14="http://schemas.microsoft.com/office/powerpoint/2010/main" val="207689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Simple probabilistic graphical </a:t>
            </a:r>
            <a:r>
              <a:rPr lang="en-US" dirty="0"/>
              <a:t>models can be highly efficient. Random Surfer Model.</a:t>
            </a:r>
          </a:p>
          <a:p>
            <a:pPr>
              <a:buFont typeface="Arial"/>
              <a:buChar char="•"/>
            </a:pPr>
            <a:r>
              <a:rPr lang="en-US" dirty="0"/>
              <a:t>The Propagation of the tags can be done with limited information.</a:t>
            </a:r>
          </a:p>
          <a:p>
            <a:pPr>
              <a:buFont typeface="Arial"/>
              <a:buChar char="•"/>
            </a:pPr>
            <a:r>
              <a:rPr lang="en-US" dirty="0"/>
              <a:t>The User given tags might not always be right.</a:t>
            </a:r>
          </a:p>
          <a:p>
            <a:pPr>
              <a:buFont typeface="Arial"/>
              <a:buChar char="•"/>
            </a:pPr>
            <a:r>
              <a:rPr lang="en-US" dirty="0"/>
              <a:t>Document Similarity/some other page level metric is vital.</a:t>
            </a:r>
          </a:p>
          <a:p>
            <a:pPr>
              <a:buFont typeface="Arial"/>
              <a:buChar char="•"/>
            </a:pPr>
            <a:r>
              <a:rPr lang="en-US" dirty="0"/>
              <a:t>Web is a dynamic entity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99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Uses more than 200 signals to rank their webpages.</a:t>
            </a:r>
          </a:p>
          <a:p>
            <a:r>
              <a:rPr lang="en-US" dirty="0" smtClean="0"/>
              <a:t>More of these metrics could be used to improve upon the system.</a:t>
            </a:r>
          </a:p>
          <a:p>
            <a:r>
              <a:rPr lang="en-US" dirty="0" smtClean="0"/>
              <a:t>Domain </a:t>
            </a:r>
            <a:r>
              <a:rPr lang="en-US" dirty="0"/>
              <a:t>Name, Title Tags, Meta-tags etc.</a:t>
            </a:r>
          </a:p>
          <a:p>
            <a:r>
              <a:rPr lang="en-US" dirty="0" smtClean="0"/>
              <a:t>Machine Learning Based</a:t>
            </a:r>
          </a:p>
          <a:p>
            <a:r>
              <a:rPr lang="en-US" dirty="0" smtClean="0"/>
              <a:t>Parallelization, Distributed syste</a:t>
            </a:r>
            <a:r>
              <a:rPr lang="en-US" dirty="0"/>
              <a:t>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462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	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accept a user given website and the associated tags</a:t>
            </a:r>
          </a:p>
          <a:p>
            <a:r>
              <a:rPr lang="en-US" dirty="0" smtClean="0"/>
              <a:t>To create a web graph starting from that initial website to a certain number of hops.</a:t>
            </a:r>
          </a:p>
          <a:p>
            <a:r>
              <a:rPr lang="en-US" dirty="0" smtClean="0"/>
              <a:t>To Propagate the tags within that web graph. </a:t>
            </a:r>
          </a:p>
          <a:p>
            <a:r>
              <a:rPr lang="en-US" dirty="0" smtClean="0"/>
              <a:t>To Use Link Analysis and any other relevant technique to create the system. </a:t>
            </a: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29520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213603"/>
            <a:ext cx="9905998" cy="1478570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kn-IN" dirty="0"/>
          </a:p>
        </p:txBody>
      </p:sp>
      <p:sp>
        <p:nvSpPr>
          <p:cNvPr id="4" name="Rectangle 3"/>
          <p:cNvSpPr/>
          <p:nvPr/>
        </p:nvSpPr>
        <p:spPr>
          <a:xfrm>
            <a:off x="1843820" y="1819402"/>
            <a:ext cx="914400" cy="6687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k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58220" y="2153772"/>
            <a:ext cx="180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59381" y="1750784"/>
            <a:ext cx="1241261" cy="6579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</a:p>
          <a:p>
            <a:pPr algn="ctr"/>
            <a:r>
              <a:rPr lang="en-US" dirty="0" smtClean="0"/>
              <a:t>CRAWLER</a:t>
            </a:r>
            <a:endParaRPr lang="k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00642" y="2137731"/>
            <a:ext cx="1808328" cy="1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/>
          <p:cNvSpPr/>
          <p:nvPr/>
        </p:nvSpPr>
        <p:spPr>
          <a:xfrm>
            <a:off x="7632633" y="1794429"/>
            <a:ext cx="914400" cy="721216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DB/FILE</a:t>
            </a:r>
            <a:endParaRPr lang="kn-IN" dirty="0"/>
          </a:p>
        </p:txBody>
      </p:sp>
      <p:cxnSp>
        <p:nvCxnSpPr>
          <p:cNvPr id="12" name="Elbow Connector 11"/>
          <p:cNvCxnSpPr/>
          <p:nvPr/>
        </p:nvCxnSpPr>
        <p:spPr>
          <a:xfrm rot="5400000">
            <a:off x="3933879" y="2132875"/>
            <a:ext cx="1070909" cy="1421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86250" y="3399269"/>
            <a:ext cx="2344811" cy="8538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JUMP</a:t>
            </a:r>
          </a:p>
          <a:p>
            <a:pPr algn="ctr"/>
            <a:r>
              <a:rPr lang="en-US" dirty="0" smtClean="0"/>
              <a:t>PROBABLITY</a:t>
            </a:r>
          </a:p>
          <a:p>
            <a:pPr algn="ctr"/>
            <a:r>
              <a:rPr lang="en-US" dirty="0" smtClean="0"/>
              <a:t>ASSIGNMENT</a:t>
            </a:r>
            <a:endParaRPr lang="kn-IN" dirty="0"/>
          </a:p>
        </p:txBody>
      </p:sp>
      <p:sp>
        <p:nvSpPr>
          <p:cNvPr id="16" name="Rectangle 15"/>
          <p:cNvSpPr/>
          <p:nvPr/>
        </p:nvSpPr>
        <p:spPr>
          <a:xfrm>
            <a:off x="6244487" y="3416331"/>
            <a:ext cx="1535031" cy="6856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DOCUMENT SIMILARITY</a:t>
            </a:r>
            <a:endParaRPr lang="kn-IN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5548721" y="1927558"/>
            <a:ext cx="1070910" cy="18319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  <a:endCxn id="42" idx="1"/>
          </p:cNvCxnSpPr>
          <p:nvPr/>
        </p:nvCxnSpPr>
        <p:spPr>
          <a:xfrm rot="16200000" flipH="1">
            <a:off x="3953284" y="4058491"/>
            <a:ext cx="520047" cy="90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42" idx="3"/>
          </p:cNvCxnSpPr>
          <p:nvPr/>
        </p:nvCxnSpPr>
        <p:spPr>
          <a:xfrm rot="5400000">
            <a:off x="6067968" y="3845367"/>
            <a:ext cx="956218" cy="899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990822" y="5304977"/>
            <a:ext cx="2542192" cy="7625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OF THE RANDOM WALK</a:t>
            </a:r>
            <a:endParaRPr lang="kn-IN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559141" y="5686264"/>
            <a:ext cx="1268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27921" y="5391412"/>
            <a:ext cx="1007035" cy="5897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kn-IN" dirty="0"/>
          </a:p>
        </p:txBody>
      </p:sp>
      <p:sp>
        <p:nvSpPr>
          <p:cNvPr id="42" name="Rectangle 41"/>
          <p:cNvSpPr/>
          <p:nvPr/>
        </p:nvSpPr>
        <p:spPr>
          <a:xfrm>
            <a:off x="4667959" y="4501712"/>
            <a:ext cx="1428427" cy="5429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SCORE</a:t>
            </a:r>
            <a:endParaRPr lang="kn-IN" dirty="0"/>
          </a:p>
        </p:txBody>
      </p:sp>
      <p:cxnSp>
        <p:nvCxnSpPr>
          <p:cNvPr id="49" name="Straight Arrow Connector 48"/>
          <p:cNvCxnSpPr>
            <a:stCxn id="42" idx="2"/>
          </p:cNvCxnSpPr>
          <p:nvPr/>
        </p:nvCxnSpPr>
        <p:spPr>
          <a:xfrm flipH="1">
            <a:off x="5382172" y="5044621"/>
            <a:ext cx="1" cy="45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38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surfer model</a:t>
            </a:r>
            <a:endParaRPr lang="k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21" y="1747280"/>
            <a:ext cx="4743450" cy="1352550"/>
          </a:xfrm>
        </p:spPr>
      </p:pic>
      <p:sp>
        <p:nvSpPr>
          <p:cNvPr id="5" name="TextBox 4"/>
          <p:cNvSpPr txBox="1"/>
          <p:nvPr/>
        </p:nvSpPr>
        <p:spPr>
          <a:xfrm>
            <a:off x="2354925" y="3489928"/>
            <a:ext cx="7478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Let us have a web graph represented as graph G with N nodes, (1.....N).</a:t>
            </a:r>
          </a:p>
          <a:p>
            <a:r>
              <a:rPr lang="en-US" sz="2000" dirty="0"/>
              <a:t>We have an </a:t>
            </a:r>
            <a:r>
              <a:rPr lang="en-US" sz="2000" dirty="0" smtClean="0"/>
              <a:t>Adjacency </a:t>
            </a:r>
            <a:r>
              <a:rPr lang="en-US" sz="2000" dirty="0"/>
              <a:t>Matrix: A</a:t>
            </a:r>
          </a:p>
          <a:p>
            <a:r>
              <a:rPr lang="en-US" sz="2000" dirty="0"/>
              <a:t>Transition </a:t>
            </a:r>
            <a:r>
              <a:rPr lang="en-US" sz="2000" dirty="0" smtClean="0"/>
              <a:t>Probability </a:t>
            </a:r>
            <a:r>
              <a:rPr lang="en-US" sz="2000" dirty="0"/>
              <a:t>Matrix: P</a:t>
            </a:r>
          </a:p>
          <a:p>
            <a:r>
              <a:rPr lang="en-US" sz="2000" dirty="0"/>
              <a:t>Let α be the </a:t>
            </a:r>
            <a:r>
              <a:rPr lang="en-US" sz="2000" dirty="0" smtClean="0"/>
              <a:t>probability </a:t>
            </a:r>
            <a:r>
              <a:rPr lang="en-US" sz="2000" dirty="0"/>
              <a:t>of teleport operations.</a:t>
            </a:r>
          </a:p>
          <a:p>
            <a:r>
              <a:rPr lang="en-US" sz="2000" dirty="0"/>
              <a:t>If a row of A has no 1s, set each element to 1/N.</a:t>
            </a:r>
            <a:endParaRPr lang="kn-IN" sz="2000" dirty="0"/>
          </a:p>
        </p:txBody>
      </p:sp>
    </p:spTree>
    <p:extLst>
      <p:ext uri="{BB962C8B-B14F-4D97-AF65-F5344CB8AC3E}">
        <p14:creationId xmlns:p14="http://schemas.microsoft.com/office/powerpoint/2010/main" val="4898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594" y="313479"/>
            <a:ext cx="9905998" cy="1478570"/>
          </a:xfrm>
        </p:spPr>
        <p:txBody>
          <a:bodyPr/>
          <a:lstStyle/>
          <a:p>
            <a:r>
              <a:rPr lang="en-US" dirty="0" smtClean="0"/>
              <a:t>Document similarity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594" y="1478719"/>
            <a:ext cx="9905999" cy="561952"/>
          </a:xfrm>
        </p:spPr>
        <p:txBody>
          <a:bodyPr/>
          <a:lstStyle/>
          <a:p>
            <a:r>
              <a:rPr lang="en-US" dirty="0" smtClean="0"/>
              <a:t>Cosine Similarity Metric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2072" y="2040671"/>
            <a:ext cx="88028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latin typeface="Arial" panose="020B0604020202020204" pitchFamily="34" charset="0"/>
                <a:cs typeface="Arial" panose="020B0604020202020204" pitchFamily="34" charset="0"/>
              </a:rPr>
              <a:t>Document a:</a:t>
            </a:r>
            <a:endParaRPr lang="kn-IN" dirty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 C A A B C. D D E A B. D A B C B A.</a:t>
            </a:r>
            <a:endParaRPr lang="k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latin typeface="Arial" panose="020B0604020202020204" pitchFamily="34" charset="0"/>
                <a:cs typeface="Arial" panose="020B0604020202020204" pitchFamily="34" charset="0"/>
              </a:rPr>
              <a:t>Document b:</a:t>
            </a:r>
            <a:endParaRPr lang="k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B C A A B C. D A B C B A.</a:t>
            </a:r>
            <a:endParaRPr lang="k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latin typeface="Arial" panose="020B0604020202020204" pitchFamily="34" charset="0"/>
                <a:cs typeface="Arial" panose="020B0604020202020204" pitchFamily="34" charset="0"/>
              </a:rPr>
              <a:t>Vector a:</a:t>
            </a:r>
            <a:endParaRPr lang="k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A:6, B:5, C:3, D:3, E:1</a:t>
            </a:r>
            <a:endParaRPr lang="k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latin typeface="Arial" panose="020B0604020202020204" pitchFamily="34" charset="0"/>
                <a:cs typeface="Arial" panose="020B0604020202020204" pitchFamily="34" charset="0"/>
              </a:rPr>
              <a:t>Vector b:</a:t>
            </a:r>
            <a:endParaRPr lang="k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A:5, B:4, C:3, D:1, </a:t>
            </a:r>
            <a:r>
              <a:rPr lang="kn-IN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E:0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n-I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latin typeface="Arial" panose="020B0604020202020204" pitchFamily="34" charset="0"/>
                <a:cs typeface="Arial" panose="020B0604020202020204" pitchFamily="34" charset="0"/>
              </a:rPr>
              <a:t>Which result in the following similarity measure</a:t>
            </a:r>
            <a:r>
              <a:rPr lang="kn-IN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n-I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(6*5+5*4+3*3+3*1+1*0)/(</a:t>
            </a:r>
            <a:r>
              <a:rPr lang="k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k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(6^2+5^2+3^2+3^2+1^2) </a:t>
            </a:r>
            <a:r>
              <a:rPr lang="kn-IN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k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(5^2+4^2+3^2+1^2+0^2))= 62/(8.94427*7.14143</a:t>
            </a:r>
            <a:r>
              <a:rPr lang="kn-I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kn-IN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k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0.970648</a:t>
            </a:r>
            <a:r>
              <a:rPr lang="kn-IN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kn-IN" sz="40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</a:endParaRPr>
          </a:p>
          <a:p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20853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2666" y="-145757"/>
            <a:ext cx="9905998" cy="147857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kn-IN" dirty="0"/>
          </a:p>
        </p:txBody>
      </p:sp>
      <p:sp>
        <p:nvSpPr>
          <p:cNvPr id="11" name="Rectangle 10"/>
          <p:cNvSpPr/>
          <p:nvPr/>
        </p:nvSpPr>
        <p:spPr>
          <a:xfrm>
            <a:off x="1112285" y="1236111"/>
            <a:ext cx="1637731" cy="400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</a:t>
            </a:r>
            <a:r>
              <a:rPr lang="en-US" dirty="0" err="1" smtClean="0"/>
              <a:t>i</a:t>
            </a:r>
            <a:endParaRPr lang="kn-IN" dirty="0"/>
          </a:p>
        </p:txBody>
      </p: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2750016" y="1434291"/>
            <a:ext cx="757459" cy="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07475" y="1254426"/>
            <a:ext cx="2183641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Combined Score</a:t>
            </a:r>
            <a:endParaRPr lang="k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835017" y="1714343"/>
            <a:ext cx="1" cy="22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39537" y="1950462"/>
            <a:ext cx="2135877" cy="88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Random Walk with Mixing Time=10</a:t>
            </a:r>
            <a:endParaRPr lang="kn-IN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 flipH="1">
            <a:off x="3507475" y="2839751"/>
            <a:ext cx="1" cy="37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97541" y="3275373"/>
            <a:ext cx="2019867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it for 10000 times</a:t>
            </a:r>
            <a:endParaRPr lang="kn-IN" dirty="0"/>
          </a:p>
        </p:txBody>
      </p:sp>
      <p:sp>
        <p:nvSpPr>
          <p:cNvPr id="21" name="Rectangle 20"/>
          <p:cNvSpPr/>
          <p:nvPr/>
        </p:nvSpPr>
        <p:spPr>
          <a:xfrm>
            <a:off x="4821075" y="1961925"/>
            <a:ext cx="2135877" cy="889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 Random Walk with Mixing Time=10</a:t>
            </a:r>
            <a:endParaRPr lang="kn-IN" dirty="0"/>
          </a:p>
        </p:txBody>
      </p:sp>
      <p:sp>
        <p:nvSpPr>
          <p:cNvPr id="22" name="Rectangle 21"/>
          <p:cNvSpPr/>
          <p:nvPr/>
        </p:nvSpPr>
        <p:spPr>
          <a:xfrm>
            <a:off x="4879079" y="3275373"/>
            <a:ext cx="2019867" cy="655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it for 10000 times</a:t>
            </a:r>
            <a:endParaRPr lang="kn-IN" dirty="0"/>
          </a:p>
        </p:txBody>
      </p:sp>
      <p:sp>
        <p:nvSpPr>
          <p:cNvPr id="23" name="Rectangle 22"/>
          <p:cNvSpPr/>
          <p:nvPr/>
        </p:nvSpPr>
        <p:spPr>
          <a:xfrm>
            <a:off x="2384944" y="4268763"/>
            <a:ext cx="2183641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1</a:t>
            </a:r>
            <a:endParaRPr lang="kn-IN" dirty="0"/>
          </a:p>
        </p:txBody>
      </p:sp>
      <p:sp>
        <p:nvSpPr>
          <p:cNvPr id="24" name="Rectangle 23"/>
          <p:cNvSpPr/>
          <p:nvPr/>
        </p:nvSpPr>
        <p:spPr>
          <a:xfrm>
            <a:off x="4793774" y="4260593"/>
            <a:ext cx="2183641" cy="3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Distribution 2</a:t>
            </a:r>
            <a:endParaRPr lang="k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472748" y="1675645"/>
            <a:ext cx="1" cy="22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885596" y="2886284"/>
            <a:ext cx="1" cy="37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476765" y="3920924"/>
            <a:ext cx="1" cy="37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885595" y="3893068"/>
            <a:ext cx="1" cy="37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/>
          <p:cNvSpPr/>
          <p:nvPr/>
        </p:nvSpPr>
        <p:spPr>
          <a:xfrm>
            <a:off x="3753125" y="4972859"/>
            <a:ext cx="1937991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Equal?</a:t>
            </a:r>
            <a:endParaRPr lang="kn-IN" dirty="0"/>
          </a:p>
        </p:txBody>
      </p:sp>
      <p:cxnSp>
        <p:nvCxnSpPr>
          <p:cNvPr id="34" name="Elbow Connector 33"/>
          <p:cNvCxnSpPr>
            <a:stCxn id="23" idx="2"/>
            <a:endCxn id="30" idx="1"/>
          </p:cNvCxnSpPr>
          <p:nvPr/>
        </p:nvCxnSpPr>
        <p:spPr>
          <a:xfrm rot="16200000" flipH="1">
            <a:off x="3300804" y="4826862"/>
            <a:ext cx="628282" cy="276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4" idx="2"/>
            <a:endCxn id="30" idx="3"/>
          </p:cNvCxnSpPr>
          <p:nvPr/>
        </p:nvCxnSpPr>
        <p:spPr>
          <a:xfrm rot="5400000">
            <a:off x="5470130" y="4863718"/>
            <a:ext cx="636452" cy="194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0" idx="2"/>
          </p:cNvCxnSpPr>
          <p:nvPr/>
        </p:nvCxnSpPr>
        <p:spPr>
          <a:xfrm rot="16200000" flipH="1">
            <a:off x="4853561" y="5454066"/>
            <a:ext cx="487747" cy="750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835017" y="5892039"/>
            <a:ext cx="818861" cy="3757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YES</a:t>
            </a:r>
            <a:endParaRPr lang="kn-IN" dirty="0"/>
          </a:p>
        </p:txBody>
      </p:sp>
      <p:sp>
        <p:nvSpPr>
          <p:cNvPr id="47" name="Rectangle 46"/>
          <p:cNvSpPr/>
          <p:nvPr/>
        </p:nvSpPr>
        <p:spPr>
          <a:xfrm>
            <a:off x="5472748" y="5915636"/>
            <a:ext cx="4012446" cy="53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Propagate Tags to website whose </a:t>
            </a:r>
            <a:br>
              <a:rPr lang="en-US" dirty="0" smtClean="0"/>
            </a:br>
            <a:r>
              <a:rPr lang="en-US" dirty="0" smtClean="0"/>
              <a:t>Occurrence &gt; Threshold</a:t>
            </a:r>
            <a:endParaRPr lang="kn-IN" dirty="0"/>
          </a:p>
        </p:txBody>
      </p:sp>
      <p:cxnSp>
        <p:nvCxnSpPr>
          <p:cNvPr id="51" name="Elbow Connector 50"/>
          <p:cNvCxnSpPr>
            <a:endCxn id="21" idx="3"/>
          </p:cNvCxnSpPr>
          <p:nvPr/>
        </p:nvCxnSpPr>
        <p:spPr>
          <a:xfrm rot="5400000" flipH="1" flipV="1">
            <a:off x="4864760" y="3232927"/>
            <a:ext cx="2918549" cy="1265836"/>
          </a:xfrm>
          <a:prstGeom prst="bentConnector4">
            <a:avLst>
              <a:gd name="adj1" fmla="val -639"/>
              <a:gd name="adj2" fmla="val 197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291028" y="2898885"/>
            <a:ext cx="1760549" cy="1034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br>
              <a:rPr lang="en-US" dirty="0" smtClean="0"/>
            </a:br>
            <a:r>
              <a:rPr lang="en-US" dirty="0" smtClean="0"/>
              <a:t>Increase the Mixing Time</a:t>
            </a: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31525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</a:t>
            </a:r>
            <a:r>
              <a:rPr lang="en-US" dirty="0"/>
              <a:t>of Samples</a:t>
            </a:r>
          </a:p>
          <a:p>
            <a:r>
              <a:rPr lang="en-US" dirty="0"/>
              <a:t>Standard Distribution</a:t>
            </a:r>
          </a:p>
          <a:p>
            <a:r>
              <a:rPr lang="en-US" dirty="0"/>
              <a:t>Threshold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Mixing Time</a:t>
            </a:r>
          </a:p>
          <a:p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427791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	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smtClean="0"/>
              <a:t>errors </a:t>
            </a:r>
          </a:p>
          <a:p>
            <a:pPr lvl="1"/>
            <a:r>
              <a:rPr lang="en-US" dirty="0" smtClean="0"/>
              <a:t>Malformed URL</a:t>
            </a:r>
          </a:p>
          <a:p>
            <a:pPr lvl="1"/>
            <a:r>
              <a:rPr lang="en-US" dirty="0" smtClean="0"/>
              <a:t>Images, Audio, Videos, documents etc.</a:t>
            </a:r>
          </a:p>
          <a:p>
            <a:pPr lvl="1"/>
            <a:r>
              <a:rPr lang="en-US" dirty="0" smtClean="0"/>
              <a:t>Social </a:t>
            </a:r>
            <a:r>
              <a:rPr lang="en-US" dirty="0" smtClean="0"/>
              <a:t>Sites</a:t>
            </a:r>
          </a:p>
          <a:p>
            <a:pPr lvl="1"/>
            <a:r>
              <a:rPr lang="en-US" dirty="0" smtClean="0"/>
              <a:t>Redirected URLs</a:t>
            </a:r>
            <a:endParaRPr lang="en-US" dirty="0" smtClean="0"/>
          </a:p>
          <a:p>
            <a:r>
              <a:rPr lang="en-US" dirty="0" smtClean="0"/>
              <a:t>Heap Size</a:t>
            </a:r>
            <a:endParaRPr lang="en-US" dirty="0"/>
          </a:p>
          <a:p>
            <a:pPr marL="0" indent="0">
              <a:buNone/>
            </a:pP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32963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strategy	</a:t>
            </a:r>
            <a:endParaRPr lang="k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Output of the system was manually checked.</a:t>
            </a:r>
          </a:p>
          <a:p>
            <a:r>
              <a:rPr lang="en-US" dirty="0" smtClean="0"/>
              <a:t>Each correct website-tag pair was annotated green.</a:t>
            </a:r>
          </a:p>
          <a:p>
            <a:r>
              <a:rPr lang="en-US" dirty="0" smtClean="0"/>
              <a:t>Some of the website tag pairs were ambiguous, so they were annotated as yellow.</a:t>
            </a:r>
          </a:p>
          <a:p>
            <a:r>
              <a:rPr lang="en-US" dirty="0" smtClean="0"/>
              <a:t>Some of the website-tag pairs were wrong, they were annotated with color red. </a:t>
            </a:r>
            <a:endParaRPr lang="kn-IN" dirty="0"/>
          </a:p>
        </p:txBody>
      </p:sp>
    </p:spTree>
    <p:extLst>
      <p:ext uri="{BB962C8B-B14F-4D97-AF65-F5344CB8AC3E}">
        <p14:creationId xmlns:p14="http://schemas.microsoft.com/office/powerpoint/2010/main" val="304991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400</TotalTime>
  <Words>542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Trebuchet MS</vt:lpstr>
      <vt:lpstr>Tunga</vt:lpstr>
      <vt:lpstr>Tw Cen MT</vt:lpstr>
      <vt:lpstr>Circuit</vt:lpstr>
      <vt:lpstr>WEBSITE TAG PROPAGATION </vt:lpstr>
      <vt:lpstr>Objective </vt:lpstr>
      <vt:lpstr>SYSTEM ARCHITECTURE</vt:lpstr>
      <vt:lpstr>Random surfer model</vt:lpstr>
      <vt:lpstr>Document similarity</vt:lpstr>
      <vt:lpstr>Algorithm</vt:lpstr>
      <vt:lpstr>Parameters</vt:lpstr>
      <vt:lpstr>ISSUEs </vt:lpstr>
      <vt:lpstr>Testing strategy </vt:lpstr>
      <vt:lpstr>RESULTS</vt:lpstr>
      <vt:lpstr>PowerPoint Presentation</vt:lpstr>
      <vt:lpstr>conclusion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TAG PROPAGATION</dc:title>
  <dc:creator>puneeth</dc:creator>
  <cp:lastModifiedBy>puneeth</cp:lastModifiedBy>
  <cp:revision>129</cp:revision>
  <dcterms:created xsi:type="dcterms:W3CDTF">2013-06-20T15:55:51Z</dcterms:created>
  <dcterms:modified xsi:type="dcterms:W3CDTF">2013-06-25T00:40:35Z</dcterms:modified>
</cp:coreProperties>
</file>