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1276-160E-6B48-846D-88D501D4DC20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7E0D-70B9-124A-9DEF-2FC011AFA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8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1276-160E-6B48-846D-88D501D4DC20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7E0D-70B9-124A-9DEF-2FC011AFA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5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1276-160E-6B48-846D-88D501D4DC20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7E0D-70B9-124A-9DEF-2FC011AFA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8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1276-160E-6B48-846D-88D501D4DC20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7E0D-70B9-124A-9DEF-2FC011AFA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19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1276-160E-6B48-846D-88D501D4DC20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7E0D-70B9-124A-9DEF-2FC011AFA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6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1276-160E-6B48-846D-88D501D4DC20}" type="datetimeFigureOut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7E0D-70B9-124A-9DEF-2FC011AFA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3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1276-160E-6B48-846D-88D501D4DC20}" type="datetimeFigureOut">
              <a:rPr lang="en-US" smtClean="0"/>
              <a:t>3/22/20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7E0D-70B9-124A-9DEF-2FC011AFA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7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1276-160E-6B48-846D-88D501D4DC20}" type="datetimeFigureOut">
              <a:rPr lang="en-US" smtClean="0"/>
              <a:t>3/22/20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7E0D-70B9-124A-9DEF-2FC011AFA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1276-160E-6B48-846D-88D501D4DC20}" type="datetimeFigureOut">
              <a:rPr lang="en-US" smtClean="0"/>
              <a:t>3/22/20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7E0D-70B9-124A-9DEF-2FC011AFA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5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1276-160E-6B48-846D-88D501D4DC20}" type="datetimeFigureOut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7E0D-70B9-124A-9DEF-2FC011AFA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2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1276-160E-6B48-846D-88D501D4DC20}" type="datetimeFigureOut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7E0D-70B9-124A-9DEF-2FC011AFA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11276-160E-6B48-846D-88D501D4DC20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67E0D-70B9-124A-9DEF-2FC011AFA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9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png"/><Relationship Id="rId6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7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2" t="7118" r="1802" b="7467"/>
          <a:stretch/>
        </p:blipFill>
        <p:spPr>
          <a:xfrm>
            <a:off x="363986" y="5351655"/>
            <a:ext cx="3306090" cy="1380019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0" y="5176435"/>
            <a:ext cx="12192000" cy="1549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799336" y="5862979"/>
            <a:ext cx="8254228" cy="35737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any queries  or to talk to our doctor call us on : +91 6364911469/368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9566" y="1140041"/>
            <a:ext cx="10352867" cy="58173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STAY HOME, STAY SAFE, STAY AWAY FROM CORONA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158493" y="1837168"/>
            <a:ext cx="350448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pple Chancery" charset="0"/>
                <a:ea typeface="Apple Chancery" charset="0"/>
                <a:cs typeface="Apple Chancery" charset="0"/>
              </a:rPr>
              <a:t>We care for you</a:t>
            </a:r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616962" y="2570719"/>
            <a:ext cx="8958074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002060"/>
                </a:solidFill>
              </a:rPr>
              <a:t>PARVVA is now providing </a:t>
            </a:r>
          </a:p>
          <a:p>
            <a:pPr algn="ctr"/>
            <a:r>
              <a:rPr lang="en-US" sz="2800" dirty="0" smtClean="0">
                <a:solidFill>
                  <a:srgbClr val="002060"/>
                </a:solidFill>
              </a:rPr>
              <a:t>Online Consultation + Follow </a:t>
            </a:r>
            <a:r>
              <a:rPr lang="en-US" sz="2800" dirty="0">
                <a:solidFill>
                  <a:srgbClr val="002060"/>
                </a:solidFill>
              </a:rPr>
              <a:t>up services to </a:t>
            </a:r>
            <a:r>
              <a:rPr lang="en-US" sz="2800" dirty="0" smtClean="0">
                <a:solidFill>
                  <a:srgbClr val="002060"/>
                </a:solidFill>
              </a:rPr>
              <a:t>everyone + Medicines delivery </a:t>
            </a:r>
            <a:r>
              <a:rPr lang="en-US" sz="2800" dirty="0">
                <a:solidFill>
                  <a:srgbClr val="002060"/>
                </a:solidFill>
              </a:rPr>
              <a:t>to you at your doorstep</a:t>
            </a:r>
            <a:r>
              <a:rPr lang="en-US" sz="2800" dirty="0" smtClean="0">
                <a:solidFill>
                  <a:srgbClr val="002060"/>
                </a:solidFill>
              </a:rPr>
              <a:t>!</a:t>
            </a:r>
          </a:p>
          <a:p>
            <a:pPr algn="ctr"/>
            <a:r>
              <a:rPr lang="en-US" sz="3200" dirty="0">
                <a:solidFill>
                  <a:srgbClr val="002060"/>
                </a:solidFill>
              </a:rPr>
              <a:t/>
            </a:r>
            <a:br>
              <a:rPr lang="en-US" sz="3200" dirty="0">
                <a:solidFill>
                  <a:srgbClr val="002060"/>
                </a:solidFill>
              </a:rPr>
            </a:b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b="1" dirty="0" smtClean="0">
                <a:solidFill>
                  <a:srgbClr val="002060"/>
                </a:solidFill>
                <a:latin typeface="Apple Chancery" charset="0"/>
                <a:ea typeface="Apple Chancery" charset="0"/>
                <a:cs typeface="Apple Chancery" charset="0"/>
              </a:rPr>
              <a:t>Till normalcy is back</a:t>
            </a:r>
            <a:endParaRPr lang="en-US" sz="3200" b="1" dirty="0">
              <a:solidFill>
                <a:srgbClr val="00206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pic>
        <p:nvPicPr>
          <p:cNvPr id="11" name="Picture 4" descr="mage result for coronavirus without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94" y="2919619"/>
            <a:ext cx="929382" cy="93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age result for coronavirus without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509" y="1735269"/>
            <a:ext cx="1250838" cy="125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mage result for coronavirus without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23" y="3853226"/>
            <a:ext cx="703420" cy="70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31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5738" y="80257"/>
            <a:ext cx="51875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CELEBRATING WOMANHOOD</a:t>
            </a:r>
          </a:p>
          <a:p>
            <a:pPr algn="ctr"/>
            <a:r>
              <a:rPr lang="en-US" sz="2800" b="1" dirty="0" smtClean="0">
                <a:latin typeface="Apple Chancery" charset="0"/>
                <a:ea typeface="Apple Chancery" charset="0"/>
                <a:cs typeface="Apple Chancery" charset="0"/>
              </a:rPr>
              <a:t>28</a:t>
            </a:r>
            <a:r>
              <a:rPr lang="en-US" sz="2800" b="1" baseline="30000" dirty="0" smtClean="0">
                <a:latin typeface="Apple Chancery" charset="0"/>
                <a:ea typeface="Apple Chancery" charset="0"/>
                <a:cs typeface="Apple Chancery" charset="0"/>
              </a:rPr>
              <a:t>th</a:t>
            </a:r>
            <a:r>
              <a:rPr lang="en-US" sz="2800" b="1" dirty="0" smtClean="0">
                <a:latin typeface="Apple Chancery" charset="0"/>
                <a:ea typeface="Apple Chancery" charset="0"/>
                <a:cs typeface="Apple Chancery" charset="0"/>
              </a:rPr>
              <a:t> March 2020</a:t>
            </a:r>
            <a:endParaRPr lang="en-US" sz="2800" b="1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3384" y="5995303"/>
            <a:ext cx="6932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PARVVA DIAGNOSTICS AND HEALTH CARE</a:t>
            </a:r>
          </a:p>
          <a:p>
            <a:pPr algn="ctr"/>
            <a:r>
              <a:rPr lang="en-US" sz="1600" b="1" dirty="0" smtClean="0"/>
              <a:t>Reliance building, </a:t>
            </a:r>
            <a:r>
              <a:rPr lang="en-US" sz="1600" b="1" dirty="0" err="1"/>
              <a:t>M</a:t>
            </a:r>
            <a:r>
              <a:rPr lang="en-US" sz="1600" b="1" dirty="0" err="1" smtClean="0"/>
              <a:t>alagala</a:t>
            </a:r>
            <a:r>
              <a:rPr lang="en-US" sz="1600" b="1" dirty="0" smtClean="0"/>
              <a:t> main road, </a:t>
            </a:r>
            <a:r>
              <a:rPr lang="en-US" sz="1600" b="1" dirty="0" err="1"/>
              <a:t>N</a:t>
            </a:r>
            <a:r>
              <a:rPr lang="en-US" sz="1600" b="1" dirty="0" err="1" smtClean="0"/>
              <a:t>agarbhavi</a:t>
            </a:r>
            <a:r>
              <a:rPr lang="en-US" sz="1600" b="1" dirty="0" smtClean="0"/>
              <a:t> 2</a:t>
            </a:r>
            <a:r>
              <a:rPr lang="en-US" sz="1600" b="1" baseline="30000" dirty="0" smtClean="0"/>
              <a:t>nd</a:t>
            </a:r>
            <a:r>
              <a:rPr lang="en-US" sz="1600" b="1" dirty="0" smtClean="0"/>
              <a:t> stage, Bengaluru 560072</a:t>
            </a:r>
          </a:p>
          <a:p>
            <a:pPr algn="ctr"/>
            <a:r>
              <a:rPr lang="en-US" sz="1600" b="1" dirty="0" smtClean="0"/>
              <a:t>Phone number : +91 6364911469 /368     E-mail : </a:t>
            </a:r>
            <a:r>
              <a:rPr lang="en-US" sz="1600" b="1" dirty="0" err="1" smtClean="0"/>
              <a:t>pdhc@mail.com</a:t>
            </a:r>
            <a:r>
              <a:rPr lang="en-US" sz="1600" b="1" dirty="0" smtClean="0"/>
              <a:t> </a:t>
            </a:r>
            <a:endParaRPr lang="en-US" sz="1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2" t="7118" r="1802" b="7467"/>
          <a:stretch/>
        </p:blipFill>
        <p:spPr>
          <a:xfrm>
            <a:off x="-1" y="5958209"/>
            <a:ext cx="2155616" cy="8997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2" t="2051" r="1863" b="1668"/>
          <a:stretch/>
        </p:blipFill>
        <p:spPr>
          <a:xfrm>
            <a:off x="10138986" y="5589234"/>
            <a:ext cx="1088897" cy="12601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02927" y="985738"/>
            <a:ext cx="4335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FREE INFERTILITY CAMP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" y="2019052"/>
            <a:ext cx="33878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b="1" dirty="0" smtClean="0"/>
              <a:t>Reduced sperm count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b="1" dirty="0"/>
              <a:t>R</a:t>
            </a:r>
            <a:r>
              <a:rPr lang="en-US" sz="2000" b="1" dirty="0" smtClean="0"/>
              <a:t>educed sperm motility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b="1" dirty="0" smtClean="0"/>
              <a:t>Decreased quality of sperm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b="1" dirty="0" err="1" smtClean="0"/>
              <a:t>Azoospermia</a:t>
            </a:r>
            <a:r>
              <a:rPr lang="en-US" sz="2000" b="1" dirty="0" smtClean="0"/>
              <a:t> 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905530" y="1817164"/>
            <a:ext cx="338983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b="1" dirty="0" smtClean="0"/>
              <a:t>Previous failure of IUI/IVF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b="1" dirty="0" smtClean="0"/>
              <a:t>PCOD/Endometriosis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b="1" dirty="0" smtClean="0"/>
              <a:t>Uterine fibroid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b="1" dirty="0" smtClean="0"/>
              <a:t>Irregular menstrual periods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b="1" dirty="0" smtClean="0"/>
              <a:t>Fallopian tubes defects </a:t>
            </a:r>
            <a:endParaRPr lang="en-US" sz="2000" b="1" dirty="0"/>
          </a:p>
        </p:txBody>
      </p:sp>
      <p:pic>
        <p:nvPicPr>
          <p:cNvPr id="9" name="Picture 6" descr="mage result for female sign without . backgroun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7468" y="-121023"/>
            <a:ext cx="1801906" cy="180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29" y="-91785"/>
            <a:ext cx="1772668" cy="177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age result for infertilit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029" y="1517523"/>
            <a:ext cx="4487056" cy="336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79538" y="5030108"/>
            <a:ext cx="10592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Apple Chancery" charset="0"/>
                <a:ea typeface="Apple Chancery" charset="0"/>
                <a:cs typeface="Apple Chancery" charset="0"/>
              </a:rPr>
              <a:t>And sometimes against all odds, against all logics we still have hopes!!!!</a:t>
            </a:r>
            <a:endParaRPr lang="en-US" sz="2800" b="1" dirty="0">
              <a:solidFill>
                <a:srgbClr val="FF00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9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38807" y="42260"/>
            <a:ext cx="57614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CANCER CERVIX IS PREVENTABLE</a:t>
            </a:r>
          </a:p>
          <a:p>
            <a:pPr algn="ctr"/>
            <a:r>
              <a:rPr lang="en-US" sz="2800" b="1" dirty="0" smtClean="0">
                <a:latin typeface="Apple Chancery" charset="0"/>
                <a:ea typeface="Apple Chancery" charset="0"/>
                <a:cs typeface="Apple Chancery" charset="0"/>
              </a:rPr>
              <a:t>4</a:t>
            </a:r>
            <a:r>
              <a:rPr lang="en-US" sz="2800" b="1" baseline="30000" dirty="0" smtClean="0">
                <a:latin typeface="Apple Chancery" charset="0"/>
                <a:ea typeface="Apple Chancery" charset="0"/>
                <a:cs typeface="Apple Chancery" charset="0"/>
              </a:rPr>
              <a:t>th</a:t>
            </a:r>
            <a:r>
              <a:rPr lang="en-US" sz="2800" b="1" dirty="0" smtClean="0">
                <a:latin typeface="Apple Chancery" charset="0"/>
                <a:ea typeface="Apple Chancery" charset="0"/>
                <a:cs typeface="Apple Chancery" charset="0"/>
              </a:rPr>
              <a:t> April </a:t>
            </a:r>
            <a:r>
              <a:rPr lang="en-US" sz="2800" b="1" dirty="0" smtClean="0">
                <a:latin typeface="Apple Chancery" charset="0"/>
                <a:ea typeface="Apple Chancery" charset="0"/>
                <a:cs typeface="Apple Chancery" charset="0"/>
              </a:rPr>
              <a:t>2020</a:t>
            </a:r>
            <a:endParaRPr lang="en-US" sz="2800" b="1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3384" y="5995303"/>
            <a:ext cx="6932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PARVVA DIAGNOSTICS AND HEALTH CARE</a:t>
            </a:r>
          </a:p>
          <a:p>
            <a:pPr algn="ctr"/>
            <a:r>
              <a:rPr lang="en-US" sz="1600" b="1" dirty="0" smtClean="0"/>
              <a:t>Reliance building, </a:t>
            </a:r>
            <a:r>
              <a:rPr lang="en-US" sz="1600" b="1" dirty="0" err="1"/>
              <a:t>M</a:t>
            </a:r>
            <a:r>
              <a:rPr lang="en-US" sz="1600" b="1" dirty="0" err="1" smtClean="0"/>
              <a:t>alagala</a:t>
            </a:r>
            <a:r>
              <a:rPr lang="en-US" sz="1600" b="1" dirty="0" smtClean="0"/>
              <a:t> main road, </a:t>
            </a:r>
            <a:r>
              <a:rPr lang="en-US" sz="1600" b="1" dirty="0" err="1"/>
              <a:t>N</a:t>
            </a:r>
            <a:r>
              <a:rPr lang="en-US" sz="1600" b="1" dirty="0" err="1" smtClean="0"/>
              <a:t>agarbhavi</a:t>
            </a:r>
            <a:r>
              <a:rPr lang="en-US" sz="1600" b="1" dirty="0" smtClean="0"/>
              <a:t> 2</a:t>
            </a:r>
            <a:r>
              <a:rPr lang="en-US" sz="1600" b="1" baseline="30000" dirty="0" smtClean="0"/>
              <a:t>nd</a:t>
            </a:r>
            <a:r>
              <a:rPr lang="en-US" sz="1600" b="1" dirty="0" smtClean="0"/>
              <a:t> stage, Bengaluru 560072</a:t>
            </a:r>
          </a:p>
          <a:p>
            <a:pPr algn="ctr"/>
            <a:r>
              <a:rPr lang="en-US" sz="1600" b="1" dirty="0" smtClean="0"/>
              <a:t>Phone number : +91 6364911469 /368     E-mail : </a:t>
            </a:r>
            <a:r>
              <a:rPr lang="en-US" sz="1600" b="1" dirty="0" err="1" smtClean="0"/>
              <a:t>pdhc@mail.com</a:t>
            </a:r>
            <a:r>
              <a:rPr lang="en-US" sz="1600" b="1" dirty="0" smtClean="0"/>
              <a:t> </a:t>
            </a:r>
            <a:endParaRPr lang="en-US" sz="1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2" t="7118" r="1802" b="7467"/>
          <a:stretch/>
        </p:blipFill>
        <p:spPr>
          <a:xfrm>
            <a:off x="-1" y="5958209"/>
            <a:ext cx="2155616" cy="899791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725309" y="1032407"/>
            <a:ext cx="7899817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Cervical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cancer can be prevented by undergoing regular screening through co-testing of Liquid Based-Cytology (LBC) and HPV DNA Genotyping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9743" y="1787061"/>
            <a:ext cx="4743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Liquid based cytology (LBC)</a:t>
            </a:r>
          </a:p>
          <a:p>
            <a:pPr algn="ctr"/>
            <a:r>
              <a:rPr lang="en-US" sz="1600" dirty="0" smtClean="0"/>
              <a:t>LBC screen for cell changes or the presence of abnormal or pre-cancerous cell that can be effectively  prevent cervical cancer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458739" y="1584745"/>
            <a:ext cx="51091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HPV DNA Test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/>
              <a:t>The </a:t>
            </a:r>
            <a:r>
              <a:rPr lang="en-US" dirty="0"/>
              <a:t>test enables early detection of cervical </a:t>
            </a:r>
            <a:r>
              <a:rPr lang="en-US" dirty="0" smtClean="0"/>
              <a:t>cancer by </a:t>
            </a:r>
            <a:r>
              <a:rPr lang="en-US" dirty="0"/>
              <a:t>detecting the presence of </a:t>
            </a:r>
            <a:r>
              <a:rPr lang="en-US" dirty="0" smtClean="0"/>
              <a:t>HPV virus </a:t>
            </a:r>
            <a:r>
              <a:rPr lang="en-US" dirty="0"/>
              <a:t>even before cell </a:t>
            </a:r>
            <a:r>
              <a:rPr lang="en-US" dirty="0" smtClean="0"/>
              <a:t>changes </a:t>
            </a:r>
            <a:r>
              <a:rPr lang="en-US" dirty="0"/>
              <a:t>in the cervix have </a:t>
            </a:r>
            <a:r>
              <a:rPr lang="en-US" dirty="0" smtClean="0"/>
              <a:t>occurred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1" name="Picture 2" descr="mage result for liquid based cytolog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186" y="3107310"/>
            <a:ext cx="2941001" cy="21586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d1u82yn7miridg.cloudfront.net/eyJidWNrZXQiOiJsYWJyb290cy1pbWFnZXMiLCJrZXkiOiJjb250ZW50X3RhZ19wcm9maWxlX2ltYWdlXzFjMWQ3ZDhkYTViNDZkMGQ2MGJkNTc3YmE0MDM3MGZkMjMxYjZlYTJfMTU1MC5qcGciLCJlZGl0cyI6eyJ0b0Zvcm1hdCI6ImpwZyIsInJlc2l6ZSI6eyJ3aWR0aCI6ODAwLCJoZWlnaHQiOjQwMCwiZml0IjoiY292ZXIiLCJiYWNrZ3JvdW5kIjoiI2ZmZiJ9LCJmbGF0dGVuIjp7ImJhY2tncm91bmQiOiIjZmZmIn19fQ==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643" y="3107310"/>
            <a:ext cx="3208472" cy="201932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mage result for cross in red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62"/>
          <a:stretch/>
        </p:blipFill>
        <p:spPr bwMode="auto">
          <a:xfrm>
            <a:off x="5287689" y="1970488"/>
            <a:ext cx="934465" cy="99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val Callout 13"/>
          <p:cNvSpPr/>
          <p:nvPr/>
        </p:nvSpPr>
        <p:spPr>
          <a:xfrm>
            <a:off x="4634224" y="3629895"/>
            <a:ext cx="2356310" cy="1959339"/>
          </a:xfrm>
          <a:prstGeom prst="wedgeEllipseCallou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30% OFF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2" t="2051" r="1863" b="1668"/>
          <a:stretch/>
        </p:blipFill>
        <p:spPr>
          <a:xfrm>
            <a:off x="10138986" y="5589234"/>
            <a:ext cx="1088897" cy="126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7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240</Words>
  <Application>Microsoft Macintosh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Apple Chancery</vt:lpstr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Chaittra S</dc:creator>
  <cp:lastModifiedBy>Chaittra S</cp:lastModifiedBy>
  <cp:revision>9</cp:revision>
  <dcterms:created xsi:type="dcterms:W3CDTF">2020-03-21T17:53:44Z</dcterms:created>
  <dcterms:modified xsi:type="dcterms:W3CDTF">2020-03-21T18:55:40Z</dcterms:modified>
</cp:coreProperties>
</file>