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3997D8-FE72-4DE1-8EED-8B679606A47A}"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D987-6BB6-4807-8BCF-183BE1C597BA}" type="slidenum">
              <a:rPr lang="en-IN" smtClean="0"/>
              <a:t>‹#›</a:t>
            </a:fld>
            <a:endParaRPr lang="en-IN"/>
          </a:p>
        </p:txBody>
      </p:sp>
    </p:spTree>
    <p:extLst>
      <p:ext uri="{BB962C8B-B14F-4D97-AF65-F5344CB8AC3E}">
        <p14:creationId xmlns:p14="http://schemas.microsoft.com/office/powerpoint/2010/main" val="204025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3997D8-FE72-4DE1-8EED-8B679606A47A}"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D987-6BB6-4807-8BCF-183BE1C597BA}" type="slidenum">
              <a:rPr lang="en-IN" smtClean="0"/>
              <a:t>‹#›</a:t>
            </a:fld>
            <a:endParaRPr lang="en-IN"/>
          </a:p>
        </p:txBody>
      </p:sp>
    </p:spTree>
    <p:extLst>
      <p:ext uri="{BB962C8B-B14F-4D97-AF65-F5344CB8AC3E}">
        <p14:creationId xmlns:p14="http://schemas.microsoft.com/office/powerpoint/2010/main" val="163064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3997D8-FE72-4DE1-8EED-8B679606A47A}"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D987-6BB6-4807-8BCF-183BE1C597BA}" type="slidenum">
              <a:rPr lang="en-IN" smtClean="0"/>
              <a:t>‹#›</a:t>
            </a:fld>
            <a:endParaRPr lang="en-IN"/>
          </a:p>
        </p:txBody>
      </p:sp>
    </p:spTree>
    <p:extLst>
      <p:ext uri="{BB962C8B-B14F-4D97-AF65-F5344CB8AC3E}">
        <p14:creationId xmlns:p14="http://schemas.microsoft.com/office/powerpoint/2010/main" val="2115567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3997D8-FE72-4DE1-8EED-8B679606A47A}"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D987-6BB6-4807-8BCF-183BE1C597B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41310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3997D8-FE72-4DE1-8EED-8B679606A47A}"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D987-6BB6-4807-8BCF-183BE1C597BA}" type="slidenum">
              <a:rPr lang="en-IN" smtClean="0"/>
              <a:t>‹#›</a:t>
            </a:fld>
            <a:endParaRPr lang="en-IN"/>
          </a:p>
        </p:txBody>
      </p:sp>
    </p:spTree>
    <p:extLst>
      <p:ext uri="{BB962C8B-B14F-4D97-AF65-F5344CB8AC3E}">
        <p14:creationId xmlns:p14="http://schemas.microsoft.com/office/powerpoint/2010/main" val="372904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3997D8-FE72-4DE1-8EED-8B679606A47A}" type="datetimeFigureOut">
              <a:rPr lang="en-IN" smtClean="0"/>
              <a:t>28-12-2021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D987-6BB6-4807-8BCF-183BE1C597BA}" type="slidenum">
              <a:rPr lang="en-IN" smtClean="0"/>
              <a:t>‹#›</a:t>
            </a:fld>
            <a:endParaRPr lang="en-IN"/>
          </a:p>
        </p:txBody>
      </p:sp>
    </p:spTree>
    <p:extLst>
      <p:ext uri="{BB962C8B-B14F-4D97-AF65-F5344CB8AC3E}">
        <p14:creationId xmlns:p14="http://schemas.microsoft.com/office/powerpoint/2010/main" val="85085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3997D8-FE72-4DE1-8EED-8B679606A47A}" type="datetimeFigureOut">
              <a:rPr lang="en-IN" smtClean="0"/>
              <a:t>28-12-2021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D987-6BB6-4807-8BCF-183BE1C597BA}" type="slidenum">
              <a:rPr lang="en-IN" smtClean="0"/>
              <a:t>‹#›</a:t>
            </a:fld>
            <a:endParaRPr lang="en-IN"/>
          </a:p>
        </p:txBody>
      </p:sp>
    </p:spTree>
    <p:extLst>
      <p:ext uri="{BB962C8B-B14F-4D97-AF65-F5344CB8AC3E}">
        <p14:creationId xmlns:p14="http://schemas.microsoft.com/office/powerpoint/2010/main" val="3653654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997D8-FE72-4DE1-8EED-8B679606A47A}"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D987-6BB6-4807-8BCF-183BE1C597BA}" type="slidenum">
              <a:rPr lang="en-IN" smtClean="0"/>
              <a:t>‹#›</a:t>
            </a:fld>
            <a:endParaRPr lang="en-IN"/>
          </a:p>
        </p:txBody>
      </p:sp>
    </p:spTree>
    <p:extLst>
      <p:ext uri="{BB962C8B-B14F-4D97-AF65-F5344CB8AC3E}">
        <p14:creationId xmlns:p14="http://schemas.microsoft.com/office/powerpoint/2010/main" val="908547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997D8-FE72-4DE1-8EED-8B679606A47A}"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D987-6BB6-4807-8BCF-183BE1C597BA}" type="slidenum">
              <a:rPr lang="en-IN" smtClean="0"/>
              <a:t>‹#›</a:t>
            </a:fld>
            <a:endParaRPr lang="en-IN"/>
          </a:p>
        </p:txBody>
      </p:sp>
    </p:spTree>
    <p:extLst>
      <p:ext uri="{BB962C8B-B14F-4D97-AF65-F5344CB8AC3E}">
        <p14:creationId xmlns:p14="http://schemas.microsoft.com/office/powerpoint/2010/main" val="447108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63997D8-FE72-4DE1-8EED-8B679606A47A}"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D987-6BB6-4807-8BCF-183BE1C597BA}" type="slidenum">
              <a:rPr lang="en-IN" smtClean="0"/>
              <a:t>‹#›</a:t>
            </a:fld>
            <a:endParaRPr lang="en-IN"/>
          </a:p>
        </p:txBody>
      </p:sp>
    </p:spTree>
    <p:extLst>
      <p:ext uri="{BB962C8B-B14F-4D97-AF65-F5344CB8AC3E}">
        <p14:creationId xmlns:p14="http://schemas.microsoft.com/office/powerpoint/2010/main" val="699242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3997D8-FE72-4DE1-8EED-8B679606A47A}"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AD987-6BB6-4807-8BCF-183BE1C597BA}" type="slidenum">
              <a:rPr lang="en-IN" smtClean="0"/>
              <a:t>‹#›</a:t>
            </a:fld>
            <a:endParaRPr lang="en-IN"/>
          </a:p>
        </p:txBody>
      </p:sp>
    </p:spTree>
    <p:extLst>
      <p:ext uri="{BB962C8B-B14F-4D97-AF65-F5344CB8AC3E}">
        <p14:creationId xmlns:p14="http://schemas.microsoft.com/office/powerpoint/2010/main" val="214420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3997D8-FE72-4DE1-8EED-8B679606A47A}"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D987-6BB6-4807-8BCF-183BE1C597BA}" type="slidenum">
              <a:rPr lang="en-IN" smtClean="0"/>
              <a:t>‹#›</a:t>
            </a:fld>
            <a:endParaRPr lang="en-IN"/>
          </a:p>
        </p:txBody>
      </p:sp>
    </p:spTree>
    <p:extLst>
      <p:ext uri="{BB962C8B-B14F-4D97-AF65-F5344CB8AC3E}">
        <p14:creationId xmlns:p14="http://schemas.microsoft.com/office/powerpoint/2010/main" val="35082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3997D8-FE72-4DE1-8EED-8B679606A47A}" type="datetimeFigureOut">
              <a:rPr lang="en-IN" smtClean="0"/>
              <a:t>28-12-2021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0AD987-6BB6-4807-8BCF-183BE1C597BA}" type="slidenum">
              <a:rPr lang="en-IN" smtClean="0"/>
              <a:t>‹#›</a:t>
            </a:fld>
            <a:endParaRPr lang="en-IN"/>
          </a:p>
        </p:txBody>
      </p:sp>
    </p:spTree>
    <p:extLst>
      <p:ext uri="{BB962C8B-B14F-4D97-AF65-F5344CB8AC3E}">
        <p14:creationId xmlns:p14="http://schemas.microsoft.com/office/powerpoint/2010/main" val="201899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3997D8-FE72-4DE1-8EED-8B679606A47A}" type="datetimeFigureOut">
              <a:rPr lang="en-IN" smtClean="0"/>
              <a:t>28-12-2021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60AD987-6BB6-4807-8BCF-183BE1C597BA}" type="slidenum">
              <a:rPr lang="en-IN" smtClean="0"/>
              <a:t>‹#›</a:t>
            </a:fld>
            <a:endParaRPr lang="en-IN"/>
          </a:p>
        </p:txBody>
      </p:sp>
    </p:spTree>
    <p:extLst>
      <p:ext uri="{BB962C8B-B14F-4D97-AF65-F5344CB8AC3E}">
        <p14:creationId xmlns:p14="http://schemas.microsoft.com/office/powerpoint/2010/main" val="80050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3997D8-FE72-4DE1-8EED-8B679606A47A}" type="datetimeFigureOut">
              <a:rPr lang="en-IN" smtClean="0"/>
              <a:t>28-12-2021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60AD987-6BB6-4807-8BCF-183BE1C597BA}" type="slidenum">
              <a:rPr lang="en-IN" smtClean="0"/>
              <a:t>‹#›</a:t>
            </a:fld>
            <a:endParaRPr lang="en-IN"/>
          </a:p>
        </p:txBody>
      </p:sp>
    </p:spTree>
    <p:extLst>
      <p:ext uri="{BB962C8B-B14F-4D97-AF65-F5344CB8AC3E}">
        <p14:creationId xmlns:p14="http://schemas.microsoft.com/office/powerpoint/2010/main" val="339644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63997D8-FE72-4DE1-8EED-8B679606A47A}" type="datetimeFigureOut">
              <a:rPr lang="en-IN" smtClean="0"/>
              <a:t>28-12-2021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60AD987-6BB6-4807-8BCF-183BE1C597BA}" type="slidenum">
              <a:rPr lang="en-IN" smtClean="0"/>
              <a:t>‹#›</a:t>
            </a:fld>
            <a:endParaRPr lang="en-IN"/>
          </a:p>
        </p:txBody>
      </p:sp>
    </p:spTree>
    <p:extLst>
      <p:ext uri="{BB962C8B-B14F-4D97-AF65-F5344CB8AC3E}">
        <p14:creationId xmlns:p14="http://schemas.microsoft.com/office/powerpoint/2010/main" val="136578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3997D8-FE72-4DE1-8EED-8B679606A47A}"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AD987-6BB6-4807-8BCF-183BE1C597BA}" type="slidenum">
              <a:rPr lang="en-IN" smtClean="0"/>
              <a:t>‹#›</a:t>
            </a:fld>
            <a:endParaRPr lang="en-IN"/>
          </a:p>
        </p:txBody>
      </p:sp>
    </p:spTree>
    <p:extLst>
      <p:ext uri="{BB962C8B-B14F-4D97-AF65-F5344CB8AC3E}">
        <p14:creationId xmlns:p14="http://schemas.microsoft.com/office/powerpoint/2010/main" val="960113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3997D8-FE72-4DE1-8EED-8B679606A47A}" type="datetimeFigureOut">
              <a:rPr lang="en-IN" smtClean="0"/>
              <a:t>28-12-2021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0AD987-6BB6-4807-8BCF-183BE1C597BA}" type="slidenum">
              <a:rPr lang="en-IN" smtClean="0"/>
              <a:t>‹#›</a:t>
            </a:fld>
            <a:endParaRPr lang="en-IN"/>
          </a:p>
        </p:txBody>
      </p:sp>
    </p:spTree>
    <p:extLst>
      <p:ext uri="{BB962C8B-B14F-4D97-AF65-F5344CB8AC3E}">
        <p14:creationId xmlns:p14="http://schemas.microsoft.com/office/powerpoint/2010/main" val="39990376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C84B22C-EBE7-47B4-9C36-E5C227C9C6AF}"/>
              </a:ext>
            </a:extLst>
          </p:cNvPr>
          <p:cNvSpPr>
            <a:spLocks noGrp="1"/>
          </p:cNvSpPr>
          <p:nvPr>
            <p:ph type="subTitle" idx="1"/>
          </p:nvPr>
        </p:nvSpPr>
        <p:spPr>
          <a:xfrm>
            <a:off x="1847185" y="5188445"/>
            <a:ext cx="8825658" cy="497013"/>
          </a:xfrm>
        </p:spPr>
        <p:txBody>
          <a:bodyPr/>
          <a:lstStyle/>
          <a:p>
            <a:r>
              <a:rPr lang="en-US" sz="1800" b="1" kern="0" dirty="0">
                <a:effectLst/>
                <a:latin typeface="Times New Roman" panose="02020603050405020304" pitchFamily="18" charset="0"/>
                <a:ea typeface="Times New Roman" panose="02020603050405020304" pitchFamily="18" charset="0"/>
              </a:rPr>
              <a:t>DEPARTMENT OF COMPUTER SCIENCE AND ENGINEERING</a:t>
            </a:r>
            <a:endParaRPr lang="en-IN" sz="1800" b="1" kern="0" dirty="0">
              <a:effectLst/>
              <a:latin typeface="Times New Roman" panose="02020603050405020304" pitchFamily="18" charset="0"/>
              <a:ea typeface="Times New Roman" panose="02020603050405020304" pitchFamily="18" charset="0"/>
            </a:endParaRPr>
          </a:p>
          <a:p>
            <a:endParaRPr lang="en-IN" dirty="0"/>
          </a:p>
        </p:txBody>
      </p:sp>
      <p:pic>
        <p:nvPicPr>
          <p:cNvPr id="4" name="image1.jpeg">
            <a:extLst>
              <a:ext uri="{FF2B5EF4-FFF2-40B4-BE49-F238E27FC236}">
                <a16:creationId xmlns:a16="http://schemas.microsoft.com/office/drawing/2014/main" id="{5A522511-AB6E-4DC5-AD56-F9D2F76D94C3}"/>
              </a:ext>
            </a:extLst>
          </p:cNvPr>
          <p:cNvPicPr>
            <a:picLocks noChangeAspect="1"/>
          </p:cNvPicPr>
          <p:nvPr/>
        </p:nvPicPr>
        <p:blipFill>
          <a:blip r:embed="rId2" cstate="print"/>
          <a:stretch>
            <a:fillRect/>
          </a:stretch>
        </p:blipFill>
        <p:spPr>
          <a:xfrm>
            <a:off x="3966145" y="311123"/>
            <a:ext cx="2922927" cy="1030674"/>
          </a:xfrm>
          <a:prstGeom prst="rect">
            <a:avLst/>
          </a:prstGeom>
        </p:spPr>
      </p:pic>
      <p:sp>
        <p:nvSpPr>
          <p:cNvPr id="5" name="Text Box 2">
            <a:extLst>
              <a:ext uri="{FF2B5EF4-FFF2-40B4-BE49-F238E27FC236}">
                <a16:creationId xmlns:a16="http://schemas.microsoft.com/office/drawing/2014/main" id="{439284E2-198A-44EF-BF12-1FA03050447E}"/>
              </a:ext>
            </a:extLst>
          </p:cNvPr>
          <p:cNvSpPr txBox="1">
            <a:spLocks noChangeArrowheads="1"/>
          </p:cNvSpPr>
          <p:nvPr/>
        </p:nvSpPr>
        <p:spPr bwMode="auto">
          <a:xfrm>
            <a:off x="1893460" y="5685458"/>
            <a:ext cx="8733109" cy="861419"/>
          </a:xfrm>
          <a:prstGeom prst="rect">
            <a:avLst/>
          </a:prstGeom>
          <a:solidFill>
            <a:srgbClr val="9E2D1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914400" marR="914400" algn="ctr">
              <a:lnSpc>
                <a:spcPts val="2010"/>
              </a:lnSpc>
              <a:spcAft>
                <a:spcPts val="0"/>
              </a:spcAft>
            </a:pPr>
            <a:r>
              <a:rPr lang="en-US" sz="1750" dirty="0">
                <a:solidFill>
                  <a:srgbClr val="F5FFF9"/>
                </a:solidFill>
                <a:effectLst/>
                <a:latin typeface="Times New Roman" panose="02020603050405020304" pitchFamily="18" charset="0"/>
                <a:ea typeface="Times New Roman" panose="02020603050405020304" pitchFamily="18" charset="0"/>
              </a:rPr>
              <a:t>NEIL GOGTE INSTITUTE OF TECHNOLOGY</a:t>
            </a:r>
            <a:endParaRPr lang="en-IN" sz="1100" dirty="0">
              <a:effectLst/>
              <a:latin typeface="Times New Roman" panose="02020603050405020304" pitchFamily="18" charset="0"/>
              <a:ea typeface="Times New Roman" panose="02020603050405020304" pitchFamily="18" charset="0"/>
            </a:endParaRPr>
          </a:p>
          <a:p>
            <a:pPr marL="913765" marR="914400" algn="ctr">
              <a:spcBef>
                <a:spcPts val="15"/>
              </a:spcBef>
              <a:spcAft>
                <a:spcPts val="0"/>
              </a:spcAft>
            </a:pPr>
            <a:r>
              <a:rPr lang="en-US" sz="900" dirty="0">
                <a:solidFill>
                  <a:srgbClr val="ACFF2E"/>
                </a:solidFill>
                <a:effectLst/>
                <a:latin typeface="Carlito"/>
                <a:ea typeface="Times New Roman" panose="02020603050405020304" pitchFamily="18" charset="0"/>
              </a:rPr>
              <a:t>A unit of Keshav Memorial Technical Educational Society (KMTES)</a:t>
            </a:r>
            <a:endParaRPr lang="en-IN" sz="1100" dirty="0">
              <a:effectLst/>
              <a:latin typeface="Times New Roman" panose="02020603050405020304" pitchFamily="18" charset="0"/>
              <a:ea typeface="Times New Roman" panose="02020603050405020304" pitchFamily="18" charset="0"/>
            </a:endParaRPr>
          </a:p>
          <a:p>
            <a:pPr marL="913765" marR="914400" algn="ctr">
              <a:lnSpc>
                <a:spcPts val="860"/>
              </a:lnSpc>
              <a:spcBef>
                <a:spcPts val="375"/>
              </a:spcBef>
              <a:spcAft>
                <a:spcPts val="0"/>
              </a:spcAft>
            </a:pPr>
            <a:r>
              <a:rPr lang="en-US" sz="750" b="1" i="1" dirty="0">
                <a:solidFill>
                  <a:srgbClr val="FFF8DC"/>
                </a:solidFill>
                <a:effectLst/>
                <a:latin typeface="Arial" panose="020B0604020202020204" pitchFamily="34" charset="0"/>
                <a:ea typeface="Times New Roman" panose="02020603050405020304" pitchFamily="18" charset="0"/>
                <a:cs typeface="Times New Roman" panose="02020603050405020304" pitchFamily="18" charset="0"/>
              </a:rPr>
              <a:t>Approved by AICTE, New Delhi – Affiliated to Osmania University, Hyderabad</a:t>
            </a:r>
            <a:endParaRPr lang="en-IN" sz="11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D5982348-918D-4F26-8008-46ABBD19346A}"/>
              </a:ext>
            </a:extLst>
          </p:cNvPr>
          <p:cNvSpPr txBox="1"/>
          <p:nvPr/>
        </p:nvSpPr>
        <p:spPr>
          <a:xfrm>
            <a:off x="3316233" y="3402105"/>
            <a:ext cx="5559533" cy="923330"/>
          </a:xfrm>
          <a:prstGeom prst="rect">
            <a:avLst/>
          </a:prstGeom>
          <a:noFill/>
        </p:spPr>
        <p:txBody>
          <a:bodyPr wrap="square" rtlCol="0">
            <a:spAutoFit/>
          </a:bodyPr>
          <a:lstStyle/>
          <a:p>
            <a:r>
              <a:rPr lang="en-US" b="1" dirty="0"/>
              <a:t>CH.V.S.SAKETH RAM               245319733013</a:t>
            </a:r>
          </a:p>
          <a:p>
            <a:r>
              <a:rPr lang="en-US" b="1" dirty="0"/>
              <a:t>PUNEETH REDDY 		             245319733027</a:t>
            </a:r>
          </a:p>
          <a:p>
            <a:r>
              <a:rPr lang="en-US" b="1" dirty="0"/>
              <a:t>V.SHREYAS EMMANUEL          245319733057</a:t>
            </a:r>
            <a:endParaRPr lang="en-IN" b="1" dirty="0"/>
          </a:p>
        </p:txBody>
      </p:sp>
      <p:sp>
        <p:nvSpPr>
          <p:cNvPr id="7" name="TextBox 6">
            <a:extLst>
              <a:ext uri="{FF2B5EF4-FFF2-40B4-BE49-F238E27FC236}">
                <a16:creationId xmlns:a16="http://schemas.microsoft.com/office/drawing/2014/main" id="{BABC598B-2722-45AB-83E6-B8D16A69A414}"/>
              </a:ext>
            </a:extLst>
          </p:cNvPr>
          <p:cNvSpPr txBox="1"/>
          <p:nvPr/>
        </p:nvSpPr>
        <p:spPr>
          <a:xfrm>
            <a:off x="3735326" y="1583607"/>
            <a:ext cx="3792938" cy="1200329"/>
          </a:xfrm>
          <a:prstGeom prst="rect">
            <a:avLst/>
          </a:prstGeom>
          <a:noFill/>
        </p:spPr>
        <p:txBody>
          <a:bodyPr wrap="square" rtlCol="0">
            <a:spAutoFit/>
          </a:bodyPr>
          <a:lstStyle/>
          <a:p>
            <a:r>
              <a:rPr lang="en-US" dirty="0"/>
              <a:t>	A MINI PROJECT ON </a:t>
            </a:r>
          </a:p>
          <a:p>
            <a:r>
              <a:rPr lang="en-US" dirty="0"/>
              <a:t>		   </a:t>
            </a:r>
            <a:r>
              <a:rPr lang="en-US" b="1" dirty="0"/>
              <a:t>TOURISM</a:t>
            </a:r>
          </a:p>
          <a:p>
            <a:endParaRPr lang="en-US" b="1" dirty="0"/>
          </a:p>
          <a:p>
            <a:r>
              <a:rPr lang="en-US" b="1" dirty="0"/>
              <a:t>BACHELOR   OF   ENGINEERING</a:t>
            </a:r>
            <a:endParaRPr lang="en-IN" b="1" dirty="0"/>
          </a:p>
        </p:txBody>
      </p:sp>
      <p:sp>
        <p:nvSpPr>
          <p:cNvPr id="8" name="TextBox 7">
            <a:extLst>
              <a:ext uri="{FF2B5EF4-FFF2-40B4-BE49-F238E27FC236}">
                <a16:creationId xmlns:a16="http://schemas.microsoft.com/office/drawing/2014/main" id="{34F13024-1DCC-492D-B95E-A5C901582EDA}"/>
              </a:ext>
            </a:extLst>
          </p:cNvPr>
          <p:cNvSpPr txBox="1"/>
          <p:nvPr/>
        </p:nvSpPr>
        <p:spPr>
          <a:xfrm>
            <a:off x="3224072" y="2720564"/>
            <a:ext cx="5743853" cy="369332"/>
          </a:xfrm>
          <a:prstGeom prst="rect">
            <a:avLst/>
          </a:prstGeom>
          <a:noFill/>
        </p:spPr>
        <p:txBody>
          <a:bodyPr wrap="square" rtlCol="0">
            <a:spAutoFit/>
          </a:bodyPr>
          <a:lstStyle/>
          <a:p>
            <a:r>
              <a:rPr lang="en-US" dirty="0"/>
              <a:t>IN COMPUTER SCIENCE AND ENGINEERING</a:t>
            </a:r>
            <a:endParaRPr lang="en-IN" dirty="0"/>
          </a:p>
        </p:txBody>
      </p:sp>
      <p:sp>
        <p:nvSpPr>
          <p:cNvPr id="9" name="TextBox 8">
            <a:extLst>
              <a:ext uri="{FF2B5EF4-FFF2-40B4-BE49-F238E27FC236}">
                <a16:creationId xmlns:a16="http://schemas.microsoft.com/office/drawing/2014/main" id="{65DFC723-E893-4BE8-9FE4-4EDC8F199FFF}"/>
              </a:ext>
            </a:extLst>
          </p:cNvPr>
          <p:cNvSpPr txBox="1"/>
          <p:nvPr/>
        </p:nvSpPr>
        <p:spPr>
          <a:xfrm>
            <a:off x="4829452" y="3093590"/>
            <a:ext cx="843379" cy="369332"/>
          </a:xfrm>
          <a:prstGeom prst="rect">
            <a:avLst/>
          </a:prstGeom>
          <a:noFill/>
        </p:spPr>
        <p:txBody>
          <a:bodyPr wrap="square" rtlCol="0">
            <a:spAutoFit/>
          </a:bodyPr>
          <a:lstStyle/>
          <a:p>
            <a:r>
              <a:rPr lang="en-US" dirty="0"/>
              <a:t>   BY</a:t>
            </a:r>
            <a:endParaRPr lang="en-IN" dirty="0"/>
          </a:p>
        </p:txBody>
      </p:sp>
      <p:sp>
        <p:nvSpPr>
          <p:cNvPr id="10" name="TextBox 9">
            <a:extLst>
              <a:ext uri="{FF2B5EF4-FFF2-40B4-BE49-F238E27FC236}">
                <a16:creationId xmlns:a16="http://schemas.microsoft.com/office/drawing/2014/main" id="{589900A8-3F87-48B7-9B5D-06DA116AB07F}"/>
              </a:ext>
            </a:extLst>
          </p:cNvPr>
          <p:cNvSpPr txBox="1"/>
          <p:nvPr/>
        </p:nvSpPr>
        <p:spPr>
          <a:xfrm>
            <a:off x="3966145" y="4412202"/>
            <a:ext cx="5843680" cy="646331"/>
          </a:xfrm>
          <a:prstGeom prst="rect">
            <a:avLst/>
          </a:prstGeom>
          <a:noFill/>
        </p:spPr>
        <p:txBody>
          <a:bodyPr wrap="square" rtlCol="0">
            <a:spAutoFit/>
          </a:bodyPr>
          <a:lstStyle/>
          <a:p>
            <a:r>
              <a:rPr lang="en-US" dirty="0"/>
              <a:t>UNDER THE GUIDANCE OF</a:t>
            </a:r>
          </a:p>
          <a:p>
            <a:r>
              <a:rPr lang="en-US" dirty="0"/>
              <a:t>	K.SUDHEER KUMAR(ASSOCIATE PRFESSOR</a:t>
            </a:r>
            <a:endParaRPr lang="en-IN" dirty="0"/>
          </a:p>
        </p:txBody>
      </p:sp>
    </p:spTree>
    <p:extLst>
      <p:ext uri="{BB962C8B-B14F-4D97-AF65-F5344CB8AC3E}">
        <p14:creationId xmlns:p14="http://schemas.microsoft.com/office/powerpoint/2010/main" val="2174007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70ECC5-430E-4A1B-84D3-B1C9EF533D3C}"/>
              </a:ext>
            </a:extLst>
          </p:cNvPr>
          <p:cNvSpPr txBox="1"/>
          <p:nvPr/>
        </p:nvSpPr>
        <p:spPr>
          <a:xfrm>
            <a:off x="3657600" y="168676"/>
            <a:ext cx="2707689" cy="646331"/>
          </a:xfrm>
          <a:prstGeom prst="rect">
            <a:avLst/>
          </a:prstGeom>
          <a:noFill/>
        </p:spPr>
        <p:txBody>
          <a:bodyPr wrap="square" rtlCol="0">
            <a:spAutoFit/>
          </a:bodyPr>
          <a:lstStyle/>
          <a:p>
            <a:r>
              <a:rPr lang="en-US" sz="3600" b="1" dirty="0"/>
              <a:t>ABSTRACT</a:t>
            </a:r>
            <a:endParaRPr lang="en-IN" sz="3600" b="1" dirty="0"/>
          </a:p>
        </p:txBody>
      </p:sp>
      <p:sp>
        <p:nvSpPr>
          <p:cNvPr id="7" name="TextBox 6">
            <a:extLst>
              <a:ext uri="{FF2B5EF4-FFF2-40B4-BE49-F238E27FC236}">
                <a16:creationId xmlns:a16="http://schemas.microsoft.com/office/drawing/2014/main" id="{8964D80A-9C62-465F-8B75-CD2FA9FE7967}"/>
              </a:ext>
            </a:extLst>
          </p:cNvPr>
          <p:cNvSpPr txBox="1"/>
          <p:nvPr/>
        </p:nvSpPr>
        <p:spPr>
          <a:xfrm>
            <a:off x="2441360" y="1225118"/>
            <a:ext cx="6658252" cy="5262979"/>
          </a:xfrm>
          <a:prstGeom prst="rect">
            <a:avLst/>
          </a:prstGeom>
          <a:noFill/>
        </p:spPr>
        <p:txBody>
          <a:bodyPr wrap="square" rtlCol="0">
            <a:spAutoFit/>
          </a:bodyPr>
          <a:lstStyle/>
          <a:p>
            <a:r>
              <a:rPr lang="en-US" sz="2400" dirty="0">
                <a:effectLst/>
                <a:latin typeface="Cambria" panose="02040503050406030204" pitchFamily="18" charset="0"/>
                <a:ea typeface="Times New Roman" panose="02020603050405020304" pitchFamily="18" charset="0"/>
                <a:cs typeface="Cambria" panose="02040503050406030204" pitchFamily="18" charset="0"/>
              </a:rPr>
              <a:t>Our Project “Tourism” is a web-application which makes travelling easy, comfortable and affordable. This website is fully integrated tourism web-site which covers all areas essential for tourism including flight booking, hotel stay, itinerary for visiting tourist places in the selected destination of the user. This web-site has attractive images of the destination to give a clear idea about their destination. The main objective of this web-site is to provide complete details of their travel. This web-site can help the user to explore the world by visiting famous tourist attractive places.</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296444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87F50E-0E7F-4C5D-8B9D-D3B942E79838}"/>
              </a:ext>
            </a:extLst>
          </p:cNvPr>
          <p:cNvSpPr txBox="1"/>
          <p:nvPr/>
        </p:nvSpPr>
        <p:spPr>
          <a:xfrm>
            <a:off x="4234648" y="648070"/>
            <a:ext cx="3577702" cy="461665"/>
          </a:xfrm>
          <a:prstGeom prst="rect">
            <a:avLst/>
          </a:prstGeom>
          <a:noFill/>
        </p:spPr>
        <p:txBody>
          <a:bodyPr wrap="square" rtlCol="0">
            <a:spAutoFit/>
          </a:bodyPr>
          <a:lstStyle/>
          <a:p>
            <a:r>
              <a:rPr lang="en-US" sz="2400" b="1" dirty="0">
                <a:effectLst/>
                <a:latin typeface="Arial" panose="020B0604020202020204" pitchFamily="34" charset="0"/>
                <a:ea typeface="Times New Roman" panose="02020603050405020304" pitchFamily="18" charset="0"/>
              </a:rPr>
              <a:t>EXISTING SYSTEM</a:t>
            </a:r>
            <a:endParaRPr lang="en-IN" sz="24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7380243-8B1C-4430-94DE-AD8345021786}"/>
              </a:ext>
            </a:extLst>
          </p:cNvPr>
          <p:cNvSpPr txBox="1"/>
          <p:nvPr/>
        </p:nvSpPr>
        <p:spPr>
          <a:xfrm>
            <a:off x="2272683" y="1109735"/>
            <a:ext cx="6791417" cy="3108543"/>
          </a:xfrm>
          <a:prstGeom prst="rect">
            <a:avLst/>
          </a:prstGeom>
          <a:noFill/>
        </p:spPr>
        <p:txBody>
          <a:bodyPr wrap="square" rtlCol="0">
            <a:spAutoFit/>
          </a:bodyPr>
          <a:lstStyle/>
          <a:p>
            <a:r>
              <a:rPr lang="en-US" sz="2800" dirty="0">
                <a:effectLst/>
                <a:latin typeface="Cambria" panose="02040503050406030204" pitchFamily="18" charset="0"/>
                <a:ea typeface="Times New Roman" panose="02020603050405020304" pitchFamily="18" charset="0"/>
                <a:cs typeface="Cambria" panose="02040503050406030204" pitchFamily="18" charset="0"/>
              </a:rPr>
              <a:t>In the existing system the user need to book everything on his own by visiting many websites related to hotel stay and flight bookings and has to wait for confirmation from the respective authorities.</a:t>
            </a:r>
            <a:endParaRPr lang="en-IN" sz="2800" dirty="0">
              <a:effectLst/>
              <a:latin typeface="Times New Roman" panose="02020603050405020304" pitchFamily="18" charset="0"/>
              <a:ea typeface="Times New Roman" panose="02020603050405020304" pitchFamily="18" charset="0"/>
            </a:endParaRPr>
          </a:p>
          <a:p>
            <a:endParaRPr lang="en-IN" sz="2800" dirty="0"/>
          </a:p>
        </p:txBody>
      </p:sp>
      <p:sp>
        <p:nvSpPr>
          <p:cNvPr id="6" name="TextBox 5">
            <a:extLst>
              <a:ext uri="{FF2B5EF4-FFF2-40B4-BE49-F238E27FC236}">
                <a16:creationId xmlns:a16="http://schemas.microsoft.com/office/drawing/2014/main" id="{95674FEE-1BA5-4E40-BF5C-6122594BBAEC}"/>
              </a:ext>
            </a:extLst>
          </p:cNvPr>
          <p:cNvSpPr txBox="1"/>
          <p:nvPr/>
        </p:nvSpPr>
        <p:spPr>
          <a:xfrm>
            <a:off x="2104007" y="4218278"/>
            <a:ext cx="3373515" cy="461665"/>
          </a:xfrm>
          <a:prstGeom prst="rect">
            <a:avLst/>
          </a:prstGeom>
          <a:noFill/>
        </p:spPr>
        <p:txBody>
          <a:bodyPr wrap="square" rtlCol="0">
            <a:spAutoFit/>
          </a:bodyPr>
          <a:lstStyle/>
          <a:p>
            <a:r>
              <a:rPr lang="en-US" sz="2400" b="1" dirty="0">
                <a:effectLst/>
                <a:latin typeface="Cambria" panose="02040503050406030204" pitchFamily="18" charset="0"/>
                <a:ea typeface="Times New Roman" panose="02020603050405020304" pitchFamily="18" charset="0"/>
                <a:cs typeface="Cambria" panose="02040503050406030204" pitchFamily="18" charset="0"/>
              </a:rPr>
              <a:t>DISADVANTAGES</a:t>
            </a:r>
            <a:endParaRPr lang="en-IN" sz="2400"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C3610EFA-1CD8-4A92-9AC5-6266C577F988}"/>
              </a:ext>
            </a:extLst>
          </p:cNvPr>
          <p:cNvSpPr txBox="1"/>
          <p:nvPr/>
        </p:nvSpPr>
        <p:spPr>
          <a:xfrm>
            <a:off x="1846554" y="4963435"/>
            <a:ext cx="8966447" cy="1200329"/>
          </a:xfrm>
          <a:prstGeom prst="rect">
            <a:avLst/>
          </a:prstGeom>
          <a:noFill/>
        </p:spPr>
        <p:txBody>
          <a:bodyPr wrap="square" rtlCol="0">
            <a:spAutoFit/>
          </a:bodyPr>
          <a:lstStyle/>
          <a:p>
            <a:r>
              <a:rPr lang="en-US" sz="2400" dirty="0">
                <a:effectLst/>
                <a:latin typeface="Cambria" panose="02040503050406030204" pitchFamily="18" charset="0"/>
                <a:ea typeface="Times New Roman" panose="02020603050405020304" pitchFamily="18" charset="0"/>
                <a:cs typeface="Cambria" panose="02040503050406030204" pitchFamily="18" charset="0"/>
              </a:rPr>
              <a:t>User has to spend a lot of time on booking everything on his own.</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Cambria" panose="02040503050406030204" pitchFamily="18" charset="0"/>
                <a:ea typeface="Times New Roman" panose="02020603050405020304" pitchFamily="18" charset="0"/>
                <a:cs typeface="Cambria" panose="02040503050406030204" pitchFamily="18" charset="0"/>
              </a:rPr>
              <a:t> </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31869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4AE69C-0195-409F-AEA5-E108A8BED7DB}"/>
              </a:ext>
            </a:extLst>
          </p:cNvPr>
          <p:cNvSpPr txBox="1"/>
          <p:nvPr/>
        </p:nvSpPr>
        <p:spPr>
          <a:xfrm>
            <a:off x="3488924" y="914400"/>
            <a:ext cx="3480046" cy="461665"/>
          </a:xfrm>
          <a:prstGeom prst="rect">
            <a:avLst/>
          </a:prstGeom>
          <a:noFill/>
        </p:spPr>
        <p:txBody>
          <a:bodyPr wrap="square" rtlCol="0">
            <a:spAutoFit/>
          </a:bodyPr>
          <a:lstStyle/>
          <a:p>
            <a:r>
              <a:rPr lang="en-US" sz="2400" b="1" dirty="0">
                <a:effectLst/>
                <a:latin typeface="Arial" panose="020B0604020202020204" pitchFamily="34" charset="0"/>
                <a:ea typeface="Times New Roman" panose="02020603050405020304" pitchFamily="18" charset="0"/>
              </a:rPr>
              <a:t>  PROPOSED SYSTEM</a:t>
            </a:r>
            <a:endParaRPr lang="en-IN" sz="24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77A64DE7-B8E7-4A83-9D5E-A24986C922EE}"/>
              </a:ext>
            </a:extLst>
          </p:cNvPr>
          <p:cNvSpPr txBox="1"/>
          <p:nvPr/>
        </p:nvSpPr>
        <p:spPr>
          <a:xfrm>
            <a:off x="1713390" y="1376065"/>
            <a:ext cx="8371642" cy="1384995"/>
          </a:xfrm>
          <a:prstGeom prst="rect">
            <a:avLst/>
          </a:prstGeom>
          <a:noFill/>
        </p:spPr>
        <p:txBody>
          <a:bodyPr wrap="square" rtlCol="0">
            <a:spAutoFit/>
          </a:bodyPr>
          <a:lstStyle/>
          <a:p>
            <a:r>
              <a:rPr lang="en-US" sz="2800" dirty="0">
                <a:effectLst/>
                <a:latin typeface="Cambria" panose="02040503050406030204" pitchFamily="18" charset="0"/>
                <a:ea typeface="Times New Roman" panose="02020603050405020304" pitchFamily="18" charset="0"/>
                <a:cs typeface="Cambria" panose="02040503050406030204" pitchFamily="18" charset="0"/>
              </a:rPr>
              <a:t>This web-site comprises everything at one place. This helps the user to be more comfortable and spend his time with his family members to enjoy their tour.</a:t>
            </a:r>
            <a:endParaRPr lang="en-IN" sz="2800" dirty="0"/>
          </a:p>
        </p:txBody>
      </p:sp>
      <p:sp>
        <p:nvSpPr>
          <p:cNvPr id="6" name="TextBox 5">
            <a:extLst>
              <a:ext uri="{FF2B5EF4-FFF2-40B4-BE49-F238E27FC236}">
                <a16:creationId xmlns:a16="http://schemas.microsoft.com/office/drawing/2014/main" id="{2E9EAE5B-CAD8-427F-BE98-F88516B651B6}"/>
              </a:ext>
            </a:extLst>
          </p:cNvPr>
          <p:cNvSpPr txBox="1"/>
          <p:nvPr/>
        </p:nvSpPr>
        <p:spPr>
          <a:xfrm>
            <a:off x="2050742" y="3293616"/>
            <a:ext cx="2796466" cy="523220"/>
          </a:xfrm>
          <a:prstGeom prst="rect">
            <a:avLst/>
          </a:prstGeom>
          <a:noFill/>
        </p:spPr>
        <p:txBody>
          <a:bodyPr wrap="square" rtlCol="0">
            <a:spAutoFit/>
          </a:bodyPr>
          <a:lstStyle/>
          <a:p>
            <a:r>
              <a:rPr lang="en-US" sz="2800" b="1" dirty="0">
                <a:effectLst/>
                <a:latin typeface="Arial" panose="020B0604020202020204" pitchFamily="34" charset="0"/>
                <a:ea typeface="Times New Roman" panose="02020603050405020304" pitchFamily="18" charset="0"/>
              </a:rPr>
              <a:t>ADVANTAGES</a:t>
            </a:r>
            <a:endParaRPr lang="en-IN" sz="2800"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EC165AE9-8A9E-47B7-BCE6-1ECD1C864D42}"/>
              </a:ext>
            </a:extLst>
          </p:cNvPr>
          <p:cNvSpPr txBox="1"/>
          <p:nvPr/>
        </p:nvSpPr>
        <p:spPr>
          <a:xfrm>
            <a:off x="1828800" y="3941685"/>
            <a:ext cx="7510509" cy="2308324"/>
          </a:xfrm>
          <a:prstGeom prst="rect">
            <a:avLst/>
          </a:prstGeom>
          <a:noFill/>
        </p:spPr>
        <p:txBody>
          <a:bodyPr wrap="square" rtlCol="0">
            <a:spAutoFit/>
          </a:bodyPr>
          <a:lstStyle/>
          <a:p>
            <a:r>
              <a:rPr lang="en-US" sz="2400" dirty="0">
                <a:effectLst/>
                <a:latin typeface="Cambria" panose="02040503050406030204" pitchFamily="18" charset="0"/>
                <a:ea typeface="Times New Roman" panose="02020603050405020304" pitchFamily="18" charset="0"/>
                <a:cs typeface="Cambria" panose="02040503050406030204" pitchFamily="18" charset="0"/>
              </a:rPr>
              <a:t>User can be free from any last minute stress as everything is well </a:t>
            </a:r>
            <a:r>
              <a:rPr lang="en-US" sz="2400" dirty="0" err="1">
                <a:effectLst/>
                <a:latin typeface="Cambria" panose="02040503050406030204" pitchFamily="18" charset="0"/>
                <a:ea typeface="Times New Roman" panose="02020603050405020304" pitchFamily="18" charset="0"/>
                <a:cs typeface="Cambria" panose="02040503050406030204" pitchFamily="18" charset="0"/>
              </a:rPr>
              <a:t>organised</a:t>
            </a:r>
            <a:r>
              <a:rPr lang="en-US" sz="2400" dirty="0">
                <a:effectLst/>
                <a:latin typeface="Cambria" panose="02040503050406030204" pitchFamily="18" charset="0"/>
                <a:ea typeface="Times New Roman" panose="02020603050405020304" pitchFamily="18" charset="0"/>
                <a:cs typeface="Cambria" panose="02040503050406030204" pitchFamily="18" charset="0"/>
              </a:rPr>
              <a:t> and </a:t>
            </a:r>
            <a:r>
              <a:rPr lang="en-US" sz="2400" dirty="0" err="1">
                <a:effectLst/>
                <a:latin typeface="Cambria" panose="02040503050406030204" pitchFamily="18" charset="0"/>
                <a:ea typeface="Times New Roman" panose="02020603050405020304" pitchFamily="18" charset="0"/>
                <a:cs typeface="Cambria" panose="02040503050406030204" pitchFamily="18" charset="0"/>
              </a:rPr>
              <a:t>co-ordinated</a:t>
            </a:r>
            <a:r>
              <a:rPr lang="en-US" sz="2400" dirty="0">
                <a:effectLst/>
                <a:latin typeface="Cambria" panose="02040503050406030204" pitchFamily="18" charset="0"/>
                <a:ea typeface="Times New Roman" panose="02020603050405020304" pitchFamily="18" charset="0"/>
                <a:cs typeface="Cambria" panose="02040503050406030204" pitchFamily="18" charset="0"/>
              </a:rPr>
              <a:t>.</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Cambria" panose="02040503050406030204" pitchFamily="18" charset="0"/>
                <a:ea typeface="Times New Roman" panose="02020603050405020304" pitchFamily="18" charset="0"/>
                <a:cs typeface="Cambria" panose="02040503050406030204" pitchFamily="18" charset="0"/>
              </a:rPr>
              <a:t>User can save lot of time as everything is available at his finger-tips in one web-site.</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Cambria" panose="02040503050406030204" pitchFamily="18" charset="0"/>
                <a:ea typeface="Times New Roman" panose="02020603050405020304" pitchFamily="18" charset="0"/>
                <a:cs typeface="Cambria" panose="02040503050406030204" pitchFamily="18" charset="0"/>
              </a:rPr>
              <a:t>This web-site is easy to use and has a friendly user-interface.</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2745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42E5C1-2819-4DDB-B61E-94C72246EC0F}"/>
              </a:ext>
            </a:extLst>
          </p:cNvPr>
          <p:cNvSpPr txBox="1"/>
          <p:nvPr/>
        </p:nvSpPr>
        <p:spPr>
          <a:xfrm>
            <a:off x="1127463" y="621438"/>
            <a:ext cx="5362113" cy="523220"/>
          </a:xfrm>
          <a:prstGeom prst="rect">
            <a:avLst/>
          </a:prstGeom>
          <a:noFill/>
        </p:spPr>
        <p:txBody>
          <a:bodyPr wrap="square" rtlCol="0">
            <a:spAutoFit/>
          </a:bodyPr>
          <a:lstStyle/>
          <a:p>
            <a:r>
              <a:rPr lang="en-US" sz="2800" b="1" dirty="0">
                <a:effectLst/>
                <a:latin typeface="Arial" panose="020B0604020202020204" pitchFamily="34" charset="0"/>
                <a:ea typeface="Times New Roman" panose="02020603050405020304" pitchFamily="18" charset="0"/>
              </a:rPr>
              <a:t>HARDWARE REQUIREMENTS</a:t>
            </a:r>
            <a:endParaRPr lang="en-IN" sz="28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6B7BA41-454E-4A61-A7FD-6CEF897648BF}"/>
              </a:ext>
            </a:extLst>
          </p:cNvPr>
          <p:cNvSpPr txBox="1"/>
          <p:nvPr/>
        </p:nvSpPr>
        <p:spPr>
          <a:xfrm>
            <a:off x="2050741" y="1144658"/>
            <a:ext cx="5646198" cy="461665"/>
          </a:xfrm>
          <a:prstGeom prst="rect">
            <a:avLst/>
          </a:prstGeom>
          <a:noFill/>
        </p:spPr>
        <p:txBody>
          <a:bodyPr wrap="square" rtlCol="0">
            <a:spAutoFit/>
          </a:bodyPr>
          <a:lstStyle/>
          <a:p>
            <a:r>
              <a:rPr lang="en-US" sz="2400" dirty="0">
                <a:effectLst/>
                <a:latin typeface="Cambria" panose="02040503050406030204" pitchFamily="18" charset="0"/>
                <a:ea typeface="Times New Roman" panose="02020603050405020304" pitchFamily="18" charset="0"/>
                <a:cs typeface="Cambria" panose="02040503050406030204" pitchFamily="18" charset="0"/>
              </a:rPr>
              <a:t>A System or Laptop for using the website</a:t>
            </a:r>
            <a:endParaRPr lang="en-IN" sz="2400" dirty="0"/>
          </a:p>
        </p:txBody>
      </p:sp>
      <p:sp>
        <p:nvSpPr>
          <p:cNvPr id="6" name="TextBox 5">
            <a:extLst>
              <a:ext uri="{FF2B5EF4-FFF2-40B4-BE49-F238E27FC236}">
                <a16:creationId xmlns:a16="http://schemas.microsoft.com/office/drawing/2014/main" id="{BEB83B28-D6BB-4E29-98A0-5780DEFAED05}"/>
              </a:ext>
            </a:extLst>
          </p:cNvPr>
          <p:cNvSpPr txBox="1"/>
          <p:nvPr/>
        </p:nvSpPr>
        <p:spPr>
          <a:xfrm>
            <a:off x="1127463" y="1731146"/>
            <a:ext cx="5166803" cy="523220"/>
          </a:xfrm>
          <a:prstGeom prst="rect">
            <a:avLst/>
          </a:prstGeom>
          <a:noFill/>
        </p:spPr>
        <p:txBody>
          <a:bodyPr wrap="square" rtlCol="0">
            <a:spAutoFit/>
          </a:bodyPr>
          <a:lstStyle/>
          <a:p>
            <a:r>
              <a:rPr lang="en-US" sz="2800" b="1" dirty="0">
                <a:effectLst/>
                <a:latin typeface="Arial" panose="020B0604020202020204" pitchFamily="34" charset="0"/>
                <a:ea typeface="Times New Roman" panose="02020603050405020304" pitchFamily="18" charset="0"/>
              </a:rPr>
              <a:t>SOFTWARE REQUIREMENTS</a:t>
            </a:r>
            <a:endParaRPr lang="en-IN" sz="2800"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BABF64AF-D4B1-49A7-80F1-B5AD9D5A8816}"/>
              </a:ext>
            </a:extLst>
          </p:cNvPr>
          <p:cNvSpPr txBox="1"/>
          <p:nvPr/>
        </p:nvSpPr>
        <p:spPr>
          <a:xfrm>
            <a:off x="2467992" y="2254366"/>
            <a:ext cx="4376691" cy="830997"/>
          </a:xfrm>
          <a:prstGeom prst="rect">
            <a:avLst/>
          </a:prstGeom>
          <a:noFill/>
        </p:spPr>
        <p:txBody>
          <a:bodyPr wrap="square" rtlCol="0">
            <a:spAutoFit/>
          </a:bodyPr>
          <a:lstStyle/>
          <a:p>
            <a:r>
              <a:rPr lang="en-US" sz="2400" dirty="0">
                <a:effectLst/>
                <a:latin typeface="Cambria" panose="02040503050406030204" pitchFamily="18" charset="0"/>
                <a:ea typeface="Times New Roman" panose="02020603050405020304" pitchFamily="18" charset="0"/>
                <a:cs typeface="Cambria" panose="02040503050406030204" pitchFamily="18" charset="0"/>
              </a:rPr>
              <a:t>Operating Systems supported:	</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Cambria" panose="02040503050406030204" pitchFamily="18" charset="0"/>
                <a:ea typeface="Times New Roman" panose="02020603050405020304" pitchFamily="18" charset="0"/>
                <a:cs typeface="Cambria" panose="02040503050406030204" pitchFamily="18" charset="0"/>
              </a:rPr>
              <a:t>	1.Windows 7,8 and 10</a:t>
            </a:r>
            <a:endParaRPr lang="en-IN" sz="24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2291E0DC-0F1A-410A-A169-259FA36EBF10}"/>
              </a:ext>
            </a:extLst>
          </p:cNvPr>
          <p:cNvSpPr txBox="1"/>
          <p:nvPr/>
        </p:nvSpPr>
        <p:spPr>
          <a:xfrm>
            <a:off x="1127463" y="3294178"/>
            <a:ext cx="7350712" cy="523220"/>
          </a:xfrm>
          <a:prstGeom prst="rect">
            <a:avLst/>
          </a:prstGeom>
          <a:noFill/>
        </p:spPr>
        <p:txBody>
          <a:bodyPr wrap="square" rtlCol="0">
            <a:spAutoFit/>
          </a:bodyPr>
          <a:lstStyle/>
          <a:p>
            <a:r>
              <a:rPr lang="en-US" sz="2800" b="1" dirty="0">
                <a:effectLst/>
                <a:latin typeface="Arial" panose="020B0604020202020204" pitchFamily="34" charset="0"/>
                <a:ea typeface="Times New Roman" panose="02020603050405020304" pitchFamily="18" charset="0"/>
              </a:rPr>
              <a:t>TECHNOLOGIES AND LANGUAGES USED</a:t>
            </a:r>
            <a:endParaRPr lang="en-IN" sz="2800" b="1"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F8F58910-F37C-4A60-9EB3-B4641180DC0C}"/>
              </a:ext>
            </a:extLst>
          </p:cNvPr>
          <p:cNvSpPr txBox="1"/>
          <p:nvPr/>
        </p:nvSpPr>
        <p:spPr>
          <a:xfrm>
            <a:off x="2978458" y="3935593"/>
            <a:ext cx="3648722" cy="1569660"/>
          </a:xfrm>
          <a:prstGeom prst="rect">
            <a:avLst/>
          </a:prstGeom>
          <a:noFill/>
        </p:spPr>
        <p:txBody>
          <a:bodyPr wrap="square" rtlCol="0">
            <a:spAutoFit/>
          </a:bodyPr>
          <a:lstStyle/>
          <a:p>
            <a:r>
              <a:rPr lang="en-US" sz="2400" dirty="0">
                <a:effectLst/>
                <a:latin typeface="Cambria" panose="02040503050406030204" pitchFamily="18" charset="0"/>
                <a:ea typeface="Times New Roman" panose="02020603050405020304" pitchFamily="18" charset="0"/>
                <a:cs typeface="Cambria" panose="02040503050406030204" pitchFamily="18" charset="0"/>
              </a:rPr>
              <a:t>1.HTML</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Cambria" panose="02040503050406030204" pitchFamily="18" charset="0"/>
                <a:ea typeface="Times New Roman" panose="02020603050405020304" pitchFamily="18" charset="0"/>
                <a:cs typeface="Cambria" panose="02040503050406030204" pitchFamily="18" charset="0"/>
              </a:rPr>
              <a:t>2.CSS</a:t>
            </a:r>
            <a:endParaRPr lang="en-IN" sz="2400" dirty="0">
              <a:latin typeface="Times New Roman" panose="02020603050405020304" pitchFamily="18" charset="0"/>
              <a:ea typeface="Times New Roman" panose="02020603050405020304" pitchFamily="18" charset="0"/>
            </a:endParaRPr>
          </a:p>
          <a:p>
            <a:r>
              <a:rPr lang="en-US" sz="2400" dirty="0">
                <a:effectLst/>
                <a:latin typeface="Cambria" panose="02040503050406030204" pitchFamily="18" charset="0"/>
                <a:ea typeface="Times New Roman" panose="02020603050405020304" pitchFamily="18" charset="0"/>
                <a:cs typeface="Cambria" panose="02040503050406030204" pitchFamily="18" charset="0"/>
              </a:rPr>
              <a:t>3.Javascript</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Cambria" panose="02040503050406030204" pitchFamily="18" charset="0"/>
                <a:ea typeface="Times New Roman" panose="02020603050405020304" pitchFamily="18" charset="0"/>
                <a:cs typeface="Cambria" panose="02040503050406030204" pitchFamily="18" charset="0"/>
              </a:rPr>
              <a:t>4.MongoDB</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94848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16D276-EBAE-4506-882D-DC355ED8B133}"/>
              </a:ext>
            </a:extLst>
          </p:cNvPr>
          <p:cNvSpPr txBox="1"/>
          <p:nvPr/>
        </p:nvSpPr>
        <p:spPr>
          <a:xfrm>
            <a:off x="3098308" y="896645"/>
            <a:ext cx="2997692" cy="523220"/>
          </a:xfrm>
          <a:prstGeom prst="rect">
            <a:avLst/>
          </a:prstGeom>
          <a:noFill/>
        </p:spPr>
        <p:txBody>
          <a:bodyPr wrap="square" rtlCol="0">
            <a:spAutoFit/>
          </a:bodyPr>
          <a:lstStyle/>
          <a:p>
            <a:r>
              <a:rPr lang="en-US" sz="2800" b="1" dirty="0">
                <a:effectLst/>
                <a:latin typeface="Arial" panose="020B0604020202020204" pitchFamily="34" charset="0"/>
                <a:ea typeface="Times New Roman" panose="02020603050405020304" pitchFamily="18" charset="0"/>
              </a:rPr>
              <a:t>CONCLUSION</a:t>
            </a:r>
            <a:endParaRPr lang="en-IN" sz="28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4FA04F5F-C976-4D49-A3C3-69911951A22E}"/>
              </a:ext>
            </a:extLst>
          </p:cNvPr>
          <p:cNvSpPr txBox="1"/>
          <p:nvPr/>
        </p:nvSpPr>
        <p:spPr>
          <a:xfrm>
            <a:off x="2015231" y="1899821"/>
            <a:ext cx="6658252" cy="3416320"/>
          </a:xfrm>
          <a:prstGeom prst="rect">
            <a:avLst/>
          </a:prstGeom>
          <a:noFill/>
        </p:spPr>
        <p:txBody>
          <a:bodyPr wrap="square" rtlCol="0">
            <a:spAutoFit/>
          </a:bodyPr>
          <a:lstStyle/>
          <a:p>
            <a:r>
              <a:rPr lang="en-US" sz="2400" dirty="0">
                <a:effectLst/>
                <a:latin typeface="Cambria" panose="02040503050406030204" pitchFamily="18" charset="0"/>
                <a:ea typeface="Times New Roman" panose="02020603050405020304" pitchFamily="18" charset="0"/>
                <a:cs typeface="Cambria" panose="02040503050406030204" pitchFamily="18" charset="0"/>
              </a:rPr>
              <a:t>In this project, our web-site would help the users to book a holiday easily at an affordable price. User can be relaxed as everything will be booked and </a:t>
            </a:r>
            <a:r>
              <a:rPr lang="en-US" sz="2400" dirty="0" err="1">
                <a:effectLst/>
                <a:latin typeface="Cambria" panose="02040503050406030204" pitchFamily="18" charset="0"/>
                <a:ea typeface="Times New Roman" panose="02020603050405020304" pitchFamily="18" charset="0"/>
                <a:cs typeface="Cambria" panose="02040503050406030204" pitchFamily="18" charset="0"/>
              </a:rPr>
              <a:t>organised</a:t>
            </a:r>
            <a:r>
              <a:rPr lang="en-US" sz="2400" dirty="0">
                <a:effectLst/>
                <a:latin typeface="Cambria" panose="02040503050406030204" pitchFamily="18" charset="0"/>
                <a:ea typeface="Times New Roman" panose="02020603050405020304" pitchFamily="18" charset="0"/>
                <a:cs typeface="Cambria" panose="02040503050406030204" pitchFamily="18" charset="0"/>
              </a:rPr>
              <a:t> by this web-site. User can happily enjoy their trip without any hindrances. The personal details of the user will be safe and secure with us. </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Cambria" panose="02040503050406030204" pitchFamily="18" charset="0"/>
                <a:ea typeface="Times New Roman" panose="02020603050405020304" pitchFamily="18" charset="0"/>
                <a:cs typeface="Cambria" panose="02040503050406030204" pitchFamily="18" charset="0"/>
              </a:rPr>
              <a:t> </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19665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DA05A-A1A8-411D-B5D5-686555C7D235}"/>
              </a:ext>
            </a:extLst>
          </p:cNvPr>
          <p:cNvSpPr txBox="1"/>
          <p:nvPr/>
        </p:nvSpPr>
        <p:spPr>
          <a:xfrm>
            <a:off x="1748901" y="656947"/>
            <a:ext cx="9694416" cy="5940088"/>
          </a:xfrm>
          <a:prstGeom prst="rect">
            <a:avLst/>
          </a:prstGeom>
          <a:noFill/>
        </p:spPr>
        <p:txBody>
          <a:bodyPr wrap="square" rtlCol="0">
            <a:spAutoFit/>
          </a:bodyPr>
          <a:lstStyle/>
          <a:p>
            <a:r>
              <a:rPr lang="en-US" sz="2800" dirty="0"/>
              <a:t>STUDENT SIGNATURE:</a:t>
            </a:r>
          </a:p>
          <a:p>
            <a:endParaRPr lang="en-US" sz="2800" dirty="0"/>
          </a:p>
          <a:p>
            <a:endParaRPr lang="en-US" sz="2800" dirty="0"/>
          </a:p>
          <a:p>
            <a:pPr marL="342900" indent="-342900">
              <a:buAutoNum type="arabicPeriod"/>
            </a:pPr>
            <a:r>
              <a:rPr lang="en-US" sz="2800" dirty="0"/>
              <a:t>CH.V.S.SAKETH RAM                                245319733013</a:t>
            </a:r>
          </a:p>
          <a:p>
            <a:pPr marL="342900" indent="-342900">
              <a:buAutoNum type="arabicPeriod"/>
            </a:pPr>
            <a:r>
              <a:rPr lang="en-US" sz="2800" dirty="0"/>
              <a:t>PUNEETH REDDY                                       245319733027</a:t>
            </a:r>
          </a:p>
          <a:p>
            <a:pPr marL="342900" indent="-342900">
              <a:buAutoNum type="arabicPeriod"/>
            </a:pPr>
            <a:r>
              <a:rPr lang="en-US" sz="2800" dirty="0"/>
              <a:t>V.SHREYAS EMMANUEL                           245319733057</a:t>
            </a:r>
          </a:p>
          <a:p>
            <a:endParaRPr lang="en-US" sz="2800" dirty="0"/>
          </a:p>
          <a:p>
            <a:endParaRPr lang="en-US" sz="2800" dirty="0"/>
          </a:p>
          <a:p>
            <a:endParaRPr lang="en-US" sz="2800" dirty="0"/>
          </a:p>
          <a:p>
            <a:endParaRPr lang="en-US" sz="2800" dirty="0"/>
          </a:p>
          <a:p>
            <a:endParaRPr lang="en-US" sz="2800" dirty="0"/>
          </a:p>
          <a:p>
            <a:r>
              <a:rPr lang="en-US" dirty="0"/>
              <a:t>INTERNAL GUIDE                             PROJECT COORDINATOR                    HOD</a:t>
            </a:r>
          </a:p>
          <a:p>
            <a:endParaRPr lang="en-US" dirty="0"/>
          </a:p>
          <a:p>
            <a:endParaRPr lang="en-US" dirty="0"/>
          </a:p>
          <a:p>
            <a:endParaRPr lang="en-US" dirty="0"/>
          </a:p>
        </p:txBody>
      </p:sp>
    </p:spTree>
    <p:extLst>
      <p:ext uri="{BB962C8B-B14F-4D97-AF65-F5344CB8AC3E}">
        <p14:creationId xmlns:p14="http://schemas.microsoft.com/office/powerpoint/2010/main" val="1334925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TotalTime>
  <Words>446</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Cambria</vt:lpstr>
      <vt:lpstr>Carlito</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SAKETH RAM CHIVUKULA</dc:creator>
  <cp:lastModifiedBy>SAKETH RAM CHIVUKULA</cp:lastModifiedBy>
  <cp:revision>1</cp:revision>
  <dcterms:created xsi:type="dcterms:W3CDTF">2021-12-28T15:33:38Z</dcterms:created>
  <dcterms:modified xsi:type="dcterms:W3CDTF">2021-12-28T16:01:47Z</dcterms:modified>
</cp:coreProperties>
</file>