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27.xml" ContentType="application/vnd.openxmlformats-officedocument.presentationml.slide+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removePersonalInfoOnSave="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9144000" cy="51435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presProps" Target="presProps.xml" /><Relationship Id="rId33" Type="http://schemas.openxmlformats.org/officeDocument/2006/relationships/tableStyles" Target="tableStyles.xml" /><Relationship Id="rId3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1"/>
          </p:nvPr>
        </p:nvSpPr>
        <p:spPr bwMode="auto">
          <a:xfrm>
            <a:off x="582561" y="1319981"/>
            <a:ext cx="7978879" cy="1592826"/>
          </a:xfrm>
          <a:prstGeom prst="rect">
            <a:avLst/>
          </a:prstGeom>
          <a:noFill/>
          <a:effectLst>
            <a:outerShdw blurRad="50800" dist="38100" dir="2700000" rotWithShape="0" algn="tl">
              <a:prstClr val="black">
                <a:alpha val="40000"/>
              </a:prstClr>
            </a:outerShdw>
          </a:effectLst>
        </p:spPr>
        <p:txBody>
          <a:bodyPr>
            <a:normAutofit/>
          </a:bodyPr>
          <a:lstStyle>
            <a:lvl1pPr algn="l">
              <a:defRPr sz="3600">
                <a:solidFill>
                  <a:schemeClr val="bg1"/>
                </a:solidFill>
              </a:defRPr>
            </a:lvl1pPr>
          </a:lstStyle>
          <a:p>
            <a:pPr>
              <a:defRPr/>
            </a:pPr>
            <a:r>
              <a:rPr lang="en-US"/>
              <a:t>Click to edit </a:t>
            </a:r>
            <a:br>
              <a:rPr lang="en-US"/>
            </a:br>
            <a:r>
              <a:rPr lang="en-US"/>
              <a:t>Master title style</a:t>
            </a:r>
            <a:endParaRPr/>
          </a:p>
        </p:txBody>
      </p:sp>
      <p:sp>
        <p:nvSpPr>
          <p:cNvPr id="3" name="Subtitle 2" hidden="0"/>
          <p:cNvSpPr>
            <a:spLocks noGrp="1"/>
          </p:cNvSpPr>
          <p:nvPr isPhoto="0" userDrawn="0">
            <p:ph type="subTitle" idx="1" hasCustomPrompt="0"/>
          </p:nvPr>
        </p:nvSpPr>
        <p:spPr bwMode="auto">
          <a:xfrm>
            <a:off x="663679" y="3487992"/>
            <a:ext cx="8001000" cy="678426"/>
          </a:xfrm>
        </p:spPr>
        <p:txBody>
          <a:bodyPr>
            <a:normAutofit/>
          </a:bodyPr>
          <a:lstStyle>
            <a:lvl1pPr marL="0" indent="0" algn="r">
              <a:buNone/>
              <a:defRPr sz="2800" b="0" i="0">
                <a:solidFill>
                  <a:srgbClr val="5DD5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a:p>
        </p:txBody>
      </p:sp>
      <p:sp>
        <p:nvSpPr>
          <p:cNvPr id="4" name="Date Placeholder 3"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792288" y="3600450"/>
            <a:ext cx="5486400" cy="425054"/>
          </a:xfrm>
        </p:spPr>
        <p:txBody>
          <a:bodyPr anchor="b"/>
          <a:lstStyle>
            <a:lvl1pPr algn="l">
              <a:defRPr sz="2000" b="1"/>
            </a:lvl1pPr>
          </a:lstStyle>
          <a:p>
            <a:pPr>
              <a:defRPr/>
            </a:pPr>
            <a:r>
              <a:rPr lang="en-US"/>
              <a:t>Click to edit Master title style</a:t>
            </a:r>
            <a:endParaRPr/>
          </a:p>
        </p:txBody>
      </p:sp>
      <p:sp>
        <p:nvSpPr>
          <p:cNvPr id="3" name="Picture Placeholder 2" hidden="0"/>
          <p:cNvSpPr>
            <a:spLocks noGrp="1"/>
          </p:cNvSpPr>
          <p:nvPr isPhoto="0" userDrawn="0">
            <p:ph type="pic" idx="1" hasCustomPrompt="0"/>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hidden="0"/>
          <p:cNvSpPr>
            <a:spLocks noGrp="1"/>
          </p:cNvSpPr>
          <p:nvPr isPhoto="0" userDrawn="0">
            <p:ph type="body" sz="half" idx="2" hasCustomPrompt="0"/>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6629400" y="205979"/>
            <a:ext cx="2057400" cy="4388644"/>
          </a:xfrm>
        </p:spPr>
        <p:txBody>
          <a:bodyPr vert="eaVert"/>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a:xfrm>
            <a:off x="457200" y="205979"/>
            <a:ext cx="6019800" cy="4388644"/>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pic>
        <p:nvPicPr>
          <p:cNvPr id="7" name="Picture 6" descr="E:\websites\free-power-point-templates\2012\logos.png" hidden="0"/>
          <p:cNvPicPr>
            <a:picLocks noChangeAspect="1" noChangeArrowheads="1"/>
          </p:cNvPicPr>
          <p:nvPr isPhoto="0" userDrawn="1"/>
        </p:nvPicPr>
        <p:blipFill>
          <a:blip r:embed="rId2"/>
          <a:stretch/>
        </p:blipFill>
        <p:spPr bwMode="auto">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486694" y="135848"/>
            <a:ext cx="8259097" cy="763526"/>
          </a:xfrm>
        </p:spPr>
        <p:txBody>
          <a:bodyPr>
            <a:normAutofit/>
          </a:bodyPr>
          <a:lstStyle>
            <a:lvl1pPr algn="l">
              <a:defRPr sz="3600">
                <a:solidFill>
                  <a:schemeClr val="bg1"/>
                </a:solidFill>
              </a:defRPr>
            </a:lvl1p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a:xfrm>
            <a:off x="463714" y="1172498"/>
            <a:ext cx="8246070" cy="360597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1_Title and Content">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2384732" y="539273"/>
            <a:ext cx="6283782" cy="725349"/>
          </a:xfrm>
        </p:spPr>
        <p:txBody>
          <a:bodyPr>
            <a:normAutofit/>
          </a:bodyPr>
          <a:lstStyle>
            <a:lvl1pPr algn="l">
              <a:defRPr sz="3600">
                <a:solidFill>
                  <a:srgbClr val="5DD5FF"/>
                </a:solidFill>
              </a:defRPr>
            </a:lvl1p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a:xfrm>
            <a:off x="2396613" y="1437968"/>
            <a:ext cx="6304935" cy="338326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22313" y="3305176"/>
            <a:ext cx="7772400" cy="1021556"/>
          </a:xfrm>
        </p:spPr>
        <p:txBody>
          <a:bodyPr anchor="t"/>
          <a:lstStyle>
            <a:lvl1pPr algn="l">
              <a:defRPr sz="4000" b="1" cap="all"/>
            </a:lvl1p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sz="half" idx="1" hasCustomPrompt="0"/>
          </p:nvPr>
        </p:nvSpPr>
        <p:spPr bwMode="auto">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hidden="0"/>
          <p:cNvSpPr>
            <a:spLocks noGrp="1"/>
          </p:cNvSpPr>
          <p:nvPr isPhoto="0" userDrawn="0">
            <p:ph sz="half" idx="2" hasCustomPrompt="0"/>
          </p:nvPr>
        </p:nvSpPr>
        <p:spPr bwMode="auto">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525318" y="227400"/>
            <a:ext cx="8093365" cy="763525"/>
          </a:xfrm>
        </p:spPr>
        <p:txBody>
          <a:bodyPr>
            <a:normAutofit/>
          </a:bodyPr>
          <a:lstStyle>
            <a:lvl1pPr algn="l">
              <a:defRPr sz="3600">
                <a:solidFill>
                  <a:schemeClr val="bg1"/>
                </a:solidFill>
              </a:defRPr>
            </a:lvl1p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hidden="0"/>
          <p:cNvSpPr>
            <a:spLocks noGrp="1"/>
          </p:cNvSpPr>
          <p:nvPr isPhoto="0" userDrawn="0">
            <p:ph sz="half" idx="2" hasCustomPrompt="0"/>
          </p:nvPr>
        </p:nvSpPr>
        <p:spPr bwMode="auto">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hidden="0"/>
          <p:cNvSpPr>
            <a:spLocks noGrp="1"/>
          </p:cNvSpPr>
          <p:nvPr isPhoto="0" userDrawn="0">
            <p:ph type="body" sz="quarter" idx="3" hasCustomPrompt="0"/>
          </p:nvPr>
        </p:nvSpPr>
        <p:spPr bwMode="auto">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hidden="0"/>
          <p:cNvSpPr>
            <a:spLocks noGrp="1"/>
          </p:cNvSpPr>
          <p:nvPr isPhoto="0" userDrawn="0">
            <p:ph sz="quarter" idx="4" hasCustomPrompt="0"/>
          </p:nvPr>
        </p:nvSpPr>
        <p:spPr bwMode="auto">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Date Placeholder 2"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457201" y="204787"/>
            <a:ext cx="3008313" cy="871538"/>
          </a:xfrm>
        </p:spPr>
        <p:txBody>
          <a:bodyPr anchor="b"/>
          <a:lstStyle>
            <a:lvl1pPr algn="l">
              <a:defRPr sz="2000" b="1"/>
            </a:lvl1p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hidden="0"/>
          <p:cNvSpPr>
            <a:spLocks noGrp="1"/>
          </p:cNvSpPr>
          <p:nvPr isPhoto="0" userDrawn="0">
            <p:ph type="body" sz="half" idx="2" hasCustomPrompt="0"/>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53074F12-AA26-4AC8-9962-C36BB8F32554}"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B82CCC60-E8CD-4174-8B1A-7DF615B22EEF}"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4">
            <a:lum/>
          </a:blip>
          <a:stretch/>
        </a:blipFill>
      </p:bgPr>
    </p:bg>
    <p:spTree>
      <p:nvGrpSpPr>
        <p:cNvPr id="1" name="" hidden="0"/>
        <p:cNvGrpSpPr/>
        <p:nvPr isPhoto="0" userDrawn="0"/>
      </p:nvGrpSpPr>
      <p:grpSpPr bwMode="auto">
        <a:xfrm>
          <a:off x="0" y="0"/>
          <a:ext cx="0" cy="0"/>
          <a:chOff x="0" y="0"/>
          <a:chExt cx="0" cy="0"/>
        </a:xfrm>
      </p:grpSpPr>
      <p:sp>
        <p:nvSpPr>
          <p:cNvPr id="2" name="Title Placeholder 1" hidden="0"/>
          <p:cNvSpPr>
            <a:spLocks noGrp="1"/>
          </p:cNvSpPr>
          <p:nvPr isPhoto="0" userDrawn="0">
            <p:ph type="title" hasCustomPrompt="0"/>
          </p:nvPr>
        </p:nvSpPr>
        <p:spPr bwMode="auto">
          <a:xfrm>
            <a:off x="457200" y="205979"/>
            <a:ext cx="8229600" cy="85725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457200" y="1200151"/>
            <a:ext cx="8229600" cy="3394472"/>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2" hasCustomPrompt="0"/>
          </p:nvPr>
        </p:nvSpPr>
        <p:spPr bwMode="auto">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3074F12-AA26-4AC8-9962-C36BB8F32554}"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82CCC60-E8CD-4174-8B1A-7DF615B22EEF}" type="slidenum">
              <a:rPr lang="en-US"/>
              <a:t/>
            </a:fld>
            <a:endParaRPr lang="en-US"/>
          </a:p>
        </p:txBody>
      </p:sp>
      <p:sp>
        <p:nvSpPr>
          <p:cNvPr id="7" name="TextBox 6" hidden="0"/>
          <p:cNvSpPr txBox="1"/>
          <p:nvPr isPhoto="0" userDrawn="1"/>
        </p:nvSpPr>
        <p:spPr bwMode="auto">
          <a:xfrm>
            <a:off x="-9150" y="5213747"/>
            <a:ext cx="8389625" cy="523220"/>
          </a:xfrm>
          <a:prstGeom prst="rect">
            <a:avLst/>
          </a:prstGeom>
          <a:noFill/>
        </p:spPr>
        <p:txBody>
          <a:bodyPr wrap="square" rtlCol="0">
            <a:spAutoFit/>
          </a:bodyPr>
          <a:lstStyle/>
          <a:p>
            <a:pPr>
              <a:defRPr/>
            </a:pPr>
            <a:r>
              <a:rPr lang="en-US" sz="1400">
                <a:solidFill>
                  <a:schemeClr val="bg1">
                    <a:lumMod val="65000"/>
                  </a:schemeClr>
                </a:solidFill>
              </a:rPr>
              <a:t>This presentation uses a free template provided by FPPT.com</a:t>
            </a:r>
            <a:endParaRPr/>
          </a:p>
          <a:p>
            <a:pPr>
              <a:defRPr/>
            </a:pPr>
            <a:r>
              <a:rPr lang="en-US" sz="1400">
                <a:solidFill>
                  <a:schemeClr val="bg1">
                    <a:lumMod val="65000"/>
                  </a:schemeClr>
                </a:solidFill>
              </a:rPr>
              <a:t>www.free-power-point-templates.com</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smtp2go.com/" TargetMode="External"/><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ase64encode.org/" TargetMode="External"/><Relationship Id="rId3" Type="http://schemas.openxmlformats.org/officeDocument/2006/relationships/hyperlink" Target="mailto:sender@xyz.com"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otdesignpro.com/projects/getting-started-with-esp8266-and-programming-using-arduino-ide"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323973" y="1593829"/>
            <a:ext cx="6975986" cy="1659188"/>
          </a:xfrm>
        </p:spPr>
        <p:txBody>
          <a:bodyPr>
            <a:normAutofit fontScale="90000"/>
          </a:bodyPr>
          <a:lstStyle/>
          <a:p>
            <a:pPr>
              <a:defRPr/>
            </a:pPr>
            <a:r>
              <a:rPr lang="en-IN" sz="5300" i="0">
                <a:latin typeface="Bahnschrift SemiLight"/>
                <a:ea typeface="Nirmala UI Semilight"/>
                <a:cs typeface="Nirmala UI Semilight"/>
              </a:rPr>
              <a:t>IOT based Fire </a:t>
            </a:r>
            <a:br>
              <a:rPr lang="en-IN" sz="5300" i="0">
                <a:latin typeface="Bahnschrift SemiLight"/>
                <a:ea typeface="Nirmala UI Semilight"/>
                <a:cs typeface="Nirmala UI Semilight"/>
              </a:rPr>
            </a:br>
            <a:r>
              <a:rPr lang="en-IN" sz="5300" i="0">
                <a:latin typeface="Bahnschrift SemiLight"/>
                <a:ea typeface="Nirmala UI Semilight"/>
                <a:cs typeface="Nirmala UI Semilight"/>
              </a:rPr>
              <a:t>Alarm System</a:t>
            </a:r>
            <a:br>
              <a:rPr lang="en-IN" b="1" i="0">
                <a:solidFill>
                  <a:srgbClr val="000000"/>
                </a:solidFill>
                <a:latin typeface="Open Sans"/>
              </a:rPr>
            </a:br>
            <a:endParaRPr lang="en-US"/>
          </a:p>
        </p:txBody>
      </p:sp>
      <p:sp>
        <p:nvSpPr>
          <p:cNvPr id="3" name="Subtitle 2" hidden="0"/>
          <p:cNvSpPr>
            <a:spLocks noGrp="1"/>
          </p:cNvSpPr>
          <p:nvPr isPhoto="0" userDrawn="0">
            <p:ph type="subTitle" idx="1" hasCustomPrompt="0"/>
          </p:nvPr>
        </p:nvSpPr>
        <p:spPr bwMode="auto">
          <a:xfrm>
            <a:off x="944388" y="3253017"/>
            <a:ext cx="7875639" cy="730043"/>
          </a:xfrm>
        </p:spPr>
        <p:txBody>
          <a:bodyPr>
            <a:noAutofit/>
          </a:bodyPr>
          <a:lstStyle/>
          <a:p>
            <a:pPr>
              <a:defRPr/>
            </a:pPr>
            <a:r>
              <a:rPr lang="en-IN" sz="2000">
                <a:solidFill>
                  <a:schemeClr val="bg1"/>
                </a:solidFill>
                <a:latin typeface="Corbel"/>
                <a:cs typeface="Ebrima"/>
              </a:rPr>
              <a:t>IOT GROUP ACTIVITY </a:t>
            </a:r>
            <a:endParaRPr lang="en-US" sz="2000">
              <a:solidFill>
                <a:schemeClr val="bg1"/>
              </a:solidFill>
              <a:latin typeface="Corbel"/>
              <a:cs typeface="Ebrima"/>
            </a:endParaRPr>
          </a:p>
          <a:p>
            <a:pPr>
              <a:defRPr/>
            </a:pPr>
            <a:r>
              <a:rPr lang="en-US">
                <a:solidFill>
                  <a:schemeClr val="bg1"/>
                </a:solidFill>
                <a:latin typeface="Corbel"/>
                <a:cs typeface="Ebrima"/>
              </a:rPr>
              <a:t>GROUP </a:t>
            </a:r>
            <a:r>
              <a:rPr lang="en-IN">
                <a:solidFill>
                  <a:schemeClr val="bg1"/>
                </a:solidFill>
                <a:latin typeface="Corbel"/>
                <a:cs typeface="Ebrima"/>
              </a:rPr>
              <a:t>6</a:t>
            </a:r>
            <a:endParaRPr lang="en-US">
              <a:solidFill>
                <a:schemeClr val="bg1"/>
              </a:solidFill>
              <a:latin typeface="Corbel"/>
              <a:cs typeface="Ebrim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457200" y="257414"/>
            <a:ext cx="8229600" cy="857250"/>
          </a:xfrm>
        </p:spPr>
        <p:txBody>
          <a:bodyPr>
            <a:noAutofit/>
          </a:bodyPr>
          <a:lstStyle/>
          <a:p>
            <a:pPr algn="l">
              <a:defRPr/>
            </a:pPr>
            <a:r>
              <a:rPr lang="en-IN" sz="3200" b="1" i="0">
                <a:solidFill>
                  <a:schemeClr val="bg1"/>
                </a:solidFill>
                <a:latin typeface="Open Sans"/>
              </a:rPr>
              <a:t>Setting up SMTP2Go:</a:t>
            </a:r>
            <a:endParaRPr lang="en-US" sz="3200">
              <a:solidFill>
                <a:schemeClr val="bg1"/>
              </a:solidFill>
            </a:endParaRPr>
          </a:p>
        </p:txBody>
      </p:sp>
      <p:sp>
        <p:nvSpPr>
          <p:cNvPr id="8" name="Content Placeholder 4" hidden="0"/>
          <p:cNvSpPr>
            <a:spLocks noGrp="1"/>
          </p:cNvSpPr>
          <p:nvPr isPhoto="0" userDrawn="0">
            <p:ph sz="half" idx="1" hasCustomPrompt="0"/>
          </p:nvPr>
        </p:nvSpPr>
        <p:spPr bwMode="auto">
          <a:xfrm>
            <a:off x="457200" y="1200150"/>
            <a:ext cx="7999413" cy="3394075"/>
          </a:xfrm>
        </p:spPr>
        <p:txBody>
          <a:bodyPr/>
          <a:lstStyle/>
          <a:p>
            <a:pPr algn="just">
              <a:defRPr/>
            </a:pPr>
            <a:r>
              <a:rPr lang="en-IN" sz="1400" b="0" i="0">
                <a:solidFill>
                  <a:srgbClr val="C00000"/>
                </a:solidFill>
                <a:latin typeface="Open Sans"/>
              </a:rPr>
              <a:t>Go to </a:t>
            </a:r>
            <a:r>
              <a:rPr lang="en-IN" sz="1400" b="0" i="0" u="sng" strike="noStrike">
                <a:solidFill>
                  <a:srgbClr val="C00000"/>
                </a:solidFill>
                <a:latin typeface="Open Sans"/>
                <a:hlinkClick r:id="rId2" tooltip="https://www.smtp2go.com/"/>
              </a:rPr>
              <a:t>https://www.smtp2go.com/</a:t>
            </a:r>
            <a:r>
              <a:rPr lang="en-IN" sz="1400" b="0" i="0">
                <a:solidFill>
                  <a:srgbClr val="C00000"/>
                </a:solidFill>
                <a:latin typeface="Open Sans"/>
              </a:rPr>
              <a:t> and click on </a:t>
            </a:r>
            <a:r>
              <a:rPr lang="en-IN" sz="1400" b="1" i="0">
                <a:solidFill>
                  <a:srgbClr val="C00000"/>
                </a:solidFill>
                <a:latin typeface="Open Sans"/>
              </a:rPr>
              <a:t>Try SMTP2GO Free</a:t>
            </a:r>
            <a:endParaRPr/>
          </a:p>
          <a:p>
            <a:pPr algn="just">
              <a:defRPr/>
            </a:pPr>
            <a:endParaRPr lang="en-US"/>
          </a:p>
        </p:txBody>
      </p:sp>
      <p:pic>
        <p:nvPicPr>
          <p:cNvPr id="11" name="Picture 10" hidden="0"/>
          <p:cNvPicPr>
            <a:picLocks noChangeAspect="1"/>
          </p:cNvPicPr>
          <p:nvPr isPhoto="0" userDrawn="0"/>
        </p:nvPicPr>
        <p:blipFill>
          <a:blip r:embed="rId3"/>
          <a:stretch/>
        </p:blipFill>
        <p:spPr bwMode="auto">
          <a:xfrm>
            <a:off x="1174044" y="1704622"/>
            <a:ext cx="7010399" cy="32963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endParaRPr lang="en-IN"/>
          </a:p>
        </p:txBody>
      </p:sp>
      <p:sp>
        <p:nvSpPr>
          <p:cNvPr id="6" name="Content Placeholder 5" hidden="0"/>
          <p:cNvSpPr>
            <a:spLocks noGrp="1"/>
          </p:cNvSpPr>
          <p:nvPr isPhoto="0" userDrawn="0">
            <p:ph idx="1" hasCustomPrompt="0"/>
          </p:nvPr>
        </p:nvSpPr>
        <p:spPr bwMode="auto"/>
        <p:txBody>
          <a:bodyPr>
            <a:noAutofit/>
          </a:bodyPr>
          <a:lstStyle/>
          <a:p>
            <a:pPr algn="just">
              <a:defRPr/>
            </a:pPr>
            <a:r>
              <a:rPr lang="en-IN" sz="1800" b="0" i="0">
                <a:solidFill>
                  <a:srgbClr val="C00000"/>
                </a:solidFill>
                <a:latin typeface="Open Sans"/>
              </a:rPr>
              <a:t>Fill the details with your name, email id and password and click on Submit. Then it will redirect to a page where it will ask you to activate SMTP2GO.</a:t>
            </a:r>
            <a:endParaRPr/>
          </a:p>
          <a:p>
            <a:pPr algn="just">
              <a:defRPr/>
            </a:pPr>
            <a:endParaRPr lang="en-US" sz="1600">
              <a:solidFill>
                <a:schemeClr val="accent4"/>
              </a:solidFill>
              <a:latin typeface="Lucida Console"/>
              <a:cs typeface="Lucida Console"/>
            </a:endParaRPr>
          </a:p>
        </p:txBody>
      </p:sp>
      <p:pic>
        <p:nvPicPr>
          <p:cNvPr id="3" name="Picture 2" hidden="0"/>
          <p:cNvPicPr>
            <a:picLocks noChangeAspect="1"/>
          </p:cNvPicPr>
          <p:nvPr isPhoto="0" userDrawn="0"/>
        </p:nvPicPr>
        <p:blipFill>
          <a:blip r:embed="rId2"/>
          <a:stretch/>
        </p:blipFill>
        <p:spPr bwMode="auto">
          <a:xfrm>
            <a:off x="2103909" y="2394318"/>
            <a:ext cx="5024668" cy="23841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 </a:t>
            </a:r>
            <a:endParaRPr/>
          </a:p>
        </p:txBody>
      </p:sp>
      <p:sp>
        <p:nvSpPr>
          <p:cNvPr id="3" name="Content Placeholder 2" hidden="0"/>
          <p:cNvSpPr>
            <a:spLocks noGrp="1"/>
          </p:cNvSpPr>
          <p:nvPr isPhoto="0" userDrawn="0">
            <p:ph idx="1" hasCustomPrompt="0"/>
          </p:nvPr>
        </p:nvSpPr>
        <p:spPr bwMode="auto">
          <a:xfrm>
            <a:off x="463714" y="1172498"/>
            <a:ext cx="4492108" cy="3605978"/>
          </a:xfrm>
        </p:spPr>
        <p:txBody>
          <a:bodyPr>
            <a:normAutofit fontScale="97500"/>
          </a:bodyPr>
          <a:lstStyle/>
          <a:p>
            <a:pPr algn="just">
              <a:defRPr/>
            </a:pPr>
            <a:r>
              <a:rPr lang="en-IN" sz="2100" b="0" i="0">
                <a:solidFill>
                  <a:srgbClr val="C00000"/>
                </a:solidFill>
                <a:latin typeface="Open Sans"/>
              </a:rPr>
              <a:t>Go to your mail box and click on the mail received by SMTP2GO. Click on</a:t>
            </a:r>
            <a:r>
              <a:rPr lang="en-IN" sz="2100" b="1" i="0">
                <a:solidFill>
                  <a:srgbClr val="C00000"/>
                </a:solidFill>
                <a:latin typeface="Open Sans"/>
              </a:rPr>
              <a:t> Activate Account</a:t>
            </a:r>
            <a:r>
              <a:rPr lang="en-IN" sz="2100" b="0" i="0">
                <a:solidFill>
                  <a:srgbClr val="C00000"/>
                </a:solidFill>
                <a:latin typeface="Open Sans"/>
              </a:rPr>
              <a:t>.</a:t>
            </a:r>
            <a:endParaRPr/>
          </a:p>
          <a:p>
            <a:pPr algn="just">
              <a:defRPr/>
            </a:pPr>
            <a:endParaRPr lang="en-US" sz="1400">
              <a:solidFill>
                <a:schemeClr val="accent3">
                  <a:lumMod val="75000"/>
                </a:schemeClr>
              </a:solidFill>
              <a:latin typeface="Lucida Console"/>
              <a:cs typeface="Lucida Console"/>
            </a:endParaRPr>
          </a:p>
        </p:txBody>
      </p:sp>
      <p:pic>
        <p:nvPicPr>
          <p:cNvPr id="6" name="Picture 5" hidden="0"/>
          <p:cNvPicPr>
            <a:picLocks noChangeAspect="1"/>
          </p:cNvPicPr>
          <p:nvPr isPhoto="0" userDrawn="0"/>
        </p:nvPicPr>
        <p:blipFill>
          <a:blip r:embed="rId2"/>
          <a:stretch/>
        </p:blipFill>
        <p:spPr bwMode="auto">
          <a:xfrm>
            <a:off x="5490350" y="1172498"/>
            <a:ext cx="2900418" cy="38351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 name="Content Placeholder 7" hidden="0"/>
          <p:cNvSpPr>
            <a:spLocks noGrp="1"/>
          </p:cNvSpPr>
          <p:nvPr isPhoto="0" userDrawn="0">
            <p:ph idx="1" hasCustomPrompt="0"/>
          </p:nvPr>
        </p:nvSpPr>
        <p:spPr bwMode="auto"/>
        <p:txBody>
          <a:bodyPr>
            <a:normAutofit/>
          </a:bodyPr>
          <a:lstStyle/>
          <a:p>
            <a:pPr marL="400050" lvl="1" indent="0" algn="just">
              <a:buNone/>
              <a:defRPr/>
            </a:pPr>
            <a:r>
              <a:rPr lang="en-IN" sz="1600" b="0" i="0">
                <a:solidFill>
                  <a:srgbClr val="C00000"/>
                </a:solidFill>
                <a:latin typeface="NSimSun"/>
                <a:ea typeface="NSimSun"/>
              </a:rPr>
              <a:t>Now enter the username which is your email id and password. A new page will open with your username. Save these username and password in a notepad file which will be needed later in Arduino IDE code. Now click on </a:t>
            </a:r>
            <a:r>
              <a:rPr lang="en-IN" sz="1600" b="0" i="1">
                <a:solidFill>
                  <a:srgbClr val="C00000"/>
                </a:solidFill>
                <a:latin typeface="NSimSun"/>
                <a:ea typeface="NSimSun"/>
              </a:rPr>
              <a:t>Settings</a:t>
            </a:r>
            <a:r>
              <a:rPr lang="en-IN" sz="1600" b="0" i="0">
                <a:solidFill>
                  <a:srgbClr val="C00000"/>
                </a:solidFill>
                <a:latin typeface="NSimSun"/>
                <a:ea typeface="NSimSun"/>
              </a:rPr>
              <a:t> and then Click on </a:t>
            </a:r>
            <a:r>
              <a:rPr lang="en-IN" sz="1600" b="0" i="1">
                <a:solidFill>
                  <a:srgbClr val="C00000"/>
                </a:solidFill>
                <a:latin typeface="NSimSun"/>
                <a:ea typeface="NSimSun"/>
              </a:rPr>
              <a:t>Users</a:t>
            </a:r>
            <a:r>
              <a:rPr lang="en-IN" sz="1600" b="0" i="0">
                <a:solidFill>
                  <a:srgbClr val="C00000"/>
                </a:solidFill>
                <a:latin typeface="NSimSun"/>
                <a:ea typeface="NSimSun"/>
              </a:rPr>
              <a:t>. A new page will open with your user name and SMTP server details. Save the SMTP server and SMTP Port as these will be used in Arduino code to connect with SMTP server.</a:t>
            </a:r>
            <a:endParaRPr/>
          </a:p>
          <a:p>
            <a:pPr marL="400050" lvl="1" indent="0">
              <a:buNone/>
              <a:defRPr/>
            </a:pPr>
            <a:endParaRPr lang="en-IN">
              <a:solidFill>
                <a:srgbClr val="C00000"/>
              </a:solidFill>
            </a:endParaRPr>
          </a:p>
          <a:p>
            <a:pPr marL="0" indent="0">
              <a:buNone/>
              <a:defRPr/>
            </a:pPr>
            <a:br>
              <a:rPr lang="en-IN"/>
            </a:br>
            <a:endParaRPr lang="en-US">
              <a:latin typeface="Bahnschrift"/>
              <a:cs typeface="Bahnschrift"/>
            </a:endParaRPr>
          </a:p>
        </p:txBody>
      </p:sp>
      <p:sp>
        <p:nvSpPr>
          <p:cNvPr id="3" name="Title 2" hidden="0"/>
          <p:cNvSpPr>
            <a:spLocks noGrp="1"/>
          </p:cNvSpPr>
          <p:nvPr isPhoto="0" userDrawn="0">
            <p:ph type="title" hasCustomPrompt="0"/>
          </p:nvPr>
        </p:nvSpPr>
        <p:spPr bwMode="auto"/>
        <p:txBody>
          <a:bodyPr/>
          <a:lstStyle/>
          <a:p>
            <a:pPr>
              <a:defRPr/>
            </a:pPr>
            <a:endParaRPr lang="en-US"/>
          </a:p>
        </p:txBody>
      </p:sp>
      <p:pic>
        <p:nvPicPr>
          <p:cNvPr id="6" name="Picture 5" hidden="0"/>
          <p:cNvPicPr>
            <a:picLocks noChangeAspect="1"/>
          </p:cNvPicPr>
          <p:nvPr isPhoto="0" userDrawn="0"/>
        </p:nvPicPr>
        <p:blipFill>
          <a:blip r:embed="rId2"/>
          <a:stretch/>
        </p:blipFill>
        <p:spPr bwMode="auto">
          <a:xfrm>
            <a:off x="1049868" y="2798015"/>
            <a:ext cx="7405510" cy="23454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normAutofit/>
          </a:bodyPr>
          <a:lstStyle/>
          <a:p>
            <a:pPr>
              <a:defRPr/>
            </a:pPr>
            <a:r>
              <a:rPr lang="en-IN" b="1" i="0">
                <a:latin typeface="Nirmala UI"/>
                <a:ea typeface="Nirmala UI"/>
                <a:cs typeface="Nirmala UI"/>
              </a:rPr>
              <a:t>Encoding to Base64 Value</a:t>
            </a:r>
            <a:endParaRPr/>
          </a:p>
        </p:txBody>
      </p:sp>
      <p:sp>
        <p:nvSpPr>
          <p:cNvPr id="9" name="Content Placeholder 8" hidden="0"/>
          <p:cNvSpPr>
            <a:spLocks noGrp="1"/>
          </p:cNvSpPr>
          <p:nvPr isPhoto="0" userDrawn="0">
            <p:ph idx="1" hasCustomPrompt="0"/>
          </p:nvPr>
        </p:nvSpPr>
        <p:spPr bwMode="auto"/>
        <p:txBody>
          <a:bodyPr>
            <a:normAutofit lnSpcReduction="10000"/>
          </a:bodyPr>
          <a:lstStyle/>
          <a:p>
            <a:pPr algn="just">
              <a:buFont typeface="Wingdings"/>
              <a:buChar char="v"/>
              <a:defRPr/>
            </a:pPr>
            <a:r>
              <a:rPr lang="en-IN" sz="2400" b="0" i="0">
                <a:solidFill>
                  <a:schemeClr val="accent2">
                    <a:lumMod val="50000"/>
                  </a:schemeClr>
                </a:solidFill>
                <a:latin typeface="Nirmala UI"/>
                <a:ea typeface="Nirmala UI"/>
                <a:cs typeface="Nirmala UI"/>
              </a:rPr>
              <a:t>Before sending username and password to SMTPTOGO server, we need to encode them into Base64. To encode them we will used the </a:t>
            </a:r>
            <a:r>
              <a:rPr lang="en-IN" sz="2400" b="0" i="0" u="sng" strike="noStrike">
                <a:solidFill>
                  <a:srgbClr val="C00000"/>
                </a:solidFill>
                <a:latin typeface="Nirmala UI"/>
                <a:ea typeface="Nirmala UI"/>
                <a:cs typeface="Nirmala UI"/>
                <a:hlinkClick r:id="rId2" tooltip="https://www.base64encode.org/"/>
              </a:rPr>
              <a:t>https://www.base64encode.org/</a:t>
            </a:r>
            <a:r>
              <a:rPr lang="en-IN" sz="2400" b="0" i="0">
                <a:solidFill>
                  <a:srgbClr val="C00000"/>
                </a:solidFill>
                <a:latin typeface="Nirmala UI"/>
                <a:ea typeface="Nirmala UI"/>
                <a:cs typeface="Nirmala UI"/>
              </a:rPr>
              <a:t>.</a:t>
            </a:r>
            <a:endParaRPr/>
          </a:p>
          <a:p>
            <a:pPr algn="just">
              <a:buFont typeface="Wingdings"/>
              <a:buChar char="v"/>
              <a:defRPr/>
            </a:pPr>
            <a:r>
              <a:rPr lang="en-IN" sz="2400" b="0" i="0">
                <a:solidFill>
                  <a:schemeClr val="accent2">
                    <a:lumMod val="50000"/>
                  </a:schemeClr>
                </a:solidFill>
                <a:latin typeface="Nirmala UI"/>
                <a:ea typeface="Nirmala UI"/>
                <a:cs typeface="Nirmala UI"/>
              </a:rPr>
              <a:t>Here just enter the username and password you want to encode into base64 and Click on Encode to generate the encoded values. Copy and save the encoded values.</a:t>
            </a:r>
            <a:endParaRPr/>
          </a:p>
          <a:p>
            <a:pPr algn="just">
              <a:buFont typeface="Wingdings"/>
              <a:buChar char="v"/>
              <a:defRPr/>
            </a:pPr>
            <a:r>
              <a:rPr lang="en-IN" sz="2400" b="0" i="0">
                <a:solidFill>
                  <a:schemeClr val="accent2">
                    <a:lumMod val="50000"/>
                  </a:schemeClr>
                </a:solidFill>
                <a:latin typeface="Nirmala UI"/>
                <a:ea typeface="Nirmala UI"/>
                <a:cs typeface="Nirmala UI"/>
              </a:rPr>
              <a:t>For instance, is your user name is </a:t>
            </a:r>
            <a:r>
              <a:rPr lang="en-IN" sz="2400" b="0" i="0">
                <a:solidFill>
                  <a:srgbClr val="C00000"/>
                </a:solidFill>
                <a:latin typeface="Nirmala UI"/>
                <a:ea typeface="Nirmala UI"/>
                <a:cs typeface="Nirmala UI"/>
              </a:rPr>
              <a:t>“</a:t>
            </a:r>
            <a:r>
              <a:rPr lang="en-IN" sz="2400" b="0" i="0" u="sng" strike="noStrike">
                <a:solidFill>
                  <a:srgbClr val="C00000"/>
                </a:solidFill>
                <a:latin typeface="Nirmala UI"/>
                <a:ea typeface="Nirmala UI"/>
                <a:cs typeface="Nirmala UI"/>
                <a:hlinkClick r:id="rId3" tooltip="mailto:sender@xyz.com"/>
              </a:rPr>
              <a:t>sender@xyz.com</a:t>
            </a:r>
            <a:r>
              <a:rPr lang="en-IN" sz="2400" b="0" i="0">
                <a:solidFill>
                  <a:srgbClr val="C00000"/>
                </a:solidFill>
                <a:latin typeface="Nirmala UI"/>
                <a:ea typeface="Nirmala UI"/>
                <a:cs typeface="Nirmala UI"/>
              </a:rPr>
              <a:t>” </a:t>
            </a:r>
            <a:r>
              <a:rPr lang="en-IN" sz="2400" b="0" i="0">
                <a:solidFill>
                  <a:schemeClr val="accent2">
                    <a:lumMod val="50000"/>
                  </a:schemeClr>
                </a:solidFill>
                <a:latin typeface="Nirmala UI"/>
                <a:ea typeface="Nirmala UI"/>
                <a:cs typeface="Nirmala UI"/>
              </a:rPr>
              <a:t>then enter this username in the given text area and then click on encode. The encoded base64 value is </a:t>
            </a:r>
            <a:r>
              <a:rPr lang="en-IN" sz="2400" b="0" i="0">
                <a:solidFill>
                  <a:srgbClr val="C00000"/>
                </a:solidFill>
                <a:latin typeface="Nirmala UI"/>
                <a:ea typeface="Nirmala UI"/>
                <a:cs typeface="Nirmala UI"/>
              </a:rPr>
              <a:t>“cGFzc3dvcmQ=”</a:t>
            </a:r>
            <a:r>
              <a:rPr lang="en-IN" sz="2400" b="0" i="0">
                <a:solidFill>
                  <a:schemeClr val="accent2">
                    <a:lumMod val="50000"/>
                  </a:schemeClr>
                </a:solidFill>
                <a:latin typeface="Nirmala UI"/>
                <a:ea typeface="Nirmala UI"/>
                <a:cs typeface="Nirmala UI"/>
              </a:rPr>
              <a:t>. Similarly do it for password.</a:t>
            </a:r>
            <a:endParaRPr/>
          </a:p>
          <a:p>
            <a:pPr algn="just">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endParaRPr lang="en-IN"/>
          </a:p>
        </p:txBody>
      </p:sp>
      <p:pic>
        <p:nvPicPr>
          <p:cNvPr id="3" name="Content Placeholder 2" hidden="0"/>
          <p:cNvPicPr>
            <a:picLocks noChangeAspect="1" noGrp="1"/>
          </p:cNvPicPr>
          <p:nvPr isPhoto="0" userDrawn="0">
            <p:ph idx="1" hasCustomPrompt="0"/>
          </p:nvPr>
        </p:nvPicPr>
        <p:blipFill>
          <a:blip r:embed="rId2"/>
          <a:stretch/>
        </p:blipFill>
        <p:spPr bwMode="auto">
          <a:xfrm>
            <a:off x="2260344" y="1173163"/>
            <a:ext cx="4651885" cy="360521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normAutofit/>
          </a:bodyPr>
          <a:lstStyle/>
          <a:p>
            <a:pPr>
              <a:defRPr/>
            </a:pPr>
            <a:r>
              <a:rPr lang="en-US" sz="3600">
                <a:solidFill>
                  <a:srgbClr val="C00000"/>
                </a:solidFill>
              </a:rPr>
              <a:t>ARDUINO IDE</a:t>
            </a:r>
            <a:endParaRPr lang="en-IN" sz="3600">
              <a:solidFill>
                <a:srgbClr val="C00000"/>
              </a:solidFill>
            </a:endParaRPr>
          </a:p>
        </p:txBody>
      </p:sp>
      <p:sp>
        <p:nvSpPr>
          <p:cNvPr id="4" name="Text Placeholder 3" hidden="0"/>
          <p:cNvSpPr>
            <a:spLocks noGrp="1"/>
          </p:cNvSpPr>
          <p:nvPr isPhoto="0" userDrawn="0">
            <p:ph idx="1" hasCustomPrompt="0"/>
          </p:nvPr>
        </p:nvSpPr>
        <p:spPr bwMode="auto"/>
        <p:txBody>
          <a:bodyPr>
            <a:normAutofit fontScale="85000" lnSpcReduction="20000"/>
          </a:bodyPr>
          <a:lstStyle/>
          <a:p>
            <a:pPr algn="just">
              <a:defRPr/>
            </a:pPr>
            <a:r>
              <a:rPr lang="en-US" b="0" i="0">
                <a:solidFill>
                  <a:srgbClr val="333333"/>
                </a:solidFill>
                <a:latin typeface="inter-regular"/>
              </a:rPr>
              <a:t>The Arduino IDE is an open-source software, which is used to write and upload code to the Arduino boards. The IDE application is suitable for different operating systems such as </a:t>
            </a:r>
            <a:r>
              <a:rPr lang="en-US" b="1" i="0">
                <a:solidFill>
                  <a:srgbClr val="333333"/>
                </a:solidFill>
                <a:latin typeface="inter-bold"/>
              </a:rPr>
              <a:t>Windows, Mac OS X, and Linux</a:t>
            </a:r>
            <a:r>
              <a:rPr lang="en-US" b="0" i="0">
                <a:solidFill>
                  <a:srgbClr val="333333"/>
                </a:solidFill>
                <a:latin typeface="inter-regular"/>
              </a:rPr>
              <a:t>. It supports the programming languages C and C++. Here, IDE stands for </a:t>
            </a:r>
            <a:r>
              <a:rPr lang="en-US" b="1" i="0">
                <a:solidFill>
                  <a:srgbClr val="333333"/>
                </a:solidFill>
                <a:latin typeface="inter-bold"/>
              </a:rPr>
              <a:t>Integrated Development Environment</a:t>
            </a:r>
            <a:r>
              <a:rPr lang="en-US" b="0" i="0">
                <a:solidFill>
                  <a:srgbClr val="333333"/>
                </a:solidFill>
                <a:latin typeface="inter-regular"/>
              </a:rPr>
              <a:t>.</a:t>
            </a:r>
            <a:endParaRPr/>
          </a:p>
          <a:p>
            <a:pPr algn="just">
              <a:defRPr/>
            </a:pPr>
            <a:r>
              <a:rPr lang="en-US" b="0" i="0">
                <a:solidFill>
                  <a:srgbClr val="333333"/>
                </a:solidFill>
                <a:latin typeface="inter-regular"/>
              </a:rPr>
              <a:t>The program or code written in the Arduino IDE is often called as sketching. We need to connect the </a:t>
            </a:r>
            <a:r>
              <a:rPr lang="en-US" b="0" i="0">
                <a:solidFill>
                  <a:srgbClr val="333333"/>
                </a:solidFill>
                <a:latin typeface="inter-regular"/>
              </a:rPr>
              <a:t>Genuino</a:t>
            </a:r>
            <a:r>
              <a:rPr lang="en-US" b="0" i="0">
                <a:solidFill>
                  <a:srgbClr val="333333"/>
                </a:solidFill>
                <a:latin typeface="inter-regular"/>
              </a:rPr>
              <a:t> and Arduino board with the IDE to upload the sketch written in the Arduino IDE software. The sketch is saved with the extension '.</a:t>
            </a:r>
            <a:r>
              <a:rPr lang="en-US" b="0" i="0">
                <a:solidFill>
                  <a:srgbClr val="333333"/>
                </a:solidFill>
                <a:latin typeface="inter-regular"/>
              </a:rPr>
              <a:t>ino</a:t>
            </a:r>
            <a:r>
              <a:rPr lang="en-US" b="0" i="0">
                <a:solidFill>
                  <a:srgbClr val="333333"/>
                </a:solidFill>
                <a:latin typeface="inter-regular"/>
              </a:rPr>
              <a:t>.'</a:t>
            </a:r>
            <a:endParaRPr/>
          </a:p>
          <a:p>
            <a:pPr algn="just">
              <a:defRPr/>
            </a:pPr>
            <a:r>
              <a:rPr lang="en-US" b="0" i="0">
                <a:solidFill>
                  <a:srgbClr val="333333"/>
                </a:solidFill>
                <a:latin typeface="inter-regular"/>
              </a:rPr>
              <a:t>The Arduino IDE will appear as: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endParaRPr lang="en-IN"/>
          </a:p>
        </p:txBody>
      </p:sp>
      <p:pic>
        <p:nvPicPr>
          <p:cNvPr id="4" name="Picture 3" hidden="0"/>
          <p:cNvPicPr>
            <a:picLocks noChangeAspect="1"/>
          </p:cNvPicPr>
          <p:nvPr isPhoto="0" userDrawn="0"/>
        </p:nvPicPr>
        <p:blipFill>
          <a:blip r:embed="rId2"/>
          <a:stretch/>
        </p:blipFill>
        <p:spPr bwMode="auto">
          <a:xfrm>
            <a:off x="-138223" y="-95693"/>
            <a:ext cx="9569301" cy="54119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IN"/>
              <a:t>Applications and Advantages</a:t>
            </a:r>
            <a:endParaRPr/>
          </a:p>
        </p:txBody>
      </p:sp>
      <p:sp>
        <p:nvSpPr>
          <p:cNvPr id="3" name="Content Placeholder 2" hidden="0"/>
          <p:cNvSpPr>
            <a:spLocks noGrp="1"/>
          </p:cNvSpPr>
          <p:nvPr isPhoto="0" userDrawn="0">
            <p:ph idx="1" hasCustomPrompt="0"/>
          </p:nvPr>
        </p:nvSpPr>
        <p:spPr bwMode="auto"/>
        <p:txBody>
          <a:bodyPr>
            <a:normAutofit fontScale="85000" lnSpcReduction="20000"/>
          </a:bodyPr>
          <a:lstStyle/>
          <a:p>
            <a:pPr>
              <a:defRPr/>
            </a:pPr>
            <a:r>
              <a:rPr lang="en-US"/>
              <a:t>Fire alarm system have a wide range of applications. IOT based fire alarm system using </a:t>
            </a:r>
            <a:r>
              <a:rPr lang="en-US"/>
              <a:t>arduino</a:t>
            </a:r>
            <a:r>
              <a:rPr lang="en-US"/>
              <a:t> can be used in Chemical Factories, Shopping Malls, local shops, Educational institutes, Parking Areas, Companies etc.</a:t>
            </a:r>
            <a:endParaRPr/>
          </a:p>
          <a:p>
            <a:pPr>
              <a:defRPr/>
            </a:pPr>
            <a:r>
              <a:rPr lang="en-US"/>
              <a:t>IoT Based Fire alarm Notification System Using </a:t>
            </a:r>
            <a:r>
              <a:rPr lang="en-US"/>
              <a:t>WiFI</a:t>
            </a:r>
            <a:r>
              <a:rPr lang="en-US"/>
              <a:t> can be used as a pre-cautionary measure at all the places listed above, which can help in notifying the fire departments early. If appropriate and immediate action is taken as soon as the buzzer turns ON, it can help in avoiding an accident.</a:t>
            </a:r>
            <a:endParaRPr/>
          </a:p>
          <a:p>
            <a:pPr>
              <a:defRPr/>
            </a:pPr>
            <a:r>
              <a:rPr lang="en-US"/>
              <a:t>Future Development of the IOT Based Fire Detection System — This project can be enhanced to sense leakage of LPG GAS</a:t>
            </a: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3" hidden="0"/>
          <p:cNvSpPr>
            <a:spLocks noGrp="1"/>
          </p:cNvSpPr>
          <p:nvPr isPhoto="0" userDrawn="0">
            <p:ph type="title" hasCustomPrompt="0"/>
          </p:nvPr>
        </p:nvSpPr>
        <p:spPr bwMode="auto">
          <a:xfrm>
            <a:off x="2237977" y="712926"/>
            <a:ext cx="6283782" cy="725349"/>
          </a:xfrm>
        </p:spPr>
        <p:txBody>
          <a:bodyPr>
            <a:normAutofit fontScale="90000"/>
          </a:bodyPr>
          <a:lstStyle/>
          <a:p>
            <a:pPr>
              <a:defRPr/>
            </a:pPr>
            <a:r>
              <a:rPr lang="en-IN" sz="4000" b="1" i="0">
                <a:solidFill>
                  <a:schemeClr val="bg1"/>
                </a:solidFill>
                <a:latin typeface="Segoe UI Historic"/>
                <a:ea typeface="Segoe UI Historic"/>
                <a:cs typeface="Segoe UI Historic"/>
              </a:rPr>
              <a:t>Circuit Diagram</a:t>
            </a:r>
            <a:br>
              <a:rPr lang="en-IN" b="1" i="0">
                <a:solidFill>
                  <a:srgbClr val="000000"/>
                </a:solidFill>
                <a:latin typeface="Open Sans"/>
              </a:rPr>
            </a:br>
            <a:endParaRPr lang="en-US">
              <a:ln w="22225">
                <a:solidFill>
                  <a:schemeClr val="accent2"/>
                </a:solidFill>
                <a:prstDash val="solid"/>
              </a:ln>
              <a:solidFill>
                <a:schemeClr val="accent2">
                  <a:lumMod val="40000"/>
                  <a:lumOff val="60000"/>
                </a:schemeClr>
              </a:solidFill>
              <a:latin typeface="Bahnschrift SemiBold Condensed"/>
              <a:cs typeface="Bahnschrift SemiBold Condensed"/>
            </a:endParaRPr>
          </a:p>
        </p:txBody>
      </p:sp>
      <p:sp>
        <p:nvSpPr>
          <p:cNvPr id="5" name="Content Placeholder 4" hidden="0"/>
          <p:cNvSpPr>
            <a:spLocks noGrp="1"/>
          </p:cNvSpPr>
          <p:nvPr isPhoto="0" userDrawn="0">
            <p:ph idx="1" hasCustomPrompt="0"/>
          </p:nvPr>
        </p:nvSpPr>
        <p:spPr bwMode="auto">
          <a:xfrm>
            <a:off x="1872615" y="1438275"/>
            <a:ext cx="6828790" cy="3383280"/>
          </a:xfrm>
        </p:spPr>
        <p:txBody>
          <a:bodyPr>
            <a:noAutofit/>
          </a:bodyPr>
          <a:lstStyle/>
          <a:p>
            <a:pPr marL="457200" lvl="1" indent="0" algn="just">
              <a:buNone/>
              <a:defRPr/>
            </a:pPr>
            <a:r>
              <a:rPr lang="en-IN" sz="1600" b="0" i="0">
                <a:solidFill>
                  <a:srgbClr val="003635"/>
                </a:solidFill>
                <a:latin typeface="Sitka Text"/>
              </a:rPr>
              <a:t>Circuit diagram for this </a:t>
            </a:r>
            <a:r>
              <a:rPr lang="en-IN" sz="1600" b="1" i="0">
                <a:solidFill>
                  <a:srgbClr val="003635"/>
                </a:solidFill>
                <a:latin typeface="Sitka Text"/>
              </a:rPr>
              <a:t>IoT based fire alarm</a:t>
            </a:r>
            <a:r>
              <a:rPr lang="en-IN" sz="1600" b="0" i="0">
                <a:solidFill>
                  <a:srgbClr val="003635"/>
                </a:solidFill>
                <a:latin typeface="Sitka Text"/>
              </a:rPr>
              <a:t> only includes three components – </a:t>
            </a:r>
            <a:r>
              <a:rPr lang="en-IN" sz="1600" b="0" i="0">
                <a:solidFill>
                  <a:srgbClr val="003635"/>
                </a:solidFill>
                <a:latin typeface="Sitka Text"/>
              </a:rPr>
              <a:t>NodeMCU</a:t>
            </a:r>
            <a:r>
              <a:rPr lang="en-IN" sz="1600" b="0" i="0">
                <a:solidFill>
                  <a:srgbClr val="003635"/>
                </a:solidFill>
                <a:latin typeface="Sitka Text"/>
              </a:rPr>
              <a:t>, Fire sensor and a buzzer.</a:t>
            </a:r>
            <a:r>
              <a:rPr lang="en-US" sz="1200"/>
              <a:t>	</a:t>
            </a:r>
            <a:endParaRPr lang="en-IN" sz="1200"/>
          </a:p>
          <a:p>
            <a:pPr marL="457200" lvl="1" indent="0" algn="just">
              <a:buNone/>
              <a:defRPr/>
            </a:pPr>
            <a:endParaRPr lang="en-US" sz="1200">
              <a:latin typeface="Bahnschrift SemiLight Condensed"/>
              <a:cs typeface="Bahnschrift SemiLight Condensed"/>
            </a:endParaRPr>
          </a:p>
        </p:txBody>
      </p:sp>
      <p:pic>
        <p:nvPicPr>
          <p:cNvPr id="3" name="Picture 2" hidden="0"/>
          <p:cNvPicPr>
            <a:picLocks noChangeAspect="1"/>
          </p:cNvPicPr>
          <p:nvPr isPhoto="0" userDrawn="0"/>
        </p:nvPicPr>
        <p:blipFill>
          <a:blip r:embed="rId2"/>
          <a:srcRect l="0" t="0" r="0" b="6900"/>
          <a:stretch/>
        </p:blipFill>
        <p:spPr bwMode="auto">
          <a:xfrm>
            <a:off x="2325512" y="2096836"/>
            <a:ext cx="6545226" cy="2836407"/>
          </a:xfrm>
          <a:prstGeom prst="rect">
            <a:avLst/>
          </a:prstGeom>
          <a:ln>
            <a:solidFill>
              <a:schemeClr val="tx2">
                <a:lumMod val="50000"/>
              </a:schemeClr>
            </a:solid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IN" u="sng"/>
              <a:t>TABLE OF CONTENTS</a:t>
            </a:r>
            <a:endParaRPr lang="en-IN" b="1"/>
          </a:p>
        </p:txBody>
      </p:sp>
      <p:sp>
        <p:nvSpPr>
          <p:cNvPr id="3" name="Content Placeholder 2" hidden="0"/>
          <p:cNvSpPr>
            <a:spLocks noGrp="1"/>
          </p:cNvSpPr>
          <p:nvPr isPhoto="0" userDrawn="0">
            <p:ph idx="1" hasCustomPrompt="0"/>
          </p:nvPr>
        </p:nvSpPr>
        <p:spPr bwMode="auto">
          <a:xfrm>
            <a:off x="486694" y="1393954"/>
            <a:ext cx="7730167" cy="3385215"/>
          </a:xfrm>
        </p:spPr>
        <p:txBody>
          <a:bodyPr/>
          <a:lstStyle/>
          <a:p>
            <a:pPr>
              <a:buFont typeface="Wingdings"/>
              <a:buChar char="v"/>
              <a:defRPr/>
            </a:pPr>
            <a:r>
              <a:rPr lang="en-IN" sz="2500" b="1">
                <a:solidFill>
                  <a:schemeClr val="accent4"/>
                </a:solidFill>
              </a:rPr>
              <a:t>INTRODUCTION</a:t>
            </a:r>
            <a:endParaRPr/>
          </a:p>
          <a:p>
            <a:pPr>
              <a:buFont typeface="Wingdings"/>
              <a:buChar char="v"/>
              <a:defRPr/>
            </a:pPr>
            <a:r>
              <a:rPr lang="en-IN" sz="2500" b="1">
                <a:solidFill>
                  <a:schemeClr val="accent4"/>
                </a:solidFill>
              </a:rPr>
              <a:t>COMPONENTS REQUIRED</a:t>
            </a:r>
            <a:endParaRPr/>
          </a:p>
          <a:p>
            <a:pPr>
              <a:buFont typeface="Wingdings"/>
              <a:buChar char="v"/>
              <a:defRPr/>
            </a:pPr>
            <a:r>
              <a:rPr lang="en-IN" sz="2500" b="1">
                <a:solidFill>
                  <a:schemeClr val="accent4"/>
                </a:solidFill>
              </a:rPr>
              <a:t>METHODOLOGY</a:t>
            </a:r>
            <a:endParaRPr/>
          </a:p>
          <a:p>
            <a:pPr>
              <a:buFont typeface="Wingdings"/>
              <a:buChar char="v"/>
              <a:defRPr/>
            </a:pPr>
            <a:r>
              <a:rPr lang="en-IN" sz="2500" b="1">
                <a:solidFill>
                  <a:schemeClr val="accent4"/>
                </a:solidFill>
              </a:rPr>
              <a:t>CIRCUIT DIAGRAM</a:t>
            </a:r>
            <a:endParaRPr/>
          </a:p>
          <a:p>
            <a:pPr>
              <a:buFont typeface="Wingdings"/>
              <a:buChar char="v"/>
              <a:defRPr/>
            </a:pPr>
            <a:r>
              <a:rPr lang="en-IN" sz="2500" b="1">
                <a:solidFill>
                  <a:schemeClr val="accent4"/>
                </a:solidFill>
              </a:rPr>
              <a:t>WORKING AND CODE EXPLAINATION</a:t>
            </a:r>
            <a:endParaRPr/>
          </a:p>
          <a:p>
            <a:pPr marL="0" indent="0">
              <a:buNone/>
              <a:defRPr/>
            </a:pPr>
            <a:endParaRPr lang="en-IN"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 </a:t>
            </a:r>
            <a:endParaRPr/>
          </a:p>
        </p:txBody>
      </p:sp>
      <p:sp>
        <p:nvSpPr>
          <p:cNvPr id="3" name="Content Placeholder 2" hidden="0"/>
          <p:cNvSpPr>
            <a:spLocks noGrp="1"/>
          </p:cNvSpPr>
          <p:nvPr isPhoto="0" userDrawn="0">
            <p:ph idx="1" hasCustomPrompt="0"/>
          </p:nvPr>
        </p:nvSpPr>
        <p:spPr bwMode="auto"/>
        <p:txBody>
          <a:bodyPr>
            <a:normAutofit fontScale="97500"/>
          </a:bodyPr>
          <a:lstStyle/>
          <a:p>
            <a:pPr marL="0" lvl="1" indent="0">
              <a:buNone/>
              <a:defRPr/>
            </a:pPr>
            <a:r>
              <a:rPr lang="en-US"/>
              <a:t> 	</a:t>
            </a:r>
            <a:endParaRPr lang="en-US">
              <a:latin typeface="Bahnschrift SemiLight Condensed"/>
              <a:cs typeface="Bahnschrift SemiLight Condensed"/>
            </a:endParaRPr>
          </a:p>
          <a:p>
            <a:pPr marL="457200" lvl="1" indent="0">
              <a:buNone/>
              <a:defRPr/>
            </a:pPr>
            <a:endParaRPr lang="en-US">
              <a:latin typeface="Bahnschrift SemiLight Condensed"/>
              <a:cs typeface="Bahnschrift SemiLight Condensed"/>
            </a:endParaRPr>
          </a:p>
        </p:txBody>
      </p:sp>
      <p:pic>
        <p:nvPicPr>
          <p:cNvPr id="5" name="Picture 4" hidden="0"/>
          <p:cNvPicPr>
            <a:picLocks noChangeAspect="1"/>
          </p:cNvPicPr>
          <p:nvPr isPhoto="0" userDrawn="0"/>
        </p:nvPicPr>
        <p:blipFill>
          <a:blip r:embed="rId2"/>
          <a:stretch/>
        </p:blipFill>
        <p:spPr bwMode="auto">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283494" y="365024"/>
            <a:ext cx="8259097" cy="763526"/>
          </a:xfrm>
        </p:spPr>
        <p:txBody>
          <a:bodyPr>
            <a:normAutofit fontScale="90000"/>
          </a:bodyPr>
          <a:lstStyle/>
          <a:p>
            <a:pPr>
              <a:defRPr/>
            </a:pPr>
            <a:r>
              <a:rPr lang="en-IN" sz="4000" b="1" i="0">
                <a:latin typeface="Open Sans"/>
              </a:rPr>
              <a:t>Working and Code Explanation</a:t>
            </a:r>
            <a:br>
              <a:rPr lang="en-IN" b="1" i="0">
                <a:latin typeface="Open Sans"/>
              </a:rPr>
            </a:br>
            <a:endParaRPr lang="en-US"/>
          </a:p>
        </p:txBody>
      </p:sp>
      <p:sp>
        <p:nvSpPr>
          <p:cNvPr id="3" name="Content Placeholder 2" hidden="0"/>
          <p:cNvSpPr>
            <a:spLocks noGrp="1"/>
          </p:cNvSpPr>
          <p:nvPr isPhoto="0" userDrawn="0">
            <p:ph idx="1" hasCustomPrompt="0"/>
          </p:nvPr>
        </p:nvSpPr>
        <p:spPr bwMode="auto"/>
        <p:txBody>
          <a:bodyPr>
            <a:normAutofit/>
          </a:bodyPr>
          <a:lstStyle/>
          <a:p>
            <a:pPr marL="0" indent="0" algn="just">
              <a:buNone/>
              <a:defRPr/>
            </a:pPr>
            <a:r>
              <a:rPr lang="en-IN" sz="2200" b="0" i="0">
                <a:solidFill>
                  <a:srgbClr val="C00000"/>
                </a:solidFill>
                <a:latin typeface="Open Sans"/>
              </a:rPr>
              <a:t>Make the connections as given in the circuit diagram. Then upload the CODE in NODEMCU </a:t>
            </a:r>
            <a:r>
              <a:rPr lang="en-IN" sz="2200" b="0" i="0" u="sng" strike="noStrike">
                <a:solidFill>
                  <a:srgbClr val="C00000"/>
                </a:solidFill>
                <a:latin typeface="Open Sans"/>
                <a:hlinkClick r:id="rId2" tooltip="https://iotdesignpro.com/projects/getting-started-with-esp8266-and-programming-using-arduino-ide"/>
              </a:rPr>
              <a:t>using Arduino IDE</a:t>
            </a:r>
            <a:r>
              <a:rPr lang="en-IN" sz="2200" b="0" i="0">
                <a:solidFill>
                  <a:srgbClr val="C00000"/>
                </a:solidFill>
                <a:latin typeface="Open Sans"/>
              </a:rPr>
              <a:t>. The flame sensor is connected at D0 pin to give the digital input to the </a:t>
            </a:r>
            <a:r>
              <a:rPr lang="en-IN" sz="2200" b="0">
                <a:solidFill>
                  <a:srgbClr val="C00000"/>
                </a:solidFill>
                <a:latin typeface="Open Sans"/>
              </a:rPr>
              <a:t>NodeMCU</a:t>
            </a:r>
            <a:r>
              <a:rPr lang="en-IN" sz="2200" b="0" i="0">
                <a:solidFill>
                  <a:srgbClr val="C00000"/>
                </a:solidFill>
                <a:latin typeface="Open Sans"/>
              </a:rPr>
              <a:t> and Buzzer is connected at D1 pin to get digital output from the </a:t>
            </a:r>
            <a:r>
              <a:rPr lang="en-IN" sz="2200" b="0" i="0">
                <a:solidFill>
                  <a:srgbClr val="C00000"/>
                </a:solidFill>
                <a:latin typeface="Open Sans"/>
              </a:rPr>
              <a:t>NodeMCU</a:t>
            </a:r>
            <a:r>
              <a:rPr lang="en-IN" sz="2200" b="0" i="0">
                <a:solidFill>
                  <a:srgbClr val="C00000"/>
                </a:solidFill>
                <a:latin typeface="Open Sans"/>
              </a:rPr>
              <a:t>. If fire is detected by the flame sensor then it gives “0” and </a:t>
            </a:r>
            <a:r>
              <a:rPr lang="en-IN" sz="2200" b="0" i="0">
                <a:solidFill>
                  <a:srgbClr val="C00000"/>
                </a:solidFill>
                <a:latin typeface="Open Sans"/>
              </a:rPr>
              <a:t>NodeMCU</a:t>
            </a:r>
            <a:r>
              <a:rPr lang="en-IN" sz="2200" b="0" i="0">
                <a:solidFill>
                  <a:srgbClr val="C00000"/>
                </a:solidFill>
                <a:latin typeface="Open Sans"/>
              </a:rPr>
              <a:t> turns on the buzzer and send the alert email to the person using SMTP2GO automatically.</a:t>
            </a:r>
            <a:endParaRPr/>
          </a:p>
          <a:p>
            <a:pPr algn="just">
              <a:defRPr/>
            </a:pPr>
            <a:endParaRPr lang="en-IN" sz="2200" b="0" i="0">
              <a:solidFill>
                <a:srgbClr val="000000"/>
              </a:solidFill>
              <a:latin typeface="Open Sans"/>
            </a:endParaRPr>
          </a:p>
          <a:p>
            <a:pPr algn="just">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Content Placeholder 2" hidden="0"/>
          <p:cNvSpPr>
            <a:spLocks noGrp="1"/>
          </p:cNvSpPr>
          <p:nvPr isPhoto="0" userDrawn="0">
            <p:ph idx="1" hasCustomPrompt="0"/>
          </p:nvPr>
        </p:nvSpPr>
        <p:spPr bwMode="auto">
          <a:xfrm>
            <a:off x="463714" y="1172497"/>
            <a:ext cx="8246070" cy="3880691"/>
          </a:xfrm>
        </p:spPr>
        <p:txBody>
          <a:bodyPr>
            <a:normAutofit fontScale="85000" lnSpcReduction="10000"/>
          </a:bodyPr>
          <a:lstStyle/>
          <a:p>
            <a:pPr marL="0" indent="0" algn="just">
              <a:buNone/>
              <a:defRPr/>
            </a:pPr>
            <a:r>
              <a:rPr lang="en-IN" sz="2000" b="0" i="0">
                <a:solidFill>
                  <a:schemeClr val="accent4"/>
                </a:solidFill>
                <a:latin typeface="MS Reference Sans Serif"/>
              </a:rPr>
              <a:t>First include the required libraries and define variables for Wi-Fi SSID and password to initialize the Wi-Fi connection. Since we need to connect to SMTP server a variable is declared with address of the server. D0 is the pin on </a:t>
            </a:r>
            <a:r>
              <a:rPr lang="en-IN" sz="2000" b="0" i="0">
                <a:solidFill>
                  <a:schemeClr val="accent4"/>
                </a:solidFill>
                <a:latin typeface="MS Reference Sans Serif"/>
              </a:rPr>
              <a:t>NodeMCU</a:t>
            </a:r>
            <a:r>
              <a:rPr lang="en-IN" sz="2000" b="0" i="0">
                <a:solidFill>
                  <a:schemeClr val="accent4"/>
                </a:solidFill>
                <a:latin typeface="MS Reference Sans Serif"/>
              </a:rPr>
              <a:t> for digital input from flame sensor.</a:t>
            </a:r>
            <a:endParaRPr/>
          </a:p>
          <a:p>
            <a:pPr marL="0" indent="0" algn="just">
              <a:buNone/>
              <a:defRPr/>
            </a:pPr>
            <a:endParaRPr lang="en-IN" sz="1600" b="1">
              <a:solidFill>
                <a:schemeClr val="accent4"/>
              </a:solidFill>
            </a:endParaRPr>
          </a:p>
          <a:p>
            <a:pPr marL="0" indent="0" algn="just">
              <a:buNone/>
              <a:defRPr/>
            </a:pPr>
            <a:r>
              <a:rPr lang="en-IN" sz="2200" b="1">
                <a:solidFill>
                  <a:srgbClr val="002060"/>
                </a:solidFill>
                <a:latin typeface="Courier New"/>
                <a:cs typeface="Courier New"/>
              </a:rPr>
              <a:t>#include &lt;ESP8266WiFi.h&gt;</a:t>
            </a:r>
            <a:r>
              <a:rPr lang="en-IN" sz="2200">
                <a:solidFill>
                  <a:srgbClr val="002060"/>
                </a:solidFill>
                <a:latin typeface="Courier New"/>
                <a:cs typeface="Courier New"/>
              </a:rPr>
              <a:t> </a:t>
            </a:r>
            <a:endParaRPr/>
          </a:p>
          <a:p>
            <a:pPr marL="0" indent="0" algn="just">
              <a:buNone/>
              <a:defRPr/>
            </a:pPr>
            <a:endParaRPr lang="en-IN" sz="2200">
              <a:solidFill>
                <a:srgbClr val="002060"/>
              </a:solidFill>
              <a:latin typeface="Courier New"/>
              <a:cs typeface="Courier New"/>
            </a:endParaRPr>
          </a:p>
          <a:p>
            <a:pPr marL="0" indent="0" algn="just">
              <a:buNone/>
              <a:defRPr/>
            </a:pPr>
            <a:r>
              <a:rPr lang="en-IN" sz="2200" b="1">
                <a:solidFill>
                  <a:srgbClr val="002060"/>
                </a:solidFill>
                <a:latin typeface="Courier New"/>
                <a:cs typeface="Courier New"/>
              </a:rPr>
              <a:t>const</a:t>
            </a:r>
            <a:r>
              <a:rPr lang="en-IN" sz="2200" b="1">
                <a:solidFill>
                  <a:srgbClr val="002060"/>
                </a:solidFill>
                <a:latin typeface="Courier New"/>
                <a:cs typeface="Courier New"/>
              </a:rPr>
              <a:t> char* </a:t>
            </a:r>
            <a:r>
              <a:rPr lang="en-IN" sz="2200" b="1">
                <a:solidFill>
                  <a:srgbClr val="002060"/>
                </a:solidFill>
                <a:latin typeface="Courier New"/>
                <a:cs typeface="Courier New"/>
              </a:rPr>
              <a:t>ssid</a:t>
            </a:r>
            <a:r>
              <a:rPr lang="en-IN" sz="2200" b="1">
                <a:solidFill>
                  <a:srgbClr val="002060"/>
                </a:solidFill>
                <a:latin typeface="Courier New"/>
                <a:cs typeface="Courier New"/>
              </a:rPr>
              <a:t> = “Puneeth"; </a:t>
            </a:r>
            <a:endParaRPr/>
          </a:p>
          <a:p>
            <a:pPr marL="0" indent="0" algn="just">
              <a:buNone/>
              <a:defRPr/>
            </a:pPr>
            <a:r>
              <a:rPr lang="en-IN" sz="2200" b="1">
                <a:solidFill>
                  <a:srgbClr val="002060"/>
                </a:solidFill>
                <a:latin typeface="Courier New"/>
                <a:cs typeface="Courier New"/>
              </a:rPr>
              <a:t>const</a:t>
            </a:r>
            <a:r>
              <a:rPr lang="en-IN" sz="2200" b="1">
                <a:solidFill>
                  <a:srgbClr val="002060"/>
                </a:solidFill>
                <a:latin typeface="Courier New"/>
                <a:cs typeface="Courier New"/>
              </a:rPr>
              <a:t> char* password = “*****"; </a:t>
            </a:r>
            <a:endParaRPr/>
          </a:p>
          <a:p>
            <a:pPr marL="0" indent="0" algn="just">
              <a:buNone/>
              <a:defRPr/>
            </a:pPr>
            <a:r>
              <a:rPr lang="en-IN" sz="2200" b="1">
                <a:solidFill>
                  <a:srgbClr val="002060"/>
                </a:solidFill>
                <a:latin typeface="Courier New"/>
                <a:cs typeface="Courier New"/>
              </a:rPr>
              <a:t>char server[] = "mail.smtp2go.com";</a:t>
            </a:r>
            <a:endParaRPr/>
          </a:p>
          <a:p>
            <a:pPr marL="0" indent="0" algn="just">
              <a:buNone/>
              <a:defRPr/>
            </a:pPr>
            <a:r>
              <a:rPr lang="en-IN" sz="2200" b="1">
                <a:solidFill>
                  <a:srgbClr val="002060"/>
                </a:solidFill>
                <a:latin typeface="Courier New"/>
                <a:cs typeface="Courier New"/>
              </a:rPr>
              <a:t>const</a:t>
            </a:r>
            <a:r>
              <a:rPr lang="en-IN" sz="2200" b="1">
                <a:solidFill>
                  <a:srgbClr val="002060"/>
                </a:solidFill>
                <a:latin typeface="Courier New"/>
                <a:cs typeface="Courier New"/>
              </a:rPr>
              <a:t> int flame = D0; </a:t>
            </a:r>
            <a:endParaRPr/>
          </a:p>
          <a:p>
            <a:pPr marL="0" indent="0" algn="just">
              <a:buNone/>
              <a:defRPr/>
            </a:pPr>
            <a:r>
              <a:rPr lang="en-IN" sz="2200" b="1">
                <a:solidFill>
                  <a:srgbClr val="002060"/>
                </a:solidFill>
                <a:latin typeface="Courier New"/>
                <a:cs typeface="Courier New"/>
              </a:rPr>
              <a:t>WiFiClient</a:t>
            </a:r>
            <a:r>
              <a:rPr lang="en-IN" sz="2200" b="1">
                <a:solidFill>
                  <a:srgbClr val="002060"/>
                </a:solidFill>
                <a:latin typeface="Courier New"/>
                <a:cs typeface="Courier New"/>
              </a:rPr>
              <a:t> Client;      </a:t>
            </a:r>
            <a:endParaRPr/>
          </a:p>
          <a:p>
            <a:pPr marL="0" indent="0" algn="just">
              <a:buNone/>
              <a:defRPr/>
            </a:pPr>
            <a:r>
              <a:rPr lang="en-IN" sz="2200" b="1">
                <a:solidFill>
                  <a:srgbClr val="FF0000"/>
                </a:solidFill>
                <a:latin typeface="Courier New"/>
                <a:cs typeface="Courier New"/>
              </a:rPr>
              <a:t>//define </a:t>
            </a:r>
            <a:r>
              <a:rPr lang="en-IN" sz="2200" b="1">
                <a:solidFill>
                  <a:srgbClr val="FF0000"/>
                </a:solidFill>
                <a:latin typeface="Courier New"/>
                <a:cs typeface="Courier New"/>
              </a:rPr>
              <a:t>wifi</a:t>
            </a:r>
            <a:r>
              <a:rPr lang="en-IN" sz="2200" b="1">
                <a:solidFill>
                  <a:srgbClr val="FF0000"/>
                </a:solidFill>
                <a:latin typeface="Courier New"/>
                <a:cs typeface="Courier New"/>
              </a:rPr>
              <a:t> client as client</a:t>
            </a:r>
            <a:r>
              <a:rPr lang="en-IN" sz="2200" b="0" i="0">
                <a:solidFill>
                  <a:srgbClr val="FF0000"/>
                </a:solidFill>
                <a:latin typeface="Courier New"/>
                <a:cs typeface="Courier New"/>
              </a:rPr>
              <a:t> </a:t>
            </a:r>
            <a:endParaRPr/>
          </a:p>
          <a:p>
            <a:pPr algn="just">
              <a:defRPr/>
            </a:pPr>
            <a:endParaRPr lang="en-US"/>
          </a:p>
        </p:txBody>
      </p:sp>
      <p:sp>
        <p:nvSpPr>
          <p:cNvPr id="2" name="TextBox 1" hidden="0"/>
          <p:cNvSpPr txBox="1"/>
          <p:nvPr isPhoto="0" userDrawn="0"/>
        </p:nvSpPr>
        <p:spPr bwMode="auto">
          <a:xfrm>
            <a:off x="350825" y="90311"/>
            <a:ext cx="6986953" cy="1231106"/>
          </a:xfrm>
          <a:prstGeom prst="rect">
            <a:avLst/>
          </a:prstGeom>
          <a:noFill/>
        </p:spPr>
        <p:txBody>
          <a:bodyPr wrap="square" rtlCol="0">
            <a:spAutoFit/>
          </a:bodyPr>
          <a:lstStyle/>
          <a:p>
            <a:pPr>
              <a:defRPr/>
            </a:pPr>
            <a:r>
              <a:rPr lang="en-IN" sz="2800" b="1" i="0">
                <a:solidFill>
                  <a:srgbClr val="FF0000"/>
                </a:solidFill>
                <a:latin typeface="Georgia"/>
                <a:ea typeface="Nirmala UI"/>
                <a:cs typeface="Nirmala UI"/>
              </a:rPr>
              <a:t>HERE WE ARE EXPLAINING THE WORKING OF CODE.</a:t>
            </a:r>
            <a:endParaRPr/>
          </a:p>
          <a:p>
            <a:pPr>
              <a:defRPr/>
            </a:pPr>
            <a:endParaRPr lang="en-IN">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Content Placeholder 2" hidden="0"/>
          <p:cNvSpPr>
            <a:spLocks noGrp="1"/>
          </p:cNvSpPr>
          <p:nvPr isPhoto="0" userDrawn="0">
            <p:ph idx="1" hasCustomPrompt="0"/>
          </p:nvPr>
        </p:nvSpPr>
        <p:spPr bwMode="auto">
          <a:xfrm>
            <a:off x="463714" y="1172497"/>
            <a:ext cx="8246070" cy="3971003"/>
          </a:xfrm>
        </p:spPr>
        <p:txBody>
          <a:bodyPr>
            <a:normAutofit fontScale="77500" lnSpcReduction="20000"/>
          </a:bodyPr>
          <a:lstStyle/>
          <a:p>
            <a:pPr marL="0" indent="0" algn="just">
              <a:buNone/>
              <a:defRPr/>
            </a:pPr>
            <a:r>
              <a:rPr lang="en-IN" sz="2400" b="0" i="0">
                <a:solidFill>
                  <a:schemeClr val="accent4"/>
                </a:solidFill>
                <a:latin typeface="MS Reference Sans Serif"/>
              </a:rPr>
              <a:t>Following code is used to connect to Wi-Fi network and displaying the status messages on Serial Monitor.</a:t>
            </a:r>
            <a:endParaRPr/>
          </a:p>
          <a:p>
            <a:pPr marL="0" indent="0" algn="just">
              <a:buNone/>
              <a:defRPr/>
            </a:pPr>
            <a:endParaRPr lang="en-IN" sz="2400" b="0" i="0">
              <a:solidFill>
                <a:schemeClr val="accent4"/>
              </a:solidFill>
              <a:latin typeface="MS Reference Sans Serif"/>
            </a:endParaRPr>
          </a:p>
          <a:p>
            <a:pPr marL="0" indent="0" algn="just">
              <a:buNone/>
              <a:defRPr/>
            </a:pPr>
            <a:r>
              <a:rPr lang="en-IN" sz="2200" b="1">
                <a:solidFill>
                  <a:srgbClr val="002060"/>
                </a:solidFill>
                <a:latin typeface="Courier New"/>
                <a:cs typeface="Courier New"/>
              </a:rPr>
              <a:t>Serial.print</a:t>
            </a:r>
            <a:r>
              <a:rPr lang="en-IN" sz="2200" b="1">
                <a:solidFill>
                  <a:srgbClr val="002060"/>
                </a:solidFill>
                <a:latin typeface="Courier New"/>
                <a:cs typeface="Courier New"/>
              </a:rPr>
              <a:t>("Connecting To: ");</a:t>
            </a:r>
            <a:endParaRPr/>
          </a:p>
          <a:p>
            <a:pPr marL="0" indent="0" algn="just">
              <a:buNone/>
              <a:defRPr/>
            </a:pPr>
            <a:r>
              <a:rPr lang="en-IN" sz="2200" b="1">
                <a:solidFill>
                  <a:srgbClr val="002060"/>
                </a:solidFill>
                <a:latin typeface="Courier New"/>
                <a:cs typeface="Courier New"/>
              </a:rPr>
              <a:t>Serial.println</a:t>
            </a:r>
            <a:r>
              <a:rPr lang="en-IN" sz="2200" b="1">
                <a:solidFill>
                  <a:srgbClr val="002060"/>
                </a:solidFill>
                <a:latin typeface="Courier New"/>
                <a:cs typeface="Courier New"/>
              </a:rPr>
              <a:t>(</a:t>
            </a:r>
            <a:r>
              <a:rPr lang="en-IN" sz="2200" b="1">
                <a:solidFill>
                  <a:srgbClr val="002060"/>
                </a:solidFill>
                <a:latin typeface="Courier New"/>
                <a:cs typeface="Courier New"/>
              </a:rPr>
              <a:t>ssid</a:t>
            </a:r>
            <a:r>
              <a:rPr lang="en-IN" sz="2200" b="1">
                <a:solidFill>
                  <a:srgbClr val="002060"/>
                </a:solidFill>
                <a:latin typeface="Courier New"/>
                <a:cs typeface="Courier New"/>
              </a:rPr>
              <a:t>);</a:t>
            </a:r>
            <a:r>
              <a:rPr lang="en-IN" sz="2200">
                <a:solidFill>
                  <a:srgbClr val="002060"/>
                </a:solidFill>
                <a:latin typeface="Courier New"/>
                <a:cs typeface="Courier New"/>
              </a:rPr>
              <a:t> </a:t>
            </a:r>
            <a:endParaRPr/>
          </a:p>
          <a:p>
            <a:pPr marL="0" indent="0" algn="just">
              <a:buNone/>
              <a:defRPr/>
            </a:pPr>
            <a:r>
              <a:rPr lang="en-IN" sz="2200" b="1">
                <a:solidFill>
                  <a:srgbClr val="002060"/>
                </a:solidFill>
                <a:latin typeface="Courier New"/>
                <a:cs typeface="Courier New"/>
              </a:rPr>
              <a:t>WiFi.begin</a:t>
            </a:r>
            <a:r>
              <a:rPr lang="en-IN" sz="2200" b="1">
                <a:solidFill>
                  <a:srgbClr val="002060"/>
                </a:solidFill>
                <a:latin typeface="Courier New"/>
                <a:cs typeface="Courier New"/>
              </a:rPr>
              <a:t>(</a:t>
            </a:r>
            <a:r>
              <a:rPr lang="en-IN" sz="2200" b="1">
                <a:solidFill>
                  <a:srgbClr val="002060"/>
                </a:solidFill>
                <a:latin typeface="Courier New"/>
                <a:cs typeface="Courier New"/>
              </a:rPr>
              <a:t>ssid,password</a:t>
            </a:r>
            <a:r>
              <a:rPr lang="en-IN" sz="2200" b="1">
                <a:solidFill>
                  <a:srgbClr val="002060"/>
                </a:solidFill>
                <a:latin typeface="Courier New"/>
                <a:cs typeface="Courier New"/>
              </a:rPr>
              <a:t>); </a:t>
            </a:r>
            <a:endParaRPr/>
          </a:p>
          <a:p>
            <a:pPr marL="0" indent="0" algn="just">
              <a:buNone/>
              <a:defRPr/>
            </a:pPr>
            <a:r>
              <a:rPr lang="en-IN" sz="2200" b="1">
                <a:solidFill>
                  <a:srgbClr val="002060"/>
                </a:solidFill>
                <a:latin typeface="Courier New"/>
                <a:cs typeface="Courier New"/>
              </a:rPr>
              <a:t>while(</a:t>
            </a:r>
            <a:r>
              <a:rPr lang="en-IN" sz="2200" b="1">
                <a:solidFill>
                  <a:srgbClr val="002060"/>
                </a:solidFill>
                <a:latin typeface="Courier New"/>
                <a:cs typeface="Courier New"/>
              </a:rPr>
              <a:t>WiFi.status</a:t>
            </a:r>
            <a:r>
              <a:rPr lang="en-IN" sz="2200" b="1">
                <a:solidFill>
                  <a:srgbClr val="002060"/>
                </a:solidFill>
                <a:latin typeface="Courier New"/>
                <a:cs typeface="Courier New"/>
              </a:rPr>
              <a:t>()!= WL_CONNECTED)</a:t>
            </a:r>
            <a:r>
              <a:rPr lang="en-IN" sz="2200">
                <a:solidFill>
                  <a:srgbClr val="002060"/>
                </a:solidFill>
                <a:latin typeface="Courier New"/>
                <a:cs typeface="Courier New"/>
              </a:rPr>
              <a:t> </a:t>
            </a:r>
            <a:endParaRPr/>
          </a:p>
          <a:p>
            <a:pPr marL="0" indent="0" algn="just">
              <a:buNone/>
              <a:defRPr/>
            </a:pPr>
            <a:r>
              <a:rPr lang="en-IN" sz="2200" b="1">
                <a:solidFill>
                  <a:srgbClr val="002060"/>
                </a:solidFill>
                <a:latin typeface="Courier New"/>
                <a:cs typeface="Courier New"/>
              </a:rPr>
              <a:t>{</a:t>
            </a:r>
            <a:r>
              <a:rPr lang="en-IN" sz="2200">
                <a:solidFill>
                  <a:srgbClr val="002060"/>
                </a:solidFill>
                <a:latin typeface="Courier New"/>
                <a:cs typeface="Courier New"/>
              </a:rPr>
              <a:t> </a:t>
            </a:r>
            <a:endParaRPr/>
          </a:p>
          <a:p>
            <a:pPr marL="0" indent="0" algn="just">
              <a:buNone/>
              <a:defRPr/>
            </a:pPr>
            <a:r>
              <a:rPr lang="en-IN" sz="2200" b="1">
                <a:solidFill>
                  <a:srgbClr val="002060"/>
                </a:solidFill>
                <a:latin typeface="Courier New"/>
                <a:cs typeface="Courier New"/>
              </a:rPr>
              <a:t>	delay(500);</a:t>
            </a:r>
            <a:r>
              <a:rPr lang="en-IN" sz="2200">
                <a:solidFill>
                  <a:srgbClr val="002060"/>
                </a:solidFill>
                <a:latin typeface="Courier New"/>
                <a:cs typeface="Courier New"/>
              </a:rPr>
              <a:t> </a:t>
            </a:r>
            <a:endParaRPr/>
          </a:p>
          <a:p>
            <a:pPr marL="0" indent="0" algn="just">
              <a:buNone/>
              <a:defRPr/>
            </a:pPr>
            <a:r>
              <a:rPr lang="en-IN" sz="2200" b="1">
                <a:solidFill>
                  <a:srgbClr val="002060"/>
                </a:solidFill>
                <a:latin typeface="Courier New"/>
                <a:cs typeface="Courier New"/>
              </a:rPr>
              <a:t>	</a:t>
            </a:r>
            <a:r>
              <a:rPr lang="en-IN" sz="2200" b="1">
                <a:solidFill>
                  <a:srgbClr val="002060"/>
                </a:solidFill>
                <a:latin typeface="Courier New"/>
                <a:cs typeface="Courier New"/>
              </a:rPr>
              <a:t>S</a:t>
            </a:r>
            <a:r>
              <a:rPr lang="en-IN" sz="2200" b="1">
                <a:solidFill>
                  <a:srgbClr val="002060"/>
                </a:solidFill>
                <a:latin typeface="Courier New"/>
                <a:cs typeface="Courier New"/>
              </a:rPr>
              <a:t>erial.print</a:t>
            </a:r>
            <a:r>
              <a:rPr lang="en-IN" sz="2200" b="1">
                <a:solidFill>
                  <a:srgbClr val="002060"/>
                </a:solidFill>
                <a:latin typeface="Courier New"/>
                <a:cs typeface="Courier New"/>
              </a:rPr>
              <a:t>(".");</a:t>
            </a:r>
            <a:r>
              <a:rPr lang="en-IN" sz="2200">
                <a:solidFill>
                  <a:srgbClr val="002060"/>
                </a:solidFill>
                <a:latin typeface="Courier New"/>
                <a:cs typeface="Courier New"/>
              </a:rPr>
              <a:t> </a:t>
            </a:r>
            <a:endParaRPr/>
          </a:p>
          <a:p>
            <a:pPr marL="0" indent="0" algn="just">
              <a:buNone/>
              <a:defRPr/>
            </a:pPr>
            <a:r>
              <a:rPr lang="en-IN" sz="2200" b="1">
                <a:solidFill>
                  <a:srgbClr val="002060"/>
                </a:solidFill>
                <a:latin typeface="Courier New"/>
                <a:cs typeface="Courier New"/>
              </a:rPr>
              <a:t>}</a:t>
            </a:r>
            <a:r>
              <a:rPr lang="en-IN" sz="2200">
                <a:solidFill>
                  <a:srgbClr val="002060"/>
                </a:solidFill>
                <a:latin typeface="Courier New"/>
                <a:cs typeface="Courier New"/>
              </a:rPr>
              <a:t> </a:t>
            </a:r>
            <a:endParaRPr/>
          </a:p>
          <a:p>
            <a:pPr marL="0" indent="0" algn="just">
              <a:buNone/>
              <a:defRPr/>
            </a:pPr>
            <a:r>
              <a:rPr lang="en-IN" sz="2200" b="1">
                <a:solidFill>
                  <a:srgbClr val="002060"/>
                </a:solidFill>
                <a:latin typeface="Courier New"/>
                <a:cs typeface="Courier New"/>
              </a:rPr>
              <a:t>Serial.println</a:t>
            </a:r>
            <a:r>
              <a:rPr lang="en-IN" sz="2200" b="1">
                <a:solidFill>
                  <a:srgbClr val="002060"/>
                </a:solidFill>
                <a:latin typeface="Courier New"/>
                <a:cs typeface="Courier New"/>
              </a:rPr>
              <a:t>("");</a:t>
            </a:r>
            <a:endParaRPr/>
          </a:p>
          <a:p>
            <a:pPr marL="0" indent="0" algn="just">
              <a:buNone/>
              <a:defRPr/>
            </a:pPr>
            <a:r>
              <a:rPr lang="en-IN" sz="2200" b="1">
                <a:solidFill>
                  <a:srgbClr val="002060"/>
                </a:solidFill>
                <a:latin typeface="Courier New"/>
                <a:cs typeface="Courier New"/>
              </a:rPr>
              <a:t>Serial.println</a:t>
            </a:r>
            <a:r>
              <a:rPr lang="en-IN" sz="2200" b="1">
                <a:solidFill>
                  <a:srgbClr val="002060"/>
                </a:solidFill>
                <a:latin typeface="Courier New"/>
                <a:cs typeface="Courier New"/>
              </a:rPr>
              <a:t>("</a:t>
            </a:r>
            <a:r>
              <a:rPr lang="en-IN" sz="2200" b="1">
                <a:solidFill>
                  <a:srgbClr val="002060"/>
                </a:solidFill>
                <a:latin typeface="Courier New"/>
                <a:cs typeface="Courier New"/>
              </a:rPr>
              <a:t>WiFi</a:t>
            </a:r>
            <a:r>
              <a:rPr lang="en-IN" sz="2200" b="1">
                <a:solidFill>
                  <a:srgbClr val="002060"/>
                </a:solidFill>
                <a:latin typeface="Courier New"/>
                <a:cs typeface="Courier New"/>
              </a:rPr>
              <a:t> Connected.");</a:t>
            </a:r>
            <a:r>
              <a:rPr lang="en-IN" sz="2200">
                <a:solidFill>
                  <a:srgbClr val="002060"/>
                </a:solidFill>
                <a:latin typeface="Courier New"/>
                <a:cs typeface="Courier New"/>
              </a:rPr>
              <a:t> </a:t>
            </a:r>
            <a:endParaRPr/>
          </a:p>
          <a:p>
            <a:pPr marL="0" indent="0" algn="just">
              <a:buNone/>
              <a:defRPr/>
            </a:pPr>
            <a:r>
              <a:rPr lang="en-IN" sz="2200" b="1">
                <a:solidFill>
                  <a:srgbClr val="002060"/>
                </a:solidFill>
                <a:latin typeface="Courier New"/>
                <a:cs typeface="Courier New"/>
              </a:rPr>
              <a:t>Serial.print</a:t>
            </a:r>
            <a:r>
              <a:rPr lang="en-IN" sz="2200" b="1">
                <a:solidFill>
                  <a:srgbClr val="002060"/>
                </a:solidFill>
                <a:latin typeface="Courier New"/>
                <a:cs typeface="Courier New"/>
              </a:rPr>
              <a:t>("IP address: ");</a:t>
            </a:r>
            <a:r>
              <a:rPr lang="en-IN" sz="2200">
                <a:solidFill>
                  <a:srgbClr val="002060"/>
                </a:solidFill>
                <a:latin typeface="Courier New"/>
                <a:cs typeface="Courier New"/>
              </a:rPr>
              <a:t> </a:t>
            </a:r>
            <a:endParaRPr/>
          </a:p>
          <a:p>
            <a:pPr marL="0" indent="0" algn="just">
              <a:buNone/>
              <a:defRPr/>
            </a:pPr>
            <a:r>
              <a:rPr lang="en-IN" sz="2200" b="1">
                <a:solidFill>
                  <a:srgbClr val="002060"/>
                </a:solidFill>
                <a:latin typeface="Courier New"/>
                <a:cs typeface="Courier New"/>
              </a:rPr>
              <a:t>Serial.println</a:t>
            </a:r>
            <a:r>
              <a:rPr lang="en-IN" sz="2200" b="1">
                <a:solidFill>
                  <a:srgbClr val="002060"/>
                </a:solidFill>
                <a:latin typeface="Courier New"/>
                <a:cs typeface="Courier New"/>
              </a:rPr>
              <a:t>(</a:t>
            </a:r>
            <a:r>
              <a:rPr lang="en-IN" sz="2200" b="1">
                <a:solidFill>
                  <a:srgbClr val="002060"/>
                </a:solidFill>
                <a:latin typeface="Courier New"/>
                <a:cs typeface="Courier New"/>
              </a:rPr>
              <a:t>WiFi.localIP</a:t>
            </a:r>
            <a:r>
              <a:rPr lang="en-IN" sz="2200" b="1">
                <a:solidFill>
                  <a:srgbClr val="002060"/>
                </a:solidFill>
                <a:latin typeface="Courier New"/>
                <a:cs typeface="Courier New"/>
              </a:rPr>
              <a:t>());</a:t>
            </a:r>
            <a:endParaRPr lang="en-US" sz="1500">
              <a:solidFill>
                <a:srgbClr val="002060"/>
              </a:solidFill>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Content Placeholder 2" hidden="0"/>
          <p:cNvSpPr>
            <a:spLocks noGrp="1"/>
          </p:cNvSpPr>
          <p:nvPr isPhoto="0" userDrawn="0">
            <p:ph idx="1" hasCustomPrompt="0"/>
          </p:nvPr>
        </p:nvSpPr>
        <p:spPr bwMode="auto"/>
        <p:txBody>
          <a:bodyPr>
            <a:normAutofit fontScale="92500" lnSpcReduction="20000"/>
          </a:bodyPr>
          <a:lstStyle/>
          <a:p>
            <a:pPr marL="0" indent="0" algn="just">
              <a:buNone/>
              <a:defRPr/>
            </a:pPr>
            <a:r>
              <a:rPr lang="en-IN" sz="1600" b="0" i="0">
                <a:solidFill>
                  <a:schemeClr val="accent4"/>
                </a:solidFill>
                <a:latin typeface="MS Reference Sans Serif"/>
              </a:rPr>
              <a:t>Here we are storing the digital input from the flame sensor in a variable. If the input is “0” (low) means the flame sensor has detected the fire and it sends the email using function </a:t>
            </a:r>
            <a:r>
              <a:rPr lang="en-IN" sz="1600" b="0" i="1">
                <a:solidFill>
                  <a:schemeClr val="accent4"/>
                </a:solidFill>
                <a:latin typeface="MS Reference Sans Serif"/>
              </a:rPr>
              <a:t>sendEmail</a:t>
            </a:r>
            <a:r>
              <a:rPr lang="en-IN" sz="1600" b="0" i="1">
                <a:solidFill>
                  <a:schemeClr val="accent4"/>
                </a:solidFill>
                <a:latin typeface="MS Reference Sans Serif"/>
              </a:rPr>
              <a:t>().</a:t>
            </a:r>
            <a:endParaRPr lang="en-IN" sz="1600" b="0" i="0">
              <a:solidFill>
                <a:schemeClr val="accent4"/>
              </a:solidFill>
              <a:latin typeface="MS Reference Sans Serif"/>
            </a:endParaRPr>
          </a:p>
          <a:p>
            <a:pPr marL="0" indent="0" algn="just">
              <a:buNone/>
              <a:defRPr/>
            </a:pPr>
            <a:endParaRPr lang="en-IN" sz="1600" b="1">
              <a:solidFill>
                <a:schemeClr val="accent4"/>
              </a:solidFill>
            </a:endParaRPr>
          </a:p>
          <a:p>
            <a:pPr marL="0" indent="0" algn="just">
              <a:buNone/>
              <a:defRPr/>
            </a:pPr>
            <a:r>
              <a:rPr lang="en-IN" sz="2000" b="1">
                <a:solidFill>
                  <a:srgbClr val="002060"/>
                </a:solidFill>
                <a:latin typeface="Courier New"/>
                <a:cs typeface="Courier New"/>
              </a:rPr>
              <a:t>int t = </a:t>
            </a:r>
            <a:r>
              <a:rPr lang="en-IN" sz="2000" b="1">
                <a:solidFill>
                  <a:srgbClr val="002060"/>
                </a:solidFill>
                <a:latin typeface="Courier New"/>
                <a:cs typeface="Courier New"/>
              </a:rPr>
              <a:t>digitalRead</a:t>
            </a:r>
            <a:r>
              <a:rPr lang="en-IN" sz="2000" b="1">
                <a:solidFill>
                  <a:srgbClr val="002060"/>
                </a:solidFill>
                <a:latin typeface="Courier New"/>
                <a:cs typeface="Courier New"/>
              </a:rPr>
              <a:t>(flame);</a:t>
            </a:r>
            <a:endParaRPr/>
          </a:p>
          <a:p>
            <a:pPr marL="0" indent="0" algn="just">
              <a:buNone/>
              <a:defRPr/>
            </a:pPr>
            <a:r>
              <a:rPr lang="en-IN" sz="2000" b="1">
                <a:solidFill>
                  <a:srgbClr val="002060"/>
                </a:solidFill>
                <a:latin typeface="Courier New"/>
                <a:cs typeface="Courier New"/>
              </a:rPr>
              <a:t>Serial.println</a:t>
            </a:r>
            <a:r>
              <a:rPr lang="en-IN" sz="2000" b="1">
                <a:solidFill>
                  <a:srgbClr val="002060"/>
                </a:solidFill>
                <a:latin typeface="Courier New"/>
                <a:cs typeface="Courier New"/>
              </a:rPr>
              <a:t>(t);</a:t>
            </a:r>
            <a:r>
              <a:rPr lang="en-IN" sz="2000">
                <a:solidFill>
                  <a:srgbClr val="002060"/>
                </a:solidFill>
                <a:latin typeface="Courier New"/>
                <a:cs typeface="Courier New"/>
              </a:rPr>
              <a:t> </a:t>
            </a:r>
            <a:endParaRPr/>
          </a:p>
          <a:p>
            <a:pPr marL="0" indent="0" algn="just">
              <a:buNone/>
              <a:defRPr/>
            </a:pPr>
            <a:r>
              <a:rPr lang="en-IN" sz="2000" b="1">
                <a:solidFill>
                  <a:srgbClr val="002060"/>
                </a:solidFill>
                <a:latin typeface="Courier New"/>
                <a:cs typeface="Courier New"/>
              </a:rPr>
              <a:t>if (t==0) { </a:t>
            </a:r>
            <a:endParaRPr/>
          </a:p>
          <a:p>
            <a:pPr marL="0" indent="0" algn="just">
              <a:buNone/>
              <a:defRPr/>
            </a:pPr>
            <a:r>
              <a:rPr lang="en-IN" sz="2000" b="1">
                <a:solidFill>
                  <a:srgbClr val="002060"/>
                </a:solidFill>
                <a:latin typeface="Courier New"/>
                <a:cs typeface="Courier New"/>
              </a:rPr>
              <a:t>	</a:t>
            </a:r>
            <a:r>
              <a:rPr lang="en-IN" sz="2000" b="1">
                <a:solidFill>
                  <a:srgbClr val="002060"/>
                </a:solidFill>
                <a:latin typeface="Courier New"/>
                <a:cs typeface="Courier New"/>
              </a:rPr>
              <a:t>digitalWrite</a:t>
            </a:r>
            <a:r>
              <a:rPr lang="en-IN" sz="2000" b="1">
                <a:solidFill>
                  <a:srgbClr val="002060"/>
                </a:solidFill>
                <a:latin typeface="Courier New"/>
                <a:cs typeface="Courier New"/>
              </a:rPr>
              <a:t>(</a:t>
            </a:r>
            <a:r>
              <a:rPr lang="en-IN" sz="2000" b="1">
                <a:solidFill>
                  <a:srgbClr val="002060"/>
                </a:solidFill>
                <a:latin typeface="Courier New"/>
                <a:cs typeface="Courier New"/>
              </a:rPr>
              <a:t>buzz,HIGH</a:t>
            </a:r>
            <a:r>
              <a:rPr lang="en-IN" sz="2000" b="1">
                <a:solidFill>
                  <a:srgbClr val="002060"/>
                </a:solidFill>
                <a:latin typeface="Courier New"/>
                <a:cs typeface="Courier New"/>
              </a:rPr>
              <a:t>); </a:t>
            </a:r>
            <a:endParaRPr/>
          </a:p>
          <a:p>
            <a:pPr marL="0" indent="0" algn="just">
              <a:buNone/>
              <a:defRPr/>
            </a:pPr>
            <a:r>
              <a:rPr lang="en-IN" sz="2000" b="1">
                <a:solidFill>
                  <a:srgbClr val="002060"/>
                </a:solidFill>
                <a:latin typeface="Courier New"/>
                <a:cs typeface="Courier New"/>
              </a:rPr>
              <a:t>	</a:t>
            </a:r>
            <a:r>
              <a:rPr lang="en-IN" sz="2000" b="1">
                <a:solidFill>
                  <a:srgbClr val="002060"/>
                </a:solidFill>
                <a:latin typeface="Courier New"/>
                <a:cs typeface="Courier New"/>
              </a:rPr>
              <a:t>sendEmail</a:t>
            </a:r>
            <a:r>
              <a:rPr lang="en-IN" sz="2000" b="1">
                <a:solidFill>
                  <a:srgbClr val="002060"/>
                </a:solidFill>
                <a:latin typeface="Courier New"/>
                <a:cs typeface="Courier New"/>
              </a:rPr>
              <a:t>();</a:t>
            </a:r>
            <a:r>
              <a:rPr lang="en-IN" sz="2000">
                <a:solidFill>
                  <a:srgbClr val="002060"/>
                </a:solidFill>
                <a:latin typeface="Courier New"/>
                <a:cs typeface="Courier New"/>
              </a:rPr>
              <a:t> </a:t>
            </a:r>
            <a:endParaRPr/>
          </a:p>
          <a:p>
            <a:pPr marL="0" indent="0" algn="just">
              <a:buNone/>
              <a:defRPr/>
            </a:pPr>
            <a:r>
              <a:rPr lang="en-IN" sz="2000" b="1">
                <a:solidFill>
                  <a:srgbClr val="002060"/>
                </a:solidFill>
                <a:latin typeface="Courier New"/>
                <a:cs typeface="Courier New"/>
              </a:rPr>
              <a:t>	</a:t>
            </a:r>
            <a:r>
              <a:rPr lang="en-IN" sz="2000" b="1">
                <a:solidFill>
                  <a:srgbClr val="002060"/>
                </a:solidFill>
                <a:latin typeface="Courier New"/>
                <a:cs typeface="Courier New"/>
              </a:rPr>
              <a:t>Serial.print</a:t>
            </a:r>
            <a:r>
              <a:rPr lang="en-IN" sz="2000" b="1">
                <a:solidFill>
                  <a:srgbClr val="002060"/>
                </a:solidFill>
                <a:latin typeface="Courier New"/>
                <a:cs typeface="Courier New"/>
              </a:rPr>
              <a:t>("Mail sent to:"); </a:t>
            </a:r>
            <a:endParaRPr/>
          </a:p>
          <a:p>
            <a:pPr marL="0" indent="0" algn="just">
              <a:buNone/>
              <a:defRPr/>
            </a:pPr>
            <a:r>
              <a:rPr lang="en-IN" sz="2000" b="1">
                <a:solidFill>
                  <a:srgbClr val="002060"/>
                </a:solidFill>
                <a:latin typeface="Courier New"/>
                <a:cs typeface="Courier New"/>
              </a:rPr>
              <a:t>	</a:t>
            </a:r>
            <a:r>
              <a:rPr lang="en-IN" sz="2000" b="1">
                <a:solidFill>
                  <a:srgbClr val="002060"/>
                </a:solidFill>
                <a:latin typeface="Courier New"/>
                <a:cs typeface="Courier New"/>
              </a:rPr>
              <a:t>Serial.println</a:t>
            </a:r>
            <a:r>
              <a:rPr lang="en-IN" sz="2000" b="1">
                <a:solidFill>
                  <a:srgbClr val="002060"/>
                </a:solidFill>
                <a:latin typeface="Courier New"/>
                <a:cs typeface="Courier New"/>
              </a:rPr>
              <a:t>(" The recipient");</a:t>
            </a:r>
            <a:r>
              <a:rPr lang="en-IN" sz="2000">
                <a:solidFill>
                  <a:srgbClr val="002060"/>
                </a:solidFill>
                <a:latin typeface="Courier New"/>
                <a:cs typeface="Courier New"/>
              </a:rPr>
              <a:t> </a:t>
            </a:r>
            <a:endParaRPr/>
          </a:p>
          <a:p>
            <a:pPr marL="0" indent="0" algn="just">
              <a:buNone/>
              <a:defRPr/>
            </a:pPr>
            <a:r>
              <a:rPr lang="en-IN" sz="2000" b="1">
                <a:solidFill>
                  <a:srgbClr val="002060"/>
                </a:solidFill>
                <a:latin typeface="Courier New"/>
                <a:cs typeface="Courier New"/>
              </a:rPr>
              <a:t>	</a:t>
            </a:r>
            <a:r>
              <a:rPr lang="en-IN" sz="2000" b="1">
                <a:solidFill>
                  <a:srgbClr val="002060"/>
                </a:solidFill>
                <a:latin typeface="Courier New"/>
                <a:cs typeface="Courier New"/>
              </a:rPr>
              <a:t>Serial.println</a:t>
            </a:r>
            <a:r>
              <a:rPr lang="en-IN" sz="2000" b="1">
                <a:solidFill>
                  <a:srgbClr val="002060"/>
                </a:solidFill>
                <a:latin typeface="Courier New"/>
                <a:cs typeface="Courier New"/>
              </a:rPr>
              <a:t>("");</a:t>
            </a:r>
            <a:r>
              <a:rPr lang="en-IN" sz="2000">
                <a:solidFill>
                  <a:srgbClr val="002060"/>
                </a:solidFill>
                <a:latin typeface="Courier New"/>
                <a:cs typeface="Courier New"/>
              </a:rPr>
              <a:t> </a:t>
            </a:r>
            <a:endParaRPr/>
          </a:p>
          <a:p>
            <a:pPr marL="0" indent="0" algn="just">
              <a:buNone/>
              <a:defRPr/>
            </a:pPr>
            <a:r>
              <a:rPr lang="en-IN" sz="2000" b="1">
                <a:solidFill>
                  <a:srgbClr val="002060"/>
                </a:solidFill>
                <a:latin typeface="Courier New"/>
                <a:cs typeface="Courier New"/>
              </a:rPr>
              <a:t>}</a:t>
            </a:r>
            <a:endParaRPr lang="en-US" sz="2000">
              <a:solidFill>
                <a:srgbClr val="002060"/>
              </a:solidFill>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Content Placeholder 2" hidden="0"/>
          <p:cNvSpPr>
            <a:spLocks noGrp="1"/>
          </p:cNvSpPr>
          <p:nvPr isPhoto="0" userDrawn="0">
            <p:ph idx="1" hasCustomPrompt="0"/>
          </p:nvPr>
        </p:nvSpPr>
        <p:spPr bwMode="auto">
          <a:xfrm>
            <a:off x="463714" y="1172498"/>
            <a:ext cx="8246070" cy="3971002"/>
          </a:xfrm>
        </p:spPr>
        <p:txBody>
          <a:bodyPr>
            <a:normAutofit lnSpcReduction="10000"/>
          </a:bodyPr>
          <a:lstStyle/>
          <a:p>
            <a:pPr marL="0" indent="0" algn="just">
              <a:buNone/>
              <a:defRPr/>
            </a:pPr>
            <a:r>
              <a:rPr lang="en-IN" sz="1600" b="1" i="1">
                <a:solidFill>
                  <a:schemeClr val="accent4"/>
                </a:solidFill>
                <a:latin typeface="MS Reference Sans Serif"/>
              </a:rPr>
              <a:t>Client.connect</a:t>
            </a:r>
            <a:r>
              <a:rPr lang="en-IN" sz="1600" b="1" i="1">
                <a:solidFill>
                  <a:schemeClr val="accent4"/>
                </a:solidFill>
                <a:latin typeface="MS Reference Sans Serif"/>
              </a:rPr>
              <a:t>()</a:t>
            </a:r>
            <a:r>
              <a:rPr lang="en-IN" sz="1600" b="0" i="0">
                <a:solidFill>
                  <a:schemeClr val="accent4"/>
                </a:solidFill>
                <a:latin typeface="MS Reference Sans Serif"/>
              </a:rPr>
              <a:t> is the function which takes SMTP Server and SMTP Port to connect to SMTP server. It gives “1” if connection establishes successfully and acknowledge the server with EHLO command.</a:t>
            </a:r>
            <a:endParaRPr/>
          </a:p>
          <a:p>
            <a:pPr marL="0" indent="0" algn="just">
              <a:buNone/>
              <a:defRPr/>
            </a:pPr>
            <a:r>
              <a:rPr lang="en-IN" sz="1800" b="1">
                <a:solidFill>
                  <a:srgbClr val="002060"/>
                </a:solidFill>
                <a:latin typeface="Courier New"/>
                <a:cs typeface="Courier New"/>
              </a:rPr>
              <a:t>if (</a:t>
            </a:r>
            <a:r>
              <a:rPr lang="en-IN" sz="1800" b="1">
                <a:solidFill>
                  <a:srgbClr val="002060"/>
                </a:solidFill>
                <a:latin typeface="Courier New"/>
                <a:cs typeface="Courier New"/>
              </a:rPr>
              <a:t>Client.connect</a:t>
            </a:r>
            <a:r>
              <a:rPr lang="en-IN" sz="1800" b="1">
                <a:solidFill>
                  <a:srgbClr val="002060"/>
                </a:solidFill>
                <a:latin typeface="Courier New"/>
                <a:cs typeface="Courier New"/>
              </a:rPr>
              <a:t>(server, 2525) == 1) </a:t>
            </a:r>
            <a:r>
              <a:rPr lang="en-IN" sz="1600" b="1">
                <a:solidFill>
                  <a:srgbClr val="FF0000"/>
                </a:solidFill>
                <a:latin typeface="Courier New"/>
                <a:cs typeface="Courier New"/>
              </a:rPr>
              <a:t>//connect to smtp server with port address 2525</a:t>
            </a:r>
            <a:r>
              <a:rPr lang="en-IN" sz="1600">
                <a:solidFill>
                  <a:srgbClr val="FF0000"/>
                </a:solidFill>
                <a:latin typeface="Courier New"/>
                <a:cs typeface="Courier New"/>
              </a:rPr>
              <a:t> </a:t>
            </a:r>
            <a:endParaRPr/>
          </a:p>
          <a:p>
            <a:pPr marL="0" indent="0" algn="just">
              <a:buNone/>
              <a:defRPr/>
            </a:pPr>
            <a:r>
              <a:rPr lang="en-IN" sz="1800" b="1">
                <a:solidFill>
                  <a:srgbClr val="002060"/>
                </a:solidFill>
                <a:latin typeface="Courier New"/>
                <a:cs typeface="Courier New"/>
              </a:rPr>
              <a:t>{</a:t>
            </a:r>
            <a:r>
              <a:rPr lang="en-IN" sz="1800">
                <a:solidFill>
                  <a:srgbClr val="002060"/>
                </a:solidFill>
                <a:latin typeface="Courier New"/>
                <a:cs typeface="Courier New"/>
              </a:rPr>
              <a:t> </a:t>
            </a:r>
            <a:endParaRPr/>
          </a:p>
          <a:p>
            <a:pPr marL="0" indent="0" algn="just">
              <a:buNone/>
              <a:defRPr/>
            </a:pPr>
            <a:r>
              <a:rPr lang="en-IN" sz="1800" b="1">
                <a:solidFill>
                  <a:srgbClr val="002060"/>
                </a:solidFill>
                <a:latin typeface="Courier New"/>
                <a:cs typeface="Courier New"/>
              </a:rPr>
              <a:t>Serial.println</a:t>
            </a:r>
            <a:r>
              <a:rPr lang="en-IN" sz="1800" b="1">
                <a:solidFill>
                  <a:srgbClr val="002060"/>
                </a:solidFill>
                <a:latin typeface="Courier New"/>
                <a:cs typeface="Courier New"/>
              </a:rPr>
              <a:t>(F("connected to server"));</a:t>
            </a:r>
            <a:r>
              <a:rPr lang="en-IN" sz="1800">
                <a:solidFill>
                  <a:srgbClr val="002060"/>
                </a:solidFill>
                <a:latin typeface="Courier New"/>
                <a:cs typeface="Courier New"/>
              </a:rPr>
              <a:t> </a:t>
            </a:r>
            <a:endParaRPr/>
          </a:p>
          <a:p>
            <a:pPr marL="0" indent="0" algn="just">
              <a:buNone/>
              <a:defRPr/>
            </a:pPr>
            <a:r>
              <a:rPr lang="en-IN" sz="1800" b="1">
                <a:solidFill>
                  <a:srgbClr val="002060"/>
                </a:solidFill>
                <a:latin typeface="Courier New"/>
                <a:cs typeface="Courier New"/>
              </a:rPr>
              <a:t>} </a:t>
            </a:r>
            <a:endParaRPr/>
          </a:p>
          <a:p>
            <a:pPr marL="0" indent="0" algn="just">
              <a:buNone/>
              <a:defRPr/>
            </a:pPr>
            <a:r>
              <a:rPr lang="en-IN" sz="1800" b="1">
                <a:solidFill>
                  <a:srgbClr val="002060"/>
                </a:solidFill>
                <a:latin typeface="Courier New"/>
                <a:cs typeface="Courier New"/>
              </a:rPr>
              <a:t>else {</a:t>
            </a:r>
            <a:endParaRPr/>
          </a:p>
          <a:p>
            <a:pPr marL="0" indent="0" algn="just">
              <a:buNone/>
              <a:defRPr/>
            </a:pPr>
            <a:r>
              <a:rPr lang="en-IN" sz="1800">
                <a:solidFill>
                  <a:srgbClr val="002060"/>
                </a:solidFill>
                <a:latin typeface="Courier New"/>
                <a:cs typeface="Courier New"/>
              </a:rPr>
              <a:t> </a:t>
            </a:r>
            <a:r>
              <a:rPr lang="en-IN" sz="1800" b="1">
                <a:solidFill>
                  <a:srgbClr val="002060"/>
                </a:solidFill>
                <a:latin typeface="Courier New"/>
                <a:cs typeface="Courier New"/>
              </a:rPr>
              <a:t>Serial.println</a:t>
            </a:r>
            <a:r>
              <a:rPr lang="en-IN" sz="1800" b="1">
                <a:solidFill>
                  <a:srgbClr val="002060"/>
                </a:solidFill>
                <a:latin typeface="Courier New"/>
                <a:cs typeface="Courier New"/>
              </a:rPr>
              <a:t>(F("connection failed"));</a:t>
            </a:r>
            <a:r>
              <a:rPr lang="en-IN" sz="1800">
                <a:solidFill>
                  <a:srgbClr val="002060"/>
                </a:solidFill>
                <a:latin typeface="Courier New"/>
                <a:cs typeface="Courier New"/>
              </a:rPr>
              <a:t> </a:t>
            </a:r>
            <a:endParaRPr/>
          </a:p>
          <a:p>
            <a:pPr marL="0" indent="0" algn="just">
              <a:buNone/>
              <a:defRPr/>
            </a:pPr>
            <a:r>
              <a:rPr lang="en-IN" sz="1800" b="1">
                <a:solidFill>
                  <a:srgbClr val="002060"/>
                </a:solidFill>
                <a:latin typeface="Courier New"/>
                <a:cs typeface="Courier New"/>
              </a:rPr>
              <a:t>return 0;</a:t>
            </a:r>
            <a:r>
              <a:rPr lang="en-IN" sz="1800">
                <a:solidFill>
                  <a:srgbClr val="002060"/>
                </a:solidFill>
                <a:latin typeface="Courier New"/>
                <a:cs typeface="Courier New"/>
              </a:rPr>
              <a:t> </a:t>
            </a:r>
            <a:endParaRPr/>
          </a:p>
          <a:p>
            <a:pPr marL="0" indent="0" algn="just">
              <a:buNone/>
              <a:defRPr/>
            </a:pPr>
            <a:r>
              <a:rPr lang="en-IN" sz="1800" b="1">
                <a:solidFill>
                  <a:srgbClr val="002060"/>
                </a:solidFill>
                <a:latin typeface="Courier New"/>
                <a:cs typeface="Courier New"/>
              </a:rPr>
              <a:t>}</a:t>
            </a:r>
            <a:endParaRPr/>
          </a:p>
          <a:p>
            <a:pPr marL="0" indent="0" algn="just">
              <a:buNone/>
              <a:defRPr/>
            </a:pPr>
            <a:r>
              <a:rPr lang="en-IN" sz="1800" b="1">
                <a:solidFill>
                  <a:srgbClr val="002060"/>
                </a:solidFill>
                <a:latin typeface="Courier New"/>
                <a:cs typeface="Courier New"/>
              </a:rPr>
              <a:t>Client.println</a:t>
            </a:r>
            <a:r>
              <a:rPr lang="en-IN" sz="1800" b="1">
                <a:solidFill>
                  <a:srgbClr val="002060"/>
                </a:solidFill>
                <a:latin typeface="Courier New"/>
                <a:cs typeface="Courier New"/>
              </a:rPr>
              <a:t>("EHLO www.example.com");</a:t>
            </a:r>
            <a:endParaRPr lang="en-US" sz="1800">
              <a:solidFill>
                <a:srgbClr val="002060"/>
              </a:solidFill>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Content Placeholder 2" hidden="0"/>
          <p:cNvSpPr>
            <a:spLocks noGrp="1"/>
          </p:cNvSpPr>
          <p:nvPr isPhoto="0" userDrawn="0">
            <p:ph idx="1" hasCustomPrompt="0"/>
          </p:nvPr>
        </p:nvSpPr>
        <p:spPr bwMode="auto"/>
        <p:txBody>
          <a:bodyPr>
            <a:normAutofit/>
          </a:bodyPr>
          <a:lstStyle/>
          <a:p>
            <a:pPr marL="0" indent="0" algn="just">
              <a:buNone/>
              <a:defRPr/>
            </a:pPr>
            <a:r>
              <a:rPr lang="en-IN" sz="1600" b="0" i="0">
                <a:solidFill>
                  <a:schemeClr val="accent4"/>
                </a:solidFill>
                <a:latin typeface="MS Reference Sans Serif"/>
              </a:rPr>
              <a:t>Now send the encoded user name and password to the server .The user name and the password from the SMTP2GO which have saved in a notepad file are encoded to base64 value. The procedure to encode into base64 value is already explained above.</a:t>
            </a:r>
            <a:endParaRPr/>
          </a:p>
          <a:p>
            <a:pPr marL="0" indent="0" algn="just">
              <a:buNone/>
              <a:defRPr/>
            </a:pPr>
            <a:endParaRPr lang="en-IN" sz="1600" b="0" i="0">
              <a:solidFill>
                <a:schemeClr val="accent4"/>
              </a:solidFill>
              <a:latin typeface="MS Reference Sans Serif"/>
            </a:endParaRPr>
          </a:p>
          <a:p>
            <a:pPr marL="0" indent="0" algn="just">
              <a:buNone/>
              <a:defRPr/>
            </a:pPr>
            <a:r>
              <a:rPr lang="en-IN" sz="1800" b="1">
                <a:solidFill>
                  <a:srgbClr val="002060"/>
                </a:solidFill>
                <a:latin typeface="Courier New"/>
                <a:cs typeface="Courier New"/>
              </a:rPr>
              <a:t>Client.println</a:t>
            </a:r>
            <a:r>
              <a:rPr lang="en-IN" sz="1800" b="1">
                <a:solidFill>
                  <a:srgbClr val="002060"/>
                </a:solidFill>
                <a:latin typeface="Courier New"/>
                <a:cs typeface="Courier New"/>
              </a:rPr>
              <a:t>("AUTH LOGIN");</a:t>
            </a:r>
            <a:r>
              <a:rPr lang="en-IN" sz="1800">
                <a:solidFill>
                  <a:srgbClr val="002060"/>
                </a:solidFill>
                <a:latin typeface="Courier New"/>
                <a:cs typeface="Courier New"/>
              </a:rPr>
              <a:t> </a:t>
            </a:r>
            <a:endParaRPr/>
          </a:p>
          <a:p>
            <a:pPr marL="0" indent="0" algn="just">
              <a:buNone/>
              <a:defRPr/>
            </a:pPr>
            <a:r>
              <a:rPr lang="en-IN" sz="1800" b="1">
                <a:solidFill>
                  <a:srgbClr val="002060"/>
                </a:solidFill>
                <a:latin typeface="Courier New"/>
                <a:cs typeface="Courier New"/>
              </a:rPr>
              <a:t>Serial.println</a:t>
            </a:r>
            <a:r>
              <a:rPr lang="en-IN" sz="1800" b="1">
                <a:solidFill>
                  <a:srgbClr val="002060"/>
                </a:solidFill>
                <a:latin typeface="Courier New"/>
                <a:cs typeface="Courier New"/>
              </a:rPr>
              <a:t>(F("</a:t>
            </a:r>
            <a:r>
              <a:rPr lang="en-IN" sz="1800" b="1">
                <a:solidFill>
                  <a:srgbClr val="002060"/>
                </a:solidFill>
                <a:latin typeface="Courier New"/>
                <a:cs typeface="Courier New"/>
              </a:rPr>
              <a:t>SendingUser</a:t>
            </a:r>
            <a:r>
              <a:rPr lang="en-IN" sz="1800" b="1">
                <a:solidFill>
                  <a:srgbClr val="002060"/>
                </a:solidFill>
                <a:latin typeface="Courier New"/>
                <a:cs typeface="Courier New"/>
              </a:rPr>
              <a:t>"));</a:t>
            </a:r>
            <a:r>
              <a:rPr lang="en-IN" sz="1800">
                <a:solidFill>
                  <a:srgbClr val="002060"/>
                </a:solidFill>
                <a:latin typeface="Courier New"/>
                <a:cs typeface="Courier New"/>
              </a:rPr>
              <a:t> </a:t>
            </a:r>
            <a:r>
              <a:rPr lang="en-IN" sz="1800" b="1">
                <a:solidFill>
                  <a:srgbClr val="002060"/>
                </a:solidFill>
                <a:latin typeface="Courier New"/>
                <a:cs typeface="Courier New"/>
              </a:rPr>
              <a:t>Client.println</a:t>
            </a:r>
            <a:r>
              <a:rPr lang="en-IN" sz="1800" b="1">
                <a:solidFill>
                  <a:srgbClr val="002060"/>
                </a:solidFill>
                <a:latin typeface="Courier New"/>
                <a:cs typeface="Courier New"/>
              </a:rPr>
              <a:t>("c2VuZGVyQHh5ei5jb20= "); </a:t>
            </a:r>
            <a:r>
              <a:rPr lang="en-IN" sz="1800" b="1">
                <a:solidFill>
                  <a:srgbClr val="C00000"/>
                </a:solidFill>
                <a:latin typeface="Courier New"/>
                <a:cs typeface="Courier New"/>
              </a:rPr>
              <a:t>//</a:t>
            </a:r>
            <a:r>
              <a:rPr lang="en-IN" sz="1800" b="1">
                <a:solidFill>
                  <a:srgbClr val="FF0000"/>
                </a:solidFill>
                <a:latin typeface="Courier New"/>
                <a:cs typeface="Courier New"/>
              </a:rPr>
              <a:t>base64, ASCII encoded SMTP Username</a:t>
            </a:r>
            <a:endParaRPr/>
          </a:p>
          <a:p>
            <a:pPr marL="0" indent="0" algn="just">
              <a:buNone/>
              <a:defRPr/>
            </a:pPr>
            <a:r>
              <a:rPr lang="en-IN" sz="1800" b="1">
                <a:solidFill>
                  <a:srgbClr val="002060"/>
                </a:solidFill>
                <a:latin typeface="Courier New"/>
                <a:cs typeface="Courier New"/>
              </a:rPr>
              <a:t> </a:t>
            </a:r>
            <a:r>
              <a:rPr lang="en-IN" sz="1800" b="1">
                <a:solidFill>
                  <a:srgbClr val="002060"/>
                </a:solidFill>
                <a:latin typeface="Courier New"/>
                <a:cs typeface="Courier New"/>
              </a:rPr>
              <a:t>Serial.println</a:t>
            </a:r>
            <a:r>
              <a:rPr lang="en-IN" sz="1800" b="1">
                <a:solidFill>
                  <a:srgbClr val="002060"/>
                </a:solidFill>
                <a:latin typeface="Courier New"/>
                <a:cs typeface="Courier New"/>
              </a:rPr>
              <a:t>(F("</a:t>
            </a:r>
            <a:r>
              <a:rPr lang="en-IN" sz="1800" b="1">
                <a:solidFill>
                  <a:srgbClr val="002060"/>
                </a:solidFill>
                <a:latin typeface="Courier New"/>
                <a:cs typeface="Courier New"/>
              </a:rPr>
              <a:t>SendingPassword</a:t>
            </a:r>
            <a:r>
              <a:rPr lang="en-IN" sz="1800" b="1">
                <a:solidFill>
                  <a:srgbClr val="002060"/>
                </a:solidFill>
                <a:latin typeface="Courier New"/>
                <a:cs typeface="Courier New"/>
              </a:rPr>
              <a:t>"));</a:t>
            </a:r>
            <a:r>
              <a:rPr lang="en-IN" sz="1800">
                <a:solidFill>
                  <a:srgbClr val="002060"/>
                </a:solidFill>
                <a:latin typeface="Courier New"/>
                <a:cs typeface="Courier New"/>
              </a:rPr>
              <a:t> </a:t>
            </a:r>
            <a:r>
              <a:rPr lang="en-IN" sz="1800" b="1">
                <a:solidFill>
                  <a:srgbClr val="002060"/>
                </a:solidFill>
                <a:latin typeface="Courier New"/>
                <a:cs typeface="Courier New"/>
              </a:rPr>
              <a:t>Client.println</a:t>
            </a:r>
            <a:r>
              <a:rPr lang="en-IN" sz="1800" b="1">
                <a:solidFill>
                  <a:srgbClr val="002060"/>
                </a:solidFill>
                <a:latin typeface="Courier New"/>
                <a:cs typeface="Courier New"/>
              </a:rPr>
              <a:t>("cGFzc3dvcmQ="); </a:t>
            </a:r>
            <a:r>
              <a:rPr lang="en-IN" sz="1800" b="1">
                <a:solidFill>
                  <a:srgbClr val="C00000"/>
                </a:solidFill>
                <a:latin typeface="Courier New"/>
                <a:cs typeface="Courier New"/>
              </a:rPr>
              <a:t>//</a:t>
            </a:r>
            <a:r>
              <a:rPr lang="en-IN" sz="1800" b="1">
                <a:solidFill>
                  <a:srgbClr val="FF0000"/>
                </a:solidFill>
                <a:latin typeface="Courier New"/>
                <a:cs typeface="Courier New"/>
              </a:rPr>
              <a:t>base64, ASCII encoded SMTP Password </a:t>
            </a:r>
            <a:r>
              <a:rPr lang="en-IN" sz="1800" b="0" i="0">
                <a:solidFill>
                  <a:srgbClr val="FF0000"/>
                </a:solidFill>
                <a:latin typeface="Courier New"/>
                <a:cs typeface="Courier New"/>
              </a:rPr>
              <a:t> </a:t>
            </a:r>
            <a:endParaRPr/>
          </a:p>
          <a:p>
            <a:pPr algn="just">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Content Placeholder 2" hidden="0"/>
          <p:cNvSpPr>
            <a:spLocks noGrp="1"/>
          </p:cNvSpPr>
          <p:nvPr isPhoto="0" userDrawn="0">
            <p:ph idx="1" hasCustomPrompt="0"/>
          </p:nvPr>
        </p:nvSpPr>
        <p:spPr bwMode="auto"/>
        <p:txBody>
          <a:bodyPr/>
          <a:lstStyle/>
          <a:p>
            <a:pPr marL="0" indent="0" algn="just">
              <a:buNone/>
              <a:defRPr/>
            </a:pPr>
            <a:r>
              <a:rPr lang="en-IN" sz="2000" b="0" i="0">
                <a:solidFill>
                  <a:schemeClr val="accent4"/>
                </a:solidFill>
                <a:latin typeface="MS Reference Sans Serif"/>
              </a:rPr>
              <a:t>After successful authentication, here the complete email is formed with fields like “To”, “From”, “Subject”, “Body”.</a:t>
            </a:r>
            <a:endParaRPr/>
          </a:p>
          <a:p>
            <a:pPr marL="0" indent="0" algn="just">
              <a:buNone/>
              <a:defRPr/>
            </a:pPr>
            <a:endParaRPr lang="en-IN" sz="2000" b="0" i="0">
              <a:solidFill>
                <a:schemeClr val="accent4"/>
              </a:solidFill>
              <a:latin typeface="MS Reference Sans Serif"/>
            </a:endParaRPr>
          </a:p>
          <a:p>
            <a:pPr marL="0" indent="0" algn="just">
              <a:buNone/>
              <a:defRPr/>
            </a:pPr>
            <a:r>
              <a:rPr lang="en-IN" sz="2000" b="1">
                <a:solidFill>
                  <a:srgbClr val="002060"/>
                </a:solidFill>
                <a:latin typeface="Courier New"/>
                <a:cs typeface="Courier New"/>
              </a:rPr>
              <a:t>Client.println</a:t>
            </a:r>
            <a:r>
              <a:rPr lang="en-IN" sz="2000" b="1">
                <a:solidFill>
                  <a:srgbClr val="002060"/>
                </a:solidFill>
                <a:latin typeface="Courier New"/>
                <a:cs typeface="Courier New"/>
              </a:rPr>
              <a:t>(F("To: receiver@xyz.com "));</a:t>
            </a:r>
            <a:endParaRPr/>
          </a:p>
          <a:p>
            <a:pPr marL="0" indent="0" algn="just">
              <a:buNone/>
              <a:defRPr/>
            </a:pPr>
            <a:r>
              <a:rPr lang="en-IN" sz="2000" b="1">
                <a:solidFill>
                  <a:srgbClr val="002060"/>
                </a:solidFill>
                <a:latin typeface="Courier New"/>
                <a:cs typeface="Courier New"/>
              </a:rPr>
              <a:t>Client.println</a:t>
            </a:r>
            <a:r>
              <a:rPr lang="en-IN" sz="2000" b="1">
                <a:solidFill>
                  <a:srgbClr val="002060"/>
                </a:solidFill>
                <a:latin typeface="Courier New"/>
                <a:cs typeface="Courier New"/>
              </a:rPr>
              <a:t>(F("From: sender@xyz.com ")); </a:t>
            </a:r>
            <a:endParaRPr/>
          </a:p>
          <a:p>
            <a:pPr marL="0" indent="0" algn="just">
              <a:buNone/>
              <a:defRPr/>
            </a:pPr>
            <a:r>
              <a:rPr lang="en-IN" sz="2000" b="1">
                <a:solidFill>
                  <a:srgbClr val="002060"/>
                </a:solidFill>
                <a:latin typeface="Courier New"/>
                <a:cs typeface="Courier New"/>
              </a:rPr>
              <a:t>Client.println</a:t>
            </a:r>
            <a:r>
              <a:rPr lang="en-IN" sz="2000" b="1">
                <a:solidFill>
                  <a:srgbClr val="002060"/>
                </a:solidFill>
                <a:latin typeface="Courier New"/>
                <a:cs typeface="Courier New"/>
              </a:rPr>
              <a:t>(F("Subject: Fire Alarm\r\n"));</a:t>
            </a:r>
            <a:r>
              <a:rPr lang="en-IN" sz="2000">
                <a:solidFill>
                  <a:srgbClr val="002060"/>
                </a:solidFill>
                <a:latin typeface="Courier New"/>
                <a:cs typeface="Courier New"/>
              </a:rPr>
              <a:t> </a:t>
            </a:r>
            <a:endParaRPr/>
          </a:p>
          <a:p>
            <a:pPr marL="0" indent="0" algn="just">
              <a:buNone/>
              <a:defRPr/>
            </a:pPr>
            <a:r>
              <a:rPr lang="en-IN" sz="2000" b="1">
                <a:solidFill>
                  <a:srgbClr val="002060"/>
                </a:solidFill>
                <a:latin typeface="Courier New"/>
                <a:cs typeface="Courier New"/>
              </a:rPr>
              <a:t>Client.println</a:t>
            </a:r>
            <a:r>
              <a:rPr lang="en-IN" sz="2000" b="1">
                <a:solidFill>
                  <a:srgbClr val="002060"/>
                </a:solidFill>
                <a:latin typeface="Courier New"/>
                <a:cs typeface="Courier New"/>
              </a:rPr>
              <a:t>(F("Attention: Fire Detected.\n"));</a:t>
            </a:r>
            <a:r>
              <a:rPr lang="en-IN" sz="2000" b="0" i="0">
                <a:solidFill>
                  <a:srgbClr val="002060"/>
                </a:solidFill>
                <a:latin typeface="Courier New"/>
                <a:cs typeface="Courier New"/>
              </a:rPr>
              <a:t> </a:t>
            </a:r>
            <a:endParaRPr/>
          </a:p>
          <a:p>
            <a:pPr algn="just">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Content Placeholder 2" hidden="0"/>
          <p:cNvSpPr>
            <a:spLocks noGrp="1"/>
          </p:cNvSpPr>
          <p:nvPr isPhoto="0" userDrawn="0">
            <p:ph idx="1" hasCustomPrompt="0"/>
          </p:nvPr>
        </p:nvSpPr>
        <p:spPr bwMode="auto"/>
        <p:txBody>
          <a:bodyPr>
            <a:normAutofit/>
          </a:bodyPr>
          <a:lstStyle/>
          <a:p>
            <a:pPr marL="0" indent="0" algn="just">
              <a:buNone/>
              <a:defRPr/>
            </a:pPr>
            <a:r>
              <a:rPr lang="en-IN" sz="2000" b="0" i="0">
                <a:solidFill>
                  <a:schemeClr val="accent4"/>
                </a:solidFill>
                <a:latin typeface="MS Reference Sans Serif"/>
              </a:rPr>
              <a:t>After sending the data, UIT command is sent to complete the email.</a:t>
            </a:r>
            <a:endParaRPr/>
          </a:p>
          <a:p>
            <a:pPr marL="0" indent="0" algn="just">
              <a:buNone/>
              <a:defRPr/>
            </a:pPr>
            <a:endParaRPr lang="en-IN" sz="1400" b="1">
              <a:solidFill>
                <a:schemeClr val="accent4"/>
              </a:solidFill>
            </a:endParaRPr>
          </a:p>
          <a:p>
            <a:pPr marL="0" indent="0" algn="just">
              <a:buNone/>
              <a:defRPr/>
            </a:pPr>
            <a:r>
              <a:rPr lang="en-IN" sz="2000" b="1">
                <a:solidFill>
                  <a:srgbClr val="002060"/>
                </a:solidFill>
                <a:latin typeface="Courier New"/>
                <a:cs typeface="Courier New"/>
              </a:rPr>
              <a:t>Serial.println</a:t>
            </a:r>
            <a:r>
              <a:rPr lang="en-IN" sz="2000" b="1">
                <a:solidFill>
                  <a:srgbClr val="002060"/>
                </a:solidFill>
                <a:latin typeface="Courier New"/>
                <a:cs typeface="Courier New"/>
              </a:rPr>
              <a:t>(F("Sending QUIT")); </a:t>
            </a:r>
            <a:endParaRPr/>
          </a:p>
          <a:p>
            <a:pPr marL="0" indent="0" algn="just">
              <a:buNone/>
              <a:defRPr/>
            </a:pPr>
            <a:r>
              <a:rPr lang="en-IN" sz="2000" b="1">
                <a:solidFill>
                  <a:srgbClr val="002060"/>
                </a:solidFill>
                <a:latin typeface="Courier New"/>
                <a:cs typeface="Courier New"/>
              </a:rPr>
              <a:t>Client.println</a:t>
            </a:r>
            <a:r>
              <a:rPr lang="en-IN" sz="2000" b="1">
                <a:solidFill>
                  <a:srgbClr val="002060"/>
                </a:solidFill>
                <a:latin typeface="Courier New"/>
                <a:cs typeface="Courier New"/>
              </a:rPr>
              <a:t>(F("QUIT")); </a:t>
            </a:r>
            <a:endParaRPr/>
          </a:p>
          <a:p>
            <a:pPr marL="0" indent="0" algn="just">
              <a:buNone/>
              <a:defRPr/>
            </a:pPr>
            <a:r>
              <a:rPr lang="en-IN" sz="2000" b="1">
                <a:solidFill>
                  <a:srgbClr val="002060"/>
                </a:solidFill>
                <a:latin typeface="Courier New"/>
                <a:cs typeface="Courier New"/>
              </a:rPr>
              <a:t>if (!</a:t>
            </a:r>
            <a:r>
              <a:rPr lang="en-IN" sz="2000" b="1">
                <a:solidFill>
                  <a:srgbClr val="002060"/>
                </a:solidFill>
                <a:latin typeface="Courier New"/>
                <a:cs typeface="Courier New"/>
              </a:rPr>
              <a:t>emailResp</a:t>
            </a:r>
            <a:r>
              <a:rPr lang="en-IN" sz="2000" b="1">
                <a:solidFill>
                  <a:srgbClr val="002060"/>
                </a:solidFill>
                <a:latin typeface="Courier New"/>
                <a:cs typeface="Courier New"/>
              </a:rPr>
              <a:t>()) return 0; </a:t>
            </a:r>
            <a:endParaRPr/>
          </a:p>
          <a:p>
            <a:pPr marL="0" indent="0" algn="just">
              <a:buNone/>
              <a:defRPr/>
            </a:pPr>
            <a:r>
              <a:rPr lang="en-IN" sz="2000" b="1">
                <a:solidFill>
                  <a:srgbClr val="002060"/>
                </a:solidFill>
                <a:latin typeface="Courier New"/>
                <a:cs typeface="Courier New"/>
              </a:rPr>
              <a:t>Client.stop</a:t>
            </a:r>
            <a:r>
              <a:rPr lang="en-IN" sz="2000" b="1">
                <a:solidFill>
                  <a:srgbClr val="002060"/>
                </a:solidFill>
                <a:latin typeface="Courier New"/>
                <a:cs typeface="Courier New"/>
              </a:rPr>
              <a:t>();</a:t>
            </a:r>
            <a:endParaRPr/>
          </a:p>
          <a:p>
            <a:pPr marL="0" indent="0" algn="just">
              <a:buNone/>
              <a:defRPr/>
            </a:pPr>
            <a:r>
              <a:rPr lang="en-IN" sz="2000" b="1">
                <a:solidFill>
                  <a:srgbClr val="002060"/>
                </a:solidFill>
                <a:latin typeface="Courier New"/>
                <a:cs typeface="Courier New"/>
              </a:rPr>
              <a:t>    </a:t>
            </a:r>
            <a:endParaRPr/>
          </a:p>
          <a:p>
            <a:pPr marL="0" indent="0" algn="just">
              <a:buNone/>
              <a:defRPr/>
            </a:pPr>
            <a:r>
              <a:rPr lang="en-IN" sz="2000" b="1">
                <a:solidFill>
                  <a:srgbClr val="002060"/>
                </a:solidFill>
              </a:rPr>
              <a:t>      </a:t>
            </a:r>
            <a:r>
              <a:rPr lang="en-US" sz="2400" b="1">
                <a:solidFill>
                  <a:srgbClr val="C80064"/>
                </a:solidFill>
                <a:latin typeface="Myanmar Text"/>
                <a:cs typeface="Myanmar Text"/>
              </a:rPr>
              <a:t>This is how a Low cost IoT Fire Alarm system can be made easily just by using three components.</a:t>
            </a:r>
            <a:endParaRPr lang="en-IN" sz="2000" b="1">
              <a:solidFill>
                <a:srgbClr val="C80064"/>
              </a:solidFill>
              <a:latin typeface="Myanmar Text"/>
              <a:cs typeface="Myanmar Tex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20497760" name="Title 1" hidden="0"/>
          <p:cNvSpPr>
            <a:spLocks noGrp="1"/>
          </p:cNvSpPr>
          <p:nvPr isPhoto="0" userDrawn="0">
            <p:ph type="ctrTitle" hasCustomPrompt="1"/>
          </p:nvPr>
        </p:nvSpPr>
        <p:spPr bwMode="auto">
          <a:xfrm>
            <a:off x="582561" y="1319981"/>
            <a:ext cx="7978879" cy="1592826"/>
          </a:xfrm>
          <a:prstGeom prst="rect">
            <a:avLst/>
          </a:prstGeom>
          <a:noFill/>
          <a:effectLst>
            <a:outerShdw blurRad="50800" dist="38100" dir="2700000" rotWithShape="0" algn="tl">
              <a:prstClr val="black">
                <a:alpha val="40000"/>
              </a:prstClr>
            </a:outerShdw>
          </a:effectLst>
        </p:spPr>
        <p:txBody>
          <a:bodyPr>
            <a:normAutofit/>
          </a:bodyPr>
          <a:lstStyle>
            <a:lvl1pPr algn="l">
              <a:defRPr sz="3600">
                <a:solidFill>
                  <a:schemeClr val="bg1"/>
                </a:solidFill>
              </a:defRPr>
            </a:lvl1pPr>
          </a:lstStyle>
          <a:p>
            <a:pPr>
              <a:defRPr/>
            </a:pPr>
            <a:r>
              <a:rPr sz="8000"/>
              <a:t>Thank you</a:t>
            </a:r>
            <a:endParaRPr sz="8000"/>
          </a:p>
        </p:txBody>
      </p:sp>
      <p:sp>
        <p:nvSpPr>
          <p:cNvPr id="1975055899" name="Subtitle 2" hidden="0"/>
          <p:cNvSpPr>
            <a:spLocks noGrp="1"/>
          </p:cNvSpPr>
          <p:nvPr isPhoto="0" userDrawn="0">
            <p:ph type="subTitle" idx="1" hasCustomPrompt="0"/>
          </p:nvPr>
        </p:nvSpPr>
        <p:spPr bwMode="auto">
          <a:xfrm>
            <a:off x="663679" y="3487992"/>
            <a:ext cx="8001000" cy="678426"/>
          </a:xfrm>
        </p:spPr>
        <p:txBody>
          <a:bodyPr>
            <a:normAutofit/>
          </a:bodyPr>
          <a:lstStyle>
            <a:lvl1pPr marL="0" indent="0" algn="r">
              <a:buNone/>
              <a:defRPr sz="2800" b="0" i="0">
                <a:solidFill>
                  <a:srgbClr val="5DD5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Puneeth 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3" hidden="0"/>
          <p:cNvSpPr>
            <a:spLocks noGrp="1"/>
          </p:cNvSpPr>
          <p:nvPr isPhoto="0" userDrawn="0">
            <p:ph type="title" hasCustomPrompt="0"/>
          </p:nvPr>
        </p:nvSpPr>
        <p:spPr bwMode="auto">
          <a:xfrm>
            <a:off x="3434599" y="539273"/>
            <a:ext cx="6283782" cy="725349"/>
          </a:xfrm>
        </p:spPr>
        <p:txBody>
          <a:bodyPr/>
          <a:lstStyle/>
          <a:p>
            <a:pPr>
              <a:defRPr/>
            </a:pPr>
            <a:r>
              <a:rPr lang="en-US">
                <a:ln w="22225">
                  <a:solidFill>
                    <a:schemeClr val="accent2"/>
                  </a:solidFill>
                  <a:prstDash val="solid"/>
                </a:ln>
                <a:solidFill>
                  <a:schemeClr val="accent2">
                    <a:lumMod val="40000"/>
                    <a:lumOff val="60000"/>
                  </a:schemeClr>
                </a:solidFill>
              </a:rPr>
              <a:t>INTRODUCTION</a:t>
            </a:r>
            <a:endParaRPr/>
          </a:p>
        </p:txBody>
      </p:sp>
      <p:sp>
        <p:nvSpPr>
          <p:cNvPr id="6" name="Content Placeholder 5" hidden="0"/>
          <p:cNvSpPr>
            <a:spLocks noGrp="1"/>
          </p:cNvSpPr>
          <p:nvPr isPhoto="0" userDrawn="0">
            <p:ph idx="1" hasCustomPrompt="0"/>
          </p:nvPr>
        </p:nvSpPr>
        <p:spPr bwMode="auto">
          <a:xfrm>
            <a:off x="1902915" y="1449095"/>
            <a:ext cx="6944995" cy="3383280"/>
          </a:xfrm>
        </p:spPr>
        <p:txBody>
          <a:bodyPr anchor="ctr">
            <a:noAutofit/>
          </a:bodyPr>
          <a:lstStyle/>
          <a:p>
            <a:pPr marL="0" indent="0" algn="just">
              <a:buNone/>
              <a:defRPr/>
            </a:pPr>
            <a:r>
              <a:rPr lang="en-US" sz="1900">
                <a:solidFill>
                  <a:srgbClr val="C80064"/>
                </a:solidFill>
                <a:latin typeface="Candara"/>
                <a:cs typeface="Candara"/>
              </a:rPr>
              <a:t>	</a:t>
            </a:r>
            <a:r>
              <a:rPr lang="en-US" sz="2400">
                <a:solidFill>
                  <a:srgbClr val="C80064"/>
                </a:solidFill>
                <a:latin typeface="Calibri"/>
                <a:cs typeface="Calibri"/>
              </a:rPr>
              <a:t>     </a:t>
            </a:r>
            <a:r>
              <a:rPr lang="en-IN" sz="1800" b="0" i="0">
                <a:solidFill>
                  <a:schemeClr val="accent4"/>
                </a:solidFill>
                <a:latin typeface="Calibri"/>
                <a:cs typeface="Calibri"/>
              </a:rPr>
              <a:t>Fire alarm systems are very common nowadays and commonly installed in Banks, shops, offices, home etc. They detect the fire and trigger a loud alarm to aware everybody. But what if nobody is there to hear that alarm, like in night time or when nobody is at home. So to inform the authority about any fire incident today we are building a </a:t>
            </a:r>
            <a:r>
              <a:rPr lang="en-IN" sz="1800" b="1" i="0">
                <a:solidFill>
                  <a:srgbClr val="C80064"/>
                </a:solidFill>
                <a:latin typeface="Calibri"/>
                <a:cs typeface="Calibri"/>
              </a:rPr>
              <a:t>IoT based Fire Alarm system which not only trigger an alarm but also sends a Email alert to concern persons</a:t>
            </a:r>
            <a:r>
              <a:rPr lang="en-IN" sz="1800" b="0" i="0">
                <a:solidFill>
                  <a:schemeClr val="accent4"/>
                </a:solidFill>
                <a:latin typeface="Calibri"/>
                <a:cs typeface="Calibri"/>
              </a:rPr>
              <a:t>. This method can also be used to inform fire department automatically in case of fire. Here we will use</a:t>
            </a:r>
            <a:r>
              <a:rPr lang="en-IN" sz="1800" b="0" i="0">
                <a:solidFill>
                  <a:srgbClr val="C80064"/>
                </a:solidFill>
                <a:latin typeface="Calibri"/>
                <a:cs typeface="Calibri"/>
              </a:rPr>
              <a:t> </a:t>
            </a:r>
            <a:r>
              <a:rPr lang="en-IN" sz="1800" b="1" i="0">
                <a:solidFill>
                  <a:srgbClr val="C80064"/>
                </a:solidFill>
                <a:latin typeface="Calibri"/>
                <a:cs typeface="Calibri"/>
              </a:rPr>
              <a:t>Infrared Flame Sensor</a:t>
            </a:r>
            <a:r>
              <a:rPr lang="en-IN" sz="1800" b="0" i="0">
                <a:solidFill>
                  <a:schemeClr val="accent4"/>
                </a:solidFill>
                <a:latin typeface="Calibri"/>
                <a:cs typeface="Calibri"/>
              </a:rPr>
              <a:t> to detect the fire and </a:t>
            </a:r>
            <a:r>
              <a:rPr lang="en-IN" sz="1800" b="1" i="0">
                <a:solidFill>
                  <a:srgbClr val="C80064"/>
                </a:solidFill>
                <a:latin typeface="Calibri"/>
                <a:cs typeface="Calibri"/>
              </a:rPr>
              <a:t>ESP8266 </a:t>
            </a:r>
            <a:r>
              <a:rPr lang="en-IN" sz="1800" b="1" i="0">
                <a:solidFill>
                  <a:srgbClr val="C80064"/>
                </a:solidFill>
                <a:latin typeface="Calibri"/>
                <a:cs typeface="Calibri"/>
              </a:rPr>
              <a:t>NodeMCU</a:t>
            </a:r>
            <a:r>
              <a:rPr lang="en-IN" sz="1800" b="0" i="0">
                <a:solidFill>
                  <a:srgbClr val="C80064"/>
                </a:solidFill>
                <a:latin typeface="Calibri"/>
                <a:cs typeface="Calibri"/>
              </a:rPr>
              <a:t> </a:t>
            </a:r>
            <a:r>
              <a:rPr lang="en-IN" sz="1800" b="0" i="0">
                <a:solidFill>
                  <a:schemeClr val="accent4"/>
                </a:solidFill>
                <a:latin typeface="Calibri"/>
                <a:cs typeface="Calibri"/>
              </a:rPr>
              <a:t>to trigger the alarm and send email with the help of SMTP server. This project can be further extended to make a phone call or send an SMS with the help of GSM module in case of fire.</a:t>
            </a:r>
            <a:endParaRPr lang="en-US" sz="1400">
              <a:solidFill>
                <a:schemeClr val="accent4"/>
              </a:solidFill>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362516" y="402449"/>
            <a:ext cx="8259097" cy="763526"/>
          </a:xfrm>
        </p:spPr>
        <p:txBody>
          <a:bodyPr>
            <a:normAutofit fontScale="90000"/>
          </a:bodyPr>
          <a:lstStyle/>
          <a:p>
            <a:pPr>
              <a:defRPr/>
            </a:pPr>
            <a:r>
              <a:rPr lang="en-US"/>
              <a:t> </a:t>
            </a:r>
            <a:r>
              <a:rPr lang="en-IN" sz="4400" b="1" i="0">
                <a:latin typeface="Agency FB"/>
                <a:ea typeface="MS UI Gothic"/>
              </a:rPr>
              <a:t>COMPONENTS REQUIRED</a:t>
            </a:r>
            <a:br>
              <a:rPr lang="en-IN" sz="3600" b="1" i="0">
                <a:solidFill>
                  <a:srgbClr val="000000"/>
                </a:solidFill>
                <a:latin typeface="Open Sans"/>
              </a:rPr>
            </a:br>
            <a:endParaRPr lang="en-US"/>
          </a:p>
        </p:txBody>
      </p:sp>
      <p:sp>
        <p:nvSpPr>
          <p:cNvPr id="3" name="Content Placeholder 2" hidden="0"/>
          <p:cNvSpPr>
            <a:spLocks noGrp="1"/>
          </p:cNvSpPr>
          <p:nvPr isPhoto="0" userDrawn="0">
            <p:ph idx="1" hasCustomPrompt="0"/>
          </p:nvPr>
        </p:nvSpPr>
        <p:spPr bwMode="auto">
          <a:xfrm>
            <a:off x="486694" y="1247775"/>
            <a:ext cx="8503636" cy="3606165"/>
          </a:xfrm>
        </p:spPr>
        <p:txBody>
          <a:bodyPr>
            <a:normAutofit/>
          </a:bodyPr>
          <a:lstStyle/>
          <a:p>
            <a:pPr marL="1028700" lvl="1" indent="-571500" algn="just">
              <a:buFont typeface="+mj-lt"/>
              <a:buAutoNum type="romanLcPeriod"/>
              <a:defRPr/>
            </a:pPr>
            <a:r>
              <a:rPr lang="en-US" sz="3200">
                <a:solidFill>
                  <a:schemeClr val="accent2">
                    <a:lumMod val="50000"/>
                  </a:schemeClr>
                </a:solidFill>
              </a:rPr>
              <a:t>NODEMCU ESP8266</a:t>
            </a:r>
            <a:endParaRPr/>
          </a:p>
          <a:p>
            <a:pPr marL="1028700" lvl="1" indent="-571500" algn="just">
              <a:buFont typeface="+mj-lt"/>
              <a:buAutoNum type="romanLcPeriod"/>
              <a:defRPr/>
            </a:pPr>
            <a:r>
              <a:rPr lang="en-US" sz="3200">
                <a:solidFill>
                  <a:schemeClr val="accent2">
                    <a:lumMod val="50000"/>
                  </a:schemeClr>
                </a:solidFill>
              </a:rPr>
              <a:t>MICRO USB CABLE</a:t>
            </a:r>
            <a:endParaRPr/>
          </a:p>
          <a:p>
            <a:pPr marL="1028700" lvl="1" indent="-571500" algn="just">
              <a:buFont typeface="+mj-lt"/>
              <a:buAutoNum type="romanLcPeriod"/>
              <a:defRPr/>
            </a:pPr>
            <a:r>
              <a:rPr lang="en-US" sz="3200">
                <a:solidFill>
                  <a:schemeClr val="accent2">
                    <a:lumMod val="50000"/>
                  </a:schemeClr>
                </a:solidFill>
              </a:rPr>
              <a:t>FLAME SENSOR</a:t>
            </a:r>
            <a:endParaRPr/>
          </a:p>
          <a:p>
            <a:pPr marL="1028700" lvl="1" indent="-571500" algn="just">
              <a:buFont typeface="+mj-lt"/>
              <a:buAutoNum type="romanLcPeriod"/>
              <a:defRPr/>
            </a:pPr>
            <a:r>
              <a:rPr lang="en-US" sz="3200">
                <a:solidFill>
                  <a:schemeClr val="accent2">
                    <a:lumMod val="50000"/>
                  </a:schemeClr>
                </a:solidFill>
              </a:rPr>
              <a:t>JUMPER WIRES</a:t>
            </a:r>
            <a:endParaRPr/>
          </a:p>
          <a:p>
            <a:pPr marL="1028700" lvl="1" indent="-571500" algn="just">
              <a:buFont typeface="+mj-lt"/>
              <a:buAutoNum type="romanLcPeriod"/>
              <a:defRPr/>
            </a:pPr>
            <a:r>
              <a:rPr lang="en-US" sz="3200">
                <a:solidFill>
                  <a:schemeClr val="accent2">
                    <a:lumMod val="50000"/>
                  </a:schemeClr>
                </a:solidFill>
              </a:rPr>
              <a:t>BUZZER</a:t>
            </a:r>
            <a:endParaRPr/>
          </a:p>
          <a:p>
            <a:pPr marL="1028700" lvl="1" indent="-571500" algn="just">
              <a:buFont typeface="+mj-lt"/>
              <a:buAutoNum type="romanLcPeriod"/>
              <a:defRPr/>
            </a:pPr>
            <a:r>
              <a:rPr lang="en-US" sz="3200">
                <a:solidFill>
                  <a:schemeClr val="accent2">
                    <a:lumMod val="50000"/>
                  </a:schemeClr>
                </a:solidFill>
              </a:rPr>
              <a:t>BREADBOARD</a:t>
            </a:r>
            <a:endParaRPr lang="en-US" sz="2700">
              <a:solidFill>
                <a:schemeClr val="accent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 name="Title 5" hidden="0"/>
          <p:cNvSpPr>
            <a:spLocks noGrp="1"/>
          </p:cNvSpPr>
          <p:nvPr isPhoto="0" userDrawn="0">
            <p:ph type="title" hasCustomPrompt="0"/>
          </p:nvPr>
        </p:nvSpPr>
        <p:spPr bwMode="auto">
          <a:xfrm>
            <a:off x="-1044222" y="120252"/>
            <a:ext cx="8229600" cy="857250"/>
          </a:xfrm>
        </p:spPr>
        <p:txBody>
          <a:bodyPr/>
          <a:lstStyle/>
          <a:p>
            <a:pPr>
              <a:defRPr/>
            </a:pPr>
            <a:r>
              <a:rPr lang="en-IN" sz="4400" b="1" i="0">
                <a:solidFill>
                  <a:srgbClr val="FF0D97"/>
                </a:solidFill>
                <a:latin typeface="Open Sans"/>
              </a:rPr>
              <a:t>NodeMCU</a:t>
            </a:r>
            <a:r>
              <a:rPr lang="en-IN" sz="4400" b="1" i="0">
                <a:solidFill>
                  <a:srgbClr val="FF0D97"/>
                </a:solidFill>
                <a:latin typeface="Open Sans"/>
              </a:rPr>
              <a:t> ESP8266</a:t>
            </a:r>
            <a:r>
              <a:rPr lang="en-US">
                <a:solidFill>
                  <a:srgbClr val="FF0D97"/>
                </a:solidFill>
              </a:rPr>
              <a:t> </a:t>
            </a:r>
            <a:endParaRPr/>
          </a:p>
        </p:txBody>
      </p:sp>
      <p:sp>
        <p:nvSpPr>
          <p:cNvPr id="3" name="Content Placeholder 2" hidden="0"/>
          <p:cNvSpPr>
            <a:spLocks noGrp="1"/>
          </p:cNvSpPr>
          <p:nvPr isPhoto="0" userDrawn="0">
            <p:ph sz="half" idx="1" hasCustomPrompt="0"/>
          </p:nvPr>
        </p:nvSpPr>
        <p:spPr bwMode="auto">
          <a:xfrm>
            <a:off x="457200" y="1200151"/>
            <a:ext cx="7942480" cy="3394472"/>
          </a:xfrm>
        </p:spPr>
        <p:txBody>
          <a:bodyPr>
            <a:normAutofit fontScale="85000" lnSpcReduction="20000"/>
          </a:bodyPr>
          <a:lstStyle/>
          <a:p>
            <a:pPr marL="0" indent="0" algn="just">
              <a:buNone/>
              <a:defRPr/>
            </a:pPr>
            <a:r>
              <a:rPr lang="en-IN" sz="2600" b="1">
                <a:solidFill>
                  <a:schemeClr val="accent4"/>
                </a:solidFill>
                <a:latin typeface="Open Sans"/>
              </a:rPr>
              <a:t>	</a:t>
            </a:r>
            <a:r>
              <a:rPr lang="en-IN" sz="3000" b="1">
                <a:solidFill>
                  <a:srgbClr val="002060"/>
                </a:solidFill>
                <a:latin typeface="Myanmar Text"/>
                <a:cs typeface="Myanmar Text"/>
              </a:rPr>
              <a:t>ESP8266 </a:t>
            </a:r>
            <a:r>
              <a:rPr lang="en-IN" sz="3000" b="1">
                <a:solidFill>
                  <a:srgbClr val="002060"/>
                </a:solidFill>
                <a:latin typeface="Myanmar Text"/>
                <a:cs typeface="Myanmar Text"/>
              </a:rPr>
              <a:t>NodeMCU</a:t>
            </a:r>
            <a:r>
              <a:rPr lang="en-IN" sz="3000" b="1">
                <a:solidFill>
                  <a:srgbClr val="002060"/>
                </a:solidFill>
                <a:latin typeface="Myanmar Text"/>
                <a:cs typeface="Myanmar Text"/>
              </a:rPr>
              <a:t> </a:t>
            </a:r>
            <a:r>
              <a:rPr lang="en-IN" sz="3000" b="0" i="0">
                <a:solidFill>
                  <a:srgbClr val="002060"/>
                </a:solidFill>
                <a:latin typeface="Myanmar Text"/>
                <a:cs typeface="Myanmar Text"/>
              </a:rPr>
              <a:t>is an open source IoT platform. It includes firmware which runs on the low cost Wi-Fi enabled ESP8266 Wi-Fi SoC from </a:t>
            </a:r>
            <a:r>
              <a:rPr lang="en-IN" sz="3000" b="0" i="0">
                <a:solidFill>
                  <a:srgbClr val="002060"/>
                </a:solidFill>
                <a:latin typeface="Myanmar Text"/>
                <a:cs typeface="Myanmar Text"/>
              </a:rPr>
              <a:t>Espressif</a:t>
            </a:r>
            <a:r>
              <a:rPr lang="en-IN" sz="3000" b="0" i="0">
                <a:solidFill>
                  <a:srgbClr val="002060"/>
                </a:solidFill>
                <a:latin typeface="Myanmar Text"/>
                <a:cs typeface="Myanmar Text"/>
              </a:rPr>
              <a:t> Systems, and hardware which is based on the ESP-12 module. It has GPIO, SPI, I2C, ADC, PWM AND UART pins for communication and controlling other peripherals attached to it. On board </a:t>
            </a:r>
            <a:r>
              <a:rPr lang="en-IN" sz="3000" b="0" i="0">
                <a:solidFill>
                  <a:srgbClr val="002060"/>
                </a:solidFill>
                <a:latin typeface="Myanmar Text"/>
                <a:cs typeface="Myanmar Text"/>
              </a:rPr>
              <a:t>NodeMCU</a:t>
            </a:r>
            <a:r>
              <a:rPr lang="en-IN" sz="3000" b="0" i="0">
                <a:solidFill>
                  <a:srgbClr val="002060"/>
                </a:solidFill>
                <a:latin typeface="Myanmar Text"/>
                <a:cs typeface="Myanmar Text"/>
              </a:rPr>
              <a:t> has CP2102 IC which provides USB to TTL functionality.</a:t>
            </a:r>
            <a:endParaRPr/>
          </a:p>
          <a:p>
            <a:pPr marL="0" indent="0" algn="just">
              <a:buNone/>
              <a:defRPr/>
            </a:pPr>
            <a:r>
              <a:rPr lang="en-IN" sz="3000" b="0" i="0">
                <a:solidFill>
                  <a:srgbClr val="002060"/>
                </a:solidFill>
                <a:latin typeface="Myanmar Text"/>
                <a:cs typeface="Myanmar Text"/>
              </a:rPr>
              <a:t>In this </a:t>
            </a:r>
            <a:r>
              <a:rPr lang="en-IN" sz="3000" b="1" i="0">
                <a:solidFill>
                  <a:srgbClr val="002060"/>
                </a:solidFill>
                <a:latin typeface="Myanmar Text"/>
                <a:cs typeface="Myanmar Text"/>
              </a:rPr>
              <a:t>IoT Fire Alarm</a:t>
            </a:r>
            <a:r>
              <a:rPr lang="en-IN" sz="3000" b="0" i="0">
                <a:solidFill>
                  <a:srgbClr val="002060"/>
                </a:solidFill>
                <a:latin typeface="Myanmar Text"/>
                <a:cs typeface="Myanmar Text"/>
              </a:rPr>
              <a:t>, we are using one GPIO pin to get the digital data from the flame sensor.</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 name="Title 6" hidden="0"/>
          <p:cNvSpPr>
            <a:spLocks noGrp="1"/>
          </p:cNvSpPr>
          <p:nvPr isPhoto="0" userDrawn="0">
            <p:ph type="title" hasCustomPrompt="0"/>
          </p:nvPr>
        </p:nvSpPr>
        <p:spPr bwMode="auto"/>
        <p:txBody>
          <a:bodyPr/>
          <a:lstStyle/>
          <a:p>
            <a:pPr>
              <a:defRPr/>
            </a:pPr>
            <a:r>
              <a:rPr lang="en-US"/>
              <a:t> </a:t>
            </a:r>
            <a:endParaRPr/>
          </a:p>
        </p:txBody>
      </p:sp>
      <p:sp>
        <p:nvSpPr>
          <p:cNvPr id="8" name="Content Placeholder 7" hidden="0"/>
          <p:cNvSpPr>
            <a:spLocks noGrp="1"/>
          </p:cNvSpPr>
          <p:nvPr isPhoto="0" userDrawn="0">
            <p:ph idx="1" hasCustomPrompt="0"/>
          </p:nvPr>
        </p:nvSpPr>
        <p:spPr bwMode="auto">
          <a:xfrm>
            <a:off x="449109" y="1095663"/>
            <a:ext cx="8246070" cy="3605978"/>
          </a:xfrm>
        </p:spPr>
        <p:txBody>
          <a:bodyPr>
            <a:noAutofit/>
          </a:bodyPr>
          <a:lstStyle/>
          <a:p>
            <a:pPr marL="0" indent="0" algn="just">
              <a:buNone/>
              <a:defRPr/>
            </a:pPr>
            <a:r>
              <a:rPr lang="en-US" sz="1900"/>
              <a:t>	</a:t>
            </a:r>
            <a:endParaRPr lang="en-US" sz="2300">
              <a:solidFill>
                <a:schemeClr val="accent2">
                  <a:lumMod val="75000"/>
                </a:schemeClr>
              </a:solidFill>
              <a:latin typeface="Corbel"/>
              <a:cs typeface="Corbel"/>
            </a:endParaRPr>
          </a:p>
        </p:txBody>
      </p:sp>
      <p:pic>
        <p:nvPicPr>
          <p:cNvPr id="3" name="Picture 2" hidden="0"/>
          <p:cNvPicPr>
            <a:picLocks noChangeAspect="1"/>
          </p:cNvPicPr>
          <p:nvPr isPhoto="0" userDrawn="0"/>
        </p:nvPicPr>
        <p:blipFill>
          <a:blip r:embed="rId2"/>
          <a:stretch/>
        </p:blipFill>
        <p:spPr bwMode="auto">
          <a:xfrm>
            <a:off x="212652" y="1095662"/>
            <a:ext cx="8259097" cy="404783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 FLAME SENSOR</a:t>
            </a:r>
            <a:endParaRPr/>
          </a:p>
        </p:txBody>
      </p:sp>
      <p:sp>
        <p:nvSpPr>
          <p:cNvPr id="3" name="Content Placeholder 2" hidden="0"/>
          <p:cNvSpPr>
            <a:spLocks noGrp="1"/>
          </p:cNvSpPr>
          <p:nvPr isPhoto="0" userDrawn="0">
            <p:ph idx="1" hasCustomPrompt="0"/>
          </p:nvPr>
        </p:nvSpPr>
        <p:spPr bwMode="auto"/>
        <p:txBody>
          <a:bodyPr>
            <a:normAutofit fontScale="65000" lnSpcReduction="20000"/>
          </a:bodyPr>
          <a:lstStyle/>
          <a:p>
            <a:pPr marL="0" indent="0" algn="just">
              <a:buNone/>
              <a:defRPr/>
            </a:pPr>
            <a:r>
              <a:rPr lang="en-IN" sz="1800" b="1" i="0">
                <a:solidFill>
                  <a:schemeClr val="accent4"/>
                </a:solidFill>
                <a:latin typeface="Open Sans"/>
              </a:rPr>
              <a:t>	</a:t>
            </a:r>
            <a:r>
              <a:rPr lang="en-IN" b="1" i="0">
                <a:solidFill>
                  <a:srgbClr val="C80064"/>
                </a:solidFill>
                <a:latin typeface="Bahnschrift SemiLight"/>
              </a:rPr>
              <a:t>Flame sensor</a:t>
            </a:r>
            <a:r>
              <a:rPr lang="en-IN" b="0" i="0">
                <a:solidFill>
                  <a:schemeClr val="accent4"/>
                </a:solidFill>
                <a:latin typeface="Bahnschrift SemiLight"/>
              </a:rPr>
              <a:t> is a device which is used to detect the presence of fire in its surrounding. There are many types of flame sensors available such as Infrared Flame sensor, Ultraviolet flame sensor etc. In this project we will be using </a:t>
            </a:r>
            <a:r>
              <a:rPr lang="en-IN" b="1" i="0">
                <a:solidFill>
                  <a:srgbClr val="C80064"/>
                </a:solidFill>
                <a:latin typeface="Bahnschrift SemiLight"/>
              </a:rPr>
              <a:t>Infrared Flame Sensor</a:t>
            </a:r>
            <a:r>
              <a:rPr lang="en-IN" b="0" i="0">
                <a:solidFill>
                  <a:schemeClr val="accent4"/>
                </a:solidFill>
                <a:latin typeface="Bahnschrift SemiLight"/>
              </a:rPr>
              <a:t> to detect the fire.</a:t>
            </a:r>
            <a:endParaRPr/>
          </a:p>
          <a:p>
            <a:pPr marL="0" indent="0" algn="just">
              <a:buNone/>
              <a:defRPr/>
            </a:pPr>
            <a:r>
              <a:rPr lang="en-IN" b="0" i="0">
                <a:solidFill>
                  <a:schemeClr val="accent4"/>
                </a:solidFill>
                <a:latin typeface="Bahnschrift SemiLight"/>
              </a:rPr>
              <a:t>	Infrared Flame Sensor consists of a photodiode coated with black epoxy which makes it sensitive to the infrared radiations having wavelength between 700nm to 1mm and </a:t>
            </a:r>
            <a:r>
              <a:rPr lang="en-IN" b="1" i="0">
                <a:solidFill>
                  <a:srgbClr val="C80064"/>
                </a:solidFill>
                <a:latin typeface="Bahnschrift SemiLight"/>
              </a:rPr>
              <a:t>can detect fire up to distance of 100cm within 60 degrees of angle of detection</a:t>
            </a:r>
            <a:r>
              <a:rPr lang="en-IN" b="0" i="0">
                <a:solidFill>
                  <a:schemeClr val="accent4"/>
                </a:solidFill>
                <a:latin typeface="Bahnschrift SemiLight"/>
              </a:rPr>
              <a:t>. This photodiode is based on a three terminal YG1006 NPN Photo transistor.</a:t>
            </a:r>
            <a:endParaRPr/>
          </a:p>
          <a:p>
            <a:pPr marL="0" indent="0" algn="just">
              <a:buNone/>
              <a:defRPr/>
            </a:pPr>
            <a:r>
              <a:rPr lang="en-IN" b="0" i="0">
                <a:solidFill>
                  <a:schemeClr val="accent4"/>
                </a:solidFill>
                <a:latin typeface="Bahnschrift SemiLight"/>
              </a:rPr>
              <a:t>	Every object including the “fire” emits some amount of Infrared rays which are detected by the photodiode. An operation amplifier is attached across the photodiode to detect the change in voltage. If the voltage detected is zero it gives digital output “1” and if it detects some voltage in case of fire then it gives digital output as “0”.</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Title 4" hidden="0"/>
          <p:cNvSpPr>
            <a:spLocks noGrp="1"/>
          </p:cNvSpPr>
          <p:nvPr isPhoto="0" userDrawn="0">
            <p:ph type="title" hasCustomPrompt="0"/>
          </p:nvPr>
        </p:nvSpPr>
        <p:spPr bwMode="auto"/>
        <p:txBody>
          <a:bodyPr/>
          <a:lstStyle/>
          <a:p>
            <a:pPr>
              <a:defRPr/>
            </a:pPr>
            <a:endParaRPr lang="en-US"/>
          </a:p>
        </p:txBody>
      </p:sp>
      <p:pic>
        <p:nvPicPr>
          <p:cNvPr id="3" name="Picture 2" hidden="0"/>
          <p:cNvPicPr>
            <a:picLocks noChangeAspect="1"/>
          </p:cNvPicPr>
          <p:nvPr isPhoto="0" userDrawn="0"/>
        </p:nvPicPr>
        <p:blipFill>
          <a:blip r:embed="rId2"/>
          <a:stretch/>
        </p:blipFill>
        <p:spPr bwMode="auto">
          <a:xfrm>
            <a:off x="787125" y="1343378"/>
            <a:ext cx="7958667" cy="38001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normAutofit fontScale="90000"/>
          </a:bodyPr>
          <a:lstStyle/>
          <a:p>
            <a:pPr>
              <a:defRPr/>
            </a:pPr>
            <a:r>
              <a:rPr lang="en-US"/>
              <a:t> </a:t>
            </a:r>
            <a:r>
              <a:rPr lang="en-IN" sz="2700" b="1" i="0">
                <a:solidFill>
                  <a:srgbClr val="D6370C"/>
                </a:solidFill>
                <a:latin typeface="Open Sans"/>
              </a:rPr>
              <a:t>Configure SMTP2GO to send Email on Fire Detection</a:t>
            </a:r>
            <a:endParaRPr lang="en-US">
              <a:ln/>
              <a:solidFill>
                <a:srgbClr val="D6370C"/>
              </a:solidFill>
              <a:latin typeface="Bahnschrift SemiBold Condensed"/>
              <a:cs typeface="Bahnschrift SemiBold Condensed"/>
            </a:endParaRPr>
          </a:p>
        </p:txBody>
      </p:sp>
      <p:sp>
        <p:nvSpPr>
          <p:cNvPr id="3" name="Content Placeholder 2" hidden="0"/>
          <p:cNvSpPr>
            <a:spLocks noGrp="1"/>
          </p:cNvSpPr>
          <p:nvPr isPhoto="0" userDrawn="0">
            <p:ph idx="1" hasCustomPrompt="0"/>
          </p:nvPr>
        </p:nvSpPr>
        <p:spPr bwMode="auto">
          <a:xfrm>
            <a:off x="463714" y="1172498"/>
            <a:ext cx="8246070" cy="3971002"/>
          </a:xfrm>
        </p:spPr>
        <p:txBody>
          <a:bodyPr>
            <a:normAutofit fontScale="92500" lnSpcReduction="10000"/>
          </a:bodyPr>
          <a:lstStyle/>
          <a:p>
            <a:pPr marL="0" indent="0" algn="just">
              <a:buNone/>
              <a:defRPr/>
            </a:pPr>
            <a:r>
              <a:rPr lang="en-US"/>
              <a:t>	</a:t>
            </a:r>
            <a:r>
              <a:rPr lang="en-US">
                <a:solidFill>
                  <a:schemeClr val="accent4">
                    <a:lumMod val="50000"/>
                  </a:schemeClr>
                </a:solidFill>
              </a:rPr>
              <a:t>    </a:t>
            </a:r>
            <a:r>
              <a:rPr lang="en-IN" sz="2400" b="0" i="0">
                <a:solidFill>
                  <a:schemeClr val="accent4">
                    <a:lumMod val="50000"/>
                  </a:schemeClr>
                </a:solidFill>
                <a:latin typeface="MS Reference Sans Serif"/>
              </a:rPr>
              <a:t>SMTP (</a:t>
            </a:r>
            <a:r>
              <a:rPr lang="en-IN" sz="2400" b="1" i="0">
                <a:solidFill>
                  <a:schemeClr val="accent4">
                    <a:lumMod val="50000"/>
                  </a:schemeClr>
                </a:solidFill>
                <a:latin typeface="MS Reference Sans Serif"/>
              </a:rPr>
              <a:t>Simple Mail Transfer Protocol)</a:t>
            </a:r>
            <a:r>
              <a:rPr lang="en-IN" sz="2400" b="0" i="0">
                <a:solidFill>
                  <a:schemeClr val="accent4">
                    <a:lumMod val="50000"/>
                  </a:schemeClr>
                </a:solidFill>
                <a:latin typeface="MS Reference Sans Serif"/>
              </a:rPr>
              <a:t> is a platform used to send and receive large number of emails from remote locations automatically. Due to its fast and reliable service it is mostly used by developers and marketers to save their time in sending emails in a secured way. Its servers and data </a:t>
            </a:r>
            <a:r>
              <a:rPr lang="en-IN" sz="2400" b="0" i="0">
                <a:solidFill>
                  <a:schemeClr val="accent4">
                    <a:lumMod val="50000"/>
                  </a:schemeClr>
                </a:solidFill>
                <a:latin typeface="MS Reference Sans Serif"/>
              </a:rPr>
              <a:t>centers</a:t>
            </a:r>
            <a:r>
              <a:rPr lang="en-IN" sz="2400" b="0" i="0">
                <a:solidFill>
                  <a:schemeClr val="accent4">
                    <a:lumMod val="50000"/>
                  </a:schemeClr>
                </a:solidFill>
                <a:latin typeface="MS Reference Sans Serif"/>
              </a:rPr>
              <a:t> are all around the world which helps it to select the nearest server and hence provides fastest connection in sending and receiving emails. It can be used in IOT projects to send emails automatically when a particular task is occurred. In this project we will be using </a:t>
            </a:r>
            <a:r>
              <a:rPr lang="en-IN" sz="2400" b="1" i="0">
                <a:solidFill>
                  <a:schemeClr val="accent4">
                    <a:lumMod val="50000"/>
                  </a:schemeClr>
                </a:solidFill>
                <a:latin typeface="MS Reference Sans Serif"/>
              </a:rPr>
              <a:t>SMTP2GO to send emails alerts when fire is detected </a:t>
            </a:r>
            <a:r>
              <a:rPr lang="en-IN" sz="2400" b="0" i="0">
                <a:solidFill>
                  <a:schemeClr val="accent4">
                    <a:lumMod val="50000"/>
                  </a:schemeClr>
                </a:solidFill>
                <a:latin typeface="MS Reference Sans Serif"/>
              </a:rPr>
              <a:t>by the flame sensor.</a:t>
            </a:r>
            <a:endParaRPr/>
          </a:p>
          <a:p>
            <a:pPr marL="457200" lvl="1" indent="0" algn="just">
              <a:buNone/>
              <a:defRPr/>
            </a:pPr>
            <a:endParaRPr lang="en-US">
              <a:latin typeface="Gadugi"/>
              <a:cs typeface="Gadug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ONLYOFFICE/7.0.1.37</Application>
  <DocSecurity>0</DocSecurity>
  <PresentationFormat>On-screen Show (16:9)</PresentationFormat>
  <Paragraphs>0</Paragraphs>
  <Slides>29</Slides>
  <Notes>29</Notes>
  <HiddenSlides>0</HiddenSlides>
  <MMClips>2</MMClips>
  <ScaleCrop>0</ScaleCrop>
  <HeadingPairs>
    <vt:vector size="4" baseType="variant">
      <vt:variant>
        <vt:lpstr>Theme</vt:lpstr>
      </vt:variant>
      <vt:variant>
        <vt:i4>1</vt:i4>
      </vt:variant>
      <vt:variant>
        <vt:lpstr>Slide Titles</vt:lpstr>
      </vt:variant>
      <vt:variant>
        <vt:i4>29</vt:i4>
      </vt:variant>
    </vt:vector>
  </HeadingPairs>
  <TitlesOfParts>
    <vt:vector size="3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Fire  Alarm System </dc:title>
  <dc:subject/>
  <dc:creator/>
  <cp:keywords/>
  <dc:description/>
  <dc:identifier/>
  <dc:language/>
  <cp:lastModifiedBy>Guset_955</cp:lastModifiedBy>
  <cp:revision>12</cp:revision>
  <dcterms:created xsi:type="dcterms:W3CDTF">2017-08-01T15:40:00Z</dcterms:created>
  <dcterms:modified xsi:type="dcterms:W3CDTF">2022-10-03T13:06:34Z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39344EF8B60245D3A94CFA26E0FB728F</vt:lpwstr>
  </property>
  <property fmtid="{D5CDD505-2E9C-101B-9397-08002B2CF9AE}" pid="3" name="KSOProductBuildVer">
    <vt:lpwstr>1033-11.2.0.10265</vt:lpwstr>
  </property>
</Properties>
</file>