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9"/>
  </p:notesMasterIdLst>
  <p:handoutMasterIdLst>
    <p:handoutMasterId r:id="rId20"/>
  </p:handoutMasterIdLst>
  <p:sldIdLst>
    <p:sldId id="338" r:id="rId5"/>
    <p:sldId id="315" r:id="rId6"/>
    <p:sldId id="302" r:id="rId7"/>
    <p:sldId id="327" r:id="rId8"/>
    <p:sldId id="328" r:id="rId9"/>
    <p:sldId id="329" r:id="rId10"/>
    <p:sldId id="330" r:id="rId11"/>
    <p:sldId id="331" r:id="rId12"/>
    <p:sldId id="332" r:id="rId13"/>
    <p:sldId id="340" r:id="rId14"/>
    <p:sldId id="341" r:id="rId15"/>
    <p:sldId id="339" r:id="rId16"/>
    <p:sldId id="342"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BCC369-73A3-41F0-BCD1-E617E912B9D2}" v="48" dt="2022-11-17T14:42:05.959"/>
    <p1510:client id="{D6B92579-C29C-42BB-8F7A-7A62B04D6049}" v="305" dt="2022-11-17T17:14:04.711"/>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2" d="100"/>
          <a:sy n="72" d="100"/>
        </p:scale>
        <p:origin x="576" y="6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11/17/2022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11/17/2022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Puneeth 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Final Project</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3" name="Picture 6" descr="CPU with binary numbers and blueprint">
            <a:extLst>
              <a:ext uri="{FF2B5EF4-FFF2-40B4-BE49-F238E27FC236}">
                <a16:creationId xmlns:a16="http://schemas.microsoft.com/office/drawing/2014/main" id="{1C02D398-BD53-667A-2AE6-27F55BC5F7EB}"/>
              </a:ext>
            </a:extLst>
          </p:cNvPr>
          <p:cNvPicPr>
            <a:picLocks noGrp="1" noChangeAspect="1"/>
          </p:cNvPicPr>
          <p:nvPr>
            <p:ph type="pic" sz="quarter" idx="12"/>
          </p:nvPr>
        </p:nvPicPr>
        <p:blipFill rotWithShape="1">
          <a:blip r:embed="rId3"/>
          <a:srcRect l="18950" r="18950"/>
          <a:stretch/>
        </p:blipFill>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nodePh="1">
                                  <p:stCondLst>
                                    <p:cond delay="0"/>
                                  </p:stCondLst>
                                  <p:endCondLst>
                                    <p:cond evt="begin" delay="0">
                                      <p:tn val="30"/>
                                    </p:cond>
                                  </p:end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88D7-6338-1F50-5395-FAECF3E21A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1DAFDA-47E8-7B7A-A396-8B0CB171FF84}"/>
              </a:ext>
            </a:extLst>
          </p:cNvPr>
          <p:cNvSpPr>
            <a:spLocks noGrp="1"/>
          </p:cNvSpPr>
          <p:nvPr>
            <p:ph idx="1"/>
          </p:nvPr>
        </p:nvSpPr>
        <p:spPr>
          <a:xfrm>
            <a:off x="677334" y="1269193"/>
            <a:ext cx="8596668" cy="4772169"/>
          </a:xfrm>
        </p:spPr>
        <p:txBody>
          <a:bodyPr vert="horz" lIns="91440" tIns="45720" rIns="91440" bIns="45720" rtlCol="0" anchor="t">
            <a:normAutofit/>
          </a:bodyPr>
          <a:lstStyle/>
          <a:p>
            <a:r>
              <a:rPr lang="en-US" sz="2000" dirty="0">
                <a:ea typeface="+mn-lt"/>
                <a:cs typeface="+mn-lt"/>
              </a:rPr>
              <a:t>We’ll first use </a:t>
            </a:r>
            <a:r>
              <a:rPr lang="en-US" sz="2000" dirty="0" err="1">
                <a:ea typeface="+mn-lt"/>
                <a:cs typeface="+mn-lt"/>
              </a:rPr>
              <a:t>MediaPipe</a:t>
            </a:r>
            <a:r>
              <a:rPr lang="en-US" sz="2000" dirty="0">
                <a:ea typeface="+mn-lt"/>
                <a:cs typeface="+mn-lt"/>
              </a:rPr>
              <a:t> to recognize the hand and the hand key points. </a:t>
            </a:r>
            <a:r>
              <a:rPr lang="en-US" sz="2000" dirty="0" err="1">
                <a:ea typeface="+mn-lt"/>
                <a:cs typeface="+mn-lt"/>
              </a:rPr>
              <a:t>MediaPipe</a:t>
            </a:r>
            <a:r>
              <a:rPr lang="en-US" sz="2000" dirty="0">
                <a:ea typeface="+mn-lt"/>
                <a:cs typeface="+mn-lt"/>
              </a:rPr>
              <a:t> returns a total of 21 key points for each detected hand.</a:t>
            </a:r>
            <a:endParaRPr lang="en-US" sz="2000"/>
          </a:p>
          <a:p>
            <a:r>
              <a:rPr lang="en-US" sz="2000" dirty="0">
                <a:ea typeface="+mn-lt"/>
                <a:cs typeface="+mn-lt"/>
              </a:rPr>
              <a:t>These key points will be fed into a pre-trained gesture recognizer network to recognize the hand pose.</a:t>
            </a:r>
            <a:endParaRPr lang="en-US" sz="2000"/>
          </a:p>
          <a:p>
            <a:endParaRPr lang="en-US" dirty="0"/>
          </a:p>
        </p:txBody>
      </p:sp>
      <p:sp>
        <p:nvSpPr>
          <p:cNvPr id="4" name="Slide Number Placeholder 3">
            <a:extLst>
              <a:ext uri="{FF2B5EF4-FFF2-40B4-BE49-F238E27FC236}">
                <a16:creationId xmlns:a16="http://schemas.microsoft.com/office/drawing/2014/main" id="{2B848C88-71AA-0A1D-8E38-7EA95CE61EA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5" descr="A picture containing chart&#10;&#10;Description automatically generated">
            <a:extLst>
              <a:ext uri="{FF2B5EF4-FFF2-40B4-BE49-F238E27FC236}">
                <a16:creationId xmlns:a16="http://schemas.microsoft.com/office/drawing/2014/main" id="{8F986C11-82A5-5588-F12E-B152C7E10C40}"/>
              </a:ext>
            </a:extLst>
          </p:cNvPr>
          <p:cNvPicPr>
            <a:picLocks noChangeAspect="1"/>
          </p:cNvPicPr>
          <p:nvPr/>
        </p:nvPicPr>
        <p:blipFill>
          <a:blip r:embed="rId2"/>
          <a:stretch>
            <a:fillRect/>
          </a:stretch>
        </p:blipFill>
        <p:spPr>
          <a:xfrm>
            <a:off x="684364" y="2903130"/>
            <a:ext cx="8695424" cy="3955966"/>
          </a:xfrm>
          <a:prstGeom prst="rect">
            <a:avLst/>
          </a:prstGeom>
        </p:spPr>
      </p:pic>
    </p:spTree>
    <p:extLst>
      <p:ext uri="{BB962C8B-B14F-4D97-AF65-F5344CB8AC3E}">
        <p14:creationId xmlns:p14="http://schemas.microsoft.com/office/powerpoint/2010/main" val="293284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F044-E1D1-6C39-44A6-769960E52659}"/>
              </a:ext>
            </a:extLst>
          </p:cNvPr>
          <p:cNvSpPr>
            <a:spLocks noGrp="1"/>
          </p:cNvSpPr>
          <p:nvPr>
            <p:ph type="title"/>
          </p:nvPr>
        </p:nvSpPr>
        <p:spPr/>
        <p:txBody>
          <a:bodyPr/>
          <a:lstStyle/>
          <a:p>
            <a:r>
              <a:rPr lang="en-US" dirty="0"/>
              <a:t>Data flow diagram</a:t>
            </a:r>
          </a:p>
        </p:txBody>
      </p:sp>
      <p:pic>
        <p:nvPicPr>
          <p:cNvPr id="5" name="Picture 5" descr="Diagram&#10;&#10;Description automatically generated">
            <a:extLst>
              <a:ext uri="{FF2B5EF4-FFF2-40B4-BE49-F238E27FC236}">
                <a16:creationId xmlns:a16="http://schemas.microsoft.com/office/drawing/2014/main" id="{5F9716C8-A42C-1062-8578-A18AF28EFDB2}"/>
              </a:ext>
            </a:extLst>
          </p:cNvPr>
          <p:cNvPicPr>
            <a:picLocks noGrp="1" noChangeAspect="1"/>
          </p:cNvPicPr>
          <p:nvPr>
            <p:ph idx="1"/>
          </p:nvPr>
        </p:nvPicPr>
        <p:blipFill>
          <a:blip r:embed="rId2"/>
          <a:stretch>
            <a:fillRect/>
          </a:stretch>
        </p:blipFill>
        <p:spPr>
          <a:xfrm>
            <a:off x="1166656" y="1184978"/>
            <a:ext cx="8020589" cy="5386297"/>
          </a:xfrm>
        </p:spPr>
      </p:pic>
      <p:sp>
        <p:nvSpPr>
          <p:cNvPr id="4" name="Slide Number Placeholder 3">
            <a:extLst>
              <a:ext uri="{FF2B5EF4-FFF2-40B4-BE49-F238E27FC236}">
                <a16:creationId xmlns:a16="http://schemas.microsoft.com/office/drawing/2014/main" id="{12498D05-0670-C2D9-D272-4CBB8979F7C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6409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1132789" y="1534163"/>
            <a:ext cx="4275138" cy="477520"/>
          </a:xfrm>
        </p:spPr>
        <p:txBody>
          <a:bodyPr/>
          <a:lstStyle/>
          <a:p>
            <a:pPr marL="0" indent="0">
              <a:buNone/>
            </a:pPr>
            <a:endParaRPr lang="en-IN" dirty="0"/>
          </a:p>
        </p:txBody>
      </p:sp>
      <p:pic>
        <p:nvPicPr>
          <p:cNvPr id="2" name="Picture 2" descr="A picture containing text, monitor, screenshot, screen&#10;&#10;Description automatically generated">
            <a:extLst>
              <a:ext uri="{FF2B5EF4-FFF2-40B4-BE49-F238E27FC236}">
                <a16:creationId xmlns:a16="http://schemas.microsoft.com/office/drawing/2014/main" id="{9E04508B-8187-CF8D-0710-70422A2AB7EC}"/>
              </a:ext>
            </a:extLst>
          </p:cNvPr>
          <p:cNvPicPr>
            <a:picLocks noChangeAspect="1"/>
          </p:cNvPicPr>
          <p:nvPr/>
        </p:nvPicPr>
        <p:blipFill>
          <a:blip r:embed="rId4"/>
          <a:stretch>
            <a:fillRect/>
          </a:stretch>
        </p:blipFill>
        <p:spPr>
          <a:xfrm>
            <a:off x="669986" y="1481282"/>
            <a:ext cx="8580406" cy="500249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E35E-2A9D-7225-1C9B-8B6304825793}"/>
              </a:ext>
            </a:extLst>
          </p:cNvPr>
          <p:cNvSpPr>
            <a:spLocks noGrp="1"/>
          </p:cNvSpPr>
          <p:nvPr>
            <p:ph type="title"/>
          </p:nvPr>
        </p:nvSpPr>
        <p:spPr/>
        <p:txBody>
          <a:bodyPr/>
          <a:lstStyle/>
          <a:p>
            <a:endParaRPr lang="en-US"/>
          </a:p>
        </p:txBody>
      </p:sp>
      <p:pic>
        <p:nvPicPr>
          <p:cNvPr id="5" name="Picture 5" descr="A picture containing text, monitor, screenshot, screen&#10;&#10;Description automatically generated">
            <a:extLst>
              <a:ext uri="{FF2B5EF4-FFF2-40B4-BE49-F238E27FC236}">
                <a16:creationId xmlns:a16="http://schemas.microsoft.com/office/drawing/2014/main" id="{32950ED4-4681-0625-E4D1-0AF8DE1618D1}"/>
              </a:ext>
            </a:extLst>
          </p:cNvPr>
          <p:cNvPicPr>
            <a:picLocks noGrp="1" noChangeAspect="1"/>
          </p:cNvPicPr>
          <p:nvPr>
            <p:ph idx="1"/>
          </p:nvPr>
        </p:nvPicPr>
        <p:blipFill>
          <a:blip r:embed="rId2"/>
          <a:stretch>
            <a:fillRect/>
          </a:stretch>
        </p:blipFill>
        <p:spPr>
          <a:xfrm>
            <a:off x="674749" y="1499231"/>
            <a:ext cx="8515573" cy="4729037"/>
          </a:xfrm>
        </p:spPr>
      </p:pic>
      <p:sp>
        <p:nvSpPr>
          <p:cNvPr id="4" name="Slide Number Placeholder 3">
            <a:extLst>
              <a:ext uri="{FF2B5EF4-FFF2-40B4-BE49-F238E27FC236}">
                <a16:creationId xmlns:a16="http://schemas.microsoft.com/office/drawing/2014/main" id="{3042F5B1-4866-B9E5-2144-EDE39CE4B179}"/>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518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MEET OUR TEAM</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2" name="Picture 4">
            <a:extLst>
              <a:ext uri="{FF2B5EF4-FFF2-40B4-BE49-F238E27FC236}">
                <a16:creationId xmlns:a16="http://schemas.microsoft.com/office/drawing/2014/main" id="{BD338940-E43E-0E47-9B72-F411092F5512}"/>
              </a:ext>
            </a:extLst>
          </p:cNvPr>
          <p:cNvPicPr>
            <a:picLocks noGrp="1" noChangeAspect="1"/>
          </p:cNvPicPr>
          <p:nvPr>
            <p:ph type="pic" sz="quarter" idx="21"/>
          </p:nvPr>
        </p:nvPicPr>
        <p:blipFill rotWithShape="1">
          <a:blip r:embed="rId3"/>
          <a:stretch/>
        </p:blipFill>
        <p:spPr>
          <a:xfrm>
            <a:off x="4956224" y="1979278"/>
            <a:ext cx="2660846" cy="3426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4872824" y="5745365"/>
            <a:ext cx="2829809" cy="502462"/>
          </a:xfrm>
        </p:spPr>
        <p:txBody>
          <a:bodyPr vert="horz" lIns="91440" tIns="45720" rIns="91440" bIns="45720" rtlCol="0" anchor="t">
            <a:noAutofit/>
          </a:bodyPr>
          <a:lstStyle/>
          <a:p>
            <a:r>
              <a:rPr lang="en-IN" sz="3600"/>
              <a:t>Puneeth S</a:t>
            </a:r>
            <a:endParaRPr lang="en-IN" sz="36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29720" y="2271704"/>
            <a:ext cx="9177815" cy="1808657"/>
          </a:xfrm>
        </p:spPr>
        <p:txBody>
          <a:bodyPr vert="horz" lIns="91440" tIns="45720" rIns="91440" bIns="45720" rtlCol="0" anchor="t">
            <a:noAutofit/>
          </a:bodyPr>
          <a:lstStyle/>
          <a:p>
            <a:r>
              <a:rPr lang="en-GB" sz="7200" dirty="0"/>
              <a:t>Real time Hand Gesture  Recognition</a:t>
            </a:r>
            <a:br>
              <a:rPr lang="en-GB" sz="7200" dirty="0"/>
            </a:br>
            <a:endParaRPr lang="en-IN" sz="720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vert="horz" lIns="91440" tIns="45720" rIns="91440" bIns="45720" rtlCol="0" anchor="t">
            <a:normAutofit/>
          </a:bodyPr>
          <a:lstStyle/>
          <a:p>
            <a:pPr marL="457200" lvl="1" indent="0">
              <a:lnSpc>
                <a:spcPct val="150000"/>
              </a:lnSpc>
              <a:buNone/>
            </a:pPr>
            <a:r>
              <a:rPr lang="en-IN" sz="2400" dirty="0">
                <a:ea typeface="+mn-lt"/>
                <a:cs typeface="+mn-lt"/>
              </a:rPr>
              <a:t>Gesture recognition provides real-time data to a computer to make it </a:t>
            </a:r>
            <a:r>
              <a:rPr lang="en-IN" sz="2400" dirty="0" err="1">
                <a:ea typeface="+mn-lt"/>
                <a:cs typeface="+mn-lt"/>
              </a:rPr>
              <a:t>fulfill</a:t>
            </a:r>
            <a:r>
              <a:rPr lang="en-IN" sz="2400" dirty="0">
                <a:ea typeface="+mn-lt"/>
                <a:cs typeface="+mn-lt"/>
              </a:rPr>
              <a:t> the user’s commands. Motion sensors in a device can track and interpret gestures, using them as the primary source of data input.</a:t>
            </a:r>
            <a:endParaRPr lang="en-IN" sz="2400"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2321254"/>
            <a:ext cx="6431280" cy="3607987"/>
          </a:xfrm>
        </p:spPr>
        <p:txBody>
          <a:bodyPr vert="horz" lIns="91440" tIns="45720" rIns="91440" bIns="45720" rtlCol="0" anchor="t">
            <a:noAutofit/>
          </a:bodyPr>
          <a:lstStyle/>
          <a:p>
            <a:pPr algn="just">
              <a:lnSpc>
                <a:spcPct val="150000"/>
              </a:lnSpc>
            </a:pPr>
            <a:r>
              <a:rPr lang="en-IN" dirty="0">
                <a:ea typeface="+mn-lt"/>
                <a:cs typeface="+mn-lt"/>
              </a:rPr>
              <a:t>Speech impaired people use hand signs and gestures to communicate. Normal people face difficulty in understanding their language. Hence there is a need of a system which recognizes the different signs, gestures and conveys the information to the normal people. It bridges the gap between physically challenged people and normal people.                                                     </a:t>
            </a:r>
            <a:br>
              <a:rPr lang="en-IN" dirty="0">
                <a:ea typeface="+mn-lt"/>
                <a:cs typeface="+mn-lt"/>
              </a:rPr>
            </a:br>
            <a:endParaRPr lang="en-IN" dirty="0">
              <a:ea typeface="+mn-lt"/>
              <a:cs typeface="+mn-lt"/>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044700"/>
            <a:ext cx="8611191" cy="3560763"/>
          </a:xfrm>
        </p:spPr>
        <p:txBody>
          <a:bodyPr vert="horz" lIns="91440" tIns="45720" rIns="91440" bIns="45720" rtlCol="0" anchor="t">
            <a:normAutofit fontScale="92500"/>
          </a:bodyPr>
          <a:lstStyle/>
          <a:p>
            <a:pPr algn="just">
              <a:lnSpc>
                <a:spcPct val="150000"/>
              </a:lnSpc>
            </a:pPr>
            <a:r>
              <a:rPr lang="en-IN" sz="2400" dirty="0">
                <a:ea typeface="+mn-lt"/>
                <a:cs typeface="+mn-lt"/>
              </a:rPr>
              <a:t>Gesture recognition is an active research field in Human-Computer Interaction technology. It has many applications in virtual environment control and sign language translation, robot control, or music creation. In this machine learning project on Hand Gesture Recognition, we are going to make a real-time Hand Gesture Recognizer using the </a:t>
            </a:r>
            <a:r>
              <a:rPr lang="en-IN" sz="2400" dirty="0" err="1">
                <a:ea typeface="+mn-lt"/>
                <a:cs typeface="+mn-lt"/>
              </a:rPr>
              <a:t>MediaPipe</a:t>
            </a:r>
            <a:r>
              <a:rPr lang="en-IN" sz="2400" dirty="0">
                <a:ea typeface="+mn-lt"/>
                <a:cs typeface="+mn-lt"/>
              </a:rPr>
              <a:t> framework and </a:t>
            </a:r>
            <a:r>
              <a:rPr lang="en-IN" sz="2400" dirty="0" err="1">
                <a:ea typeface="+mn-lt"/>
                <a:cs typeface="+mn-lt"/>
              </a:rPr>
              <a:t>Tensorflow</a:t>
            </a:r>
            <a:r>
              <a:rPr lang="en-IN" sz="2400" dirty="0">
                <a:ea typeface="+mn-lt"/>
                <a:cs typeface="+mn-lt"/>
              </a:rPr>
              <a:t> in OpenCV and Python.</a:t>
            </a: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vert="horz" lIns="91440" tIns="45720" rIns="91440" bIns="45720" rtlCol="0" anchor="t">
            <a:noAutofit/>
          </a:bodyPr>
          <a:lstStyle/>
          <a:p>
            <a:pPr algn="just">
              <a:lnSpc>
                <a:spcPct val="150000"/>
              </a:lnSpc>
            </a:pPr>
            <a:r>
              <a:rPr lang="en-IN" dirty="0">
                <a:ea typeface="+mn-lt"/>
                <a:cs typeface="+mn-lt"/>
              </a:rPr>
              <a:t>It is a language that includes gestures made with the hands and other body parts, including facial expressions and postures of the </a:t>
            </a:r>
            <a:r>
              <a:rPr lang="en-IN" dirty="0" err="1">
                <a:ea typeface="+mn-lt"/>
                <a:cs typeface="+mn-lt"/>
              </a:rPr>
              <a:t>body.It</a:t>
            </a:r>
            <a:r>
              <a:rPr lang="en-IN" dirty="0">
                <a:ea typeface="+mn-lt"/>
                <a:cs typeface="+mn-lt"/>
              </a:rPr>
              <a:t> used primarily by people who are deaf and dumb. </a:t>
            </a:r>
          </a:p>
          <a:p>
            <a:pPr algn="just"/>
            <a:r>
              <a:rPr lang="en-IN" dirty="0">
                <a:ea typeface="+mn-lt"/>
                <a:cs typeface="+mn-lt"/>
              </a:rPr>
              <a:t>Dumb people are usually deprived of normal communication with other people in the society. It has been observed that they find it really difficult at times to interact with normal people with their gestures, as only a very few of those are recognized by most people. Since people with hearing impairment or deaf people cannot talk like normal people so they have to depend on some sort of visual communication in most of the time. </a:t>
            </a:r>
            <a:br>
              <a:rPr lang="en-IN" dirty="0">
                <a:ea typeface="+mn-lt"/>
                <a:cs typeface="+mn-lt"/>
              </a:rPr>
            </a:br>
            <a:br>
              <a:rPr lang="en-IN" dirty="0">
                <a:ea typeface="+mn-lt"/>
                <a:cs typeface="+mn-lt"/>
              </a:rPr>
            </a:br>
            <a:endParaRPr lang="en-IN" sz="3600" dirty="0">
              <a:ea typeface="+mn-lt"/>
              <a:cs typeface="+mn-lt"/>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147777" y="2275031"/>
            <a:ext cx="8438116" cy="3630123"/>
          </a:xfrm>
        </p:spPr>
        <p:txBody>
          <a:bodyPr vert="horz" lIns="91440" tIns="45720" rIns="91440" bIns="45720" rtlCol="0" anchor="t">
            <a:noAutofit/>
          </a:bodyPr>
          <a:lstStyle/>
          <a:p>
            <a:pPr marL="0" indent="0" algn="just">
              <a:lnSpc>
                <a:spcPct val="160000"/>
              </a:lnSpc>
              <a:buNone/>
            </a:pPr>
            <a:r>
              <a:rPr lang="en-IN" sz="1800" dirty="0">
                <a:ea typeface="+mn-lt"/>
                <a:cs typeface="+mn-lt"/>
              </a:rPr>
              <a:t>The idea consisted of designing and building up an intelligent system using image </a:t>
            </a:r>
            <a:r>
              <a:rPr lang="en-IN" sz="1800" dirty="0" err="1">
                <a:ea typeface="+mn-lt"/>
                <a:cs typeface="+mn-lt"/>
              </a:rPr>
              <a:t>processing,machine</a:t>
            </a:r>
            <a:r>
              <a:rPr lang="en-IN" sz="1800" dirty="0">
                <a:ea typeface="+mn-lt"/>
                <a:cs typeface="+mn-lt"/>
              </a:rPr>
              <a:t> learning and artificial intelligence concepts to take visual inputs of sign language’s hand gestures and generate easily recognizable form of outputs. Hence the objective of this project is to develop an intelligent system which can act as a translator between the sign language and the spoken language dynamically and can make the communication between people with hearing impairment and normal people both effective and efficient. </a:t>
            </a:r>
            <a:br>
              <a:rPr lang="en-IN" sz="1600" dirty="0">
                <a:ea typeface="+mn-lt"/>
                <a:cs typeface="+mn-lt"/>
              </a:rPr>
            </a:br>
            <a:endParaRPr lang="en-IN" sz="2400" dirty="0">
              <a:ea typeface="+mn-lt"/>
              <a:cs typeface="+mn-lt"/>
            </a:endParaRPr>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2247711" y="1868237"/>
            <a:ext cx="8027257" cy="3557110"/>
          </a:xfrm>
        </p:spPr>
        <p:txBody>
          <a:bodyPr vert="horz" lIns="91440" tIns="45720" rIns="91440" bIns="45720" rtlCol="0" anchor="t">
            <a:normAutofit fontScale="25000" lnSpcReduction="20000"/>
          </a:bodyPr>
          <a:lstStyle/>
          <a:p>
            <a:pPr marL="0" indent="0" algn="just">
              <a:lnSpc>
                <a:spcPct val="150000"/>
              </a:lnSpc>
              <a:buNone/>
            </a:pPr>
            <a:r>
              <a:rPr lang="en-IN" sz="9600" dirty="0">
                <a:ea typeface="+mn-lt"/>
                <a:cs typeface="+mn-lt"/>
              </a:rPr>
              <a:t>Our proposed system is sign language recognition system using convolution neural networks which recognizes various hand gestures by capturing video and converting it into frames. Then the hand pixels are segmented and the image it obtained and sent for comparison to the trained model. Thus our system is more robust in getting exact text labels of letters.                                          </a:t>
            </a:r>
            <a:br>
              <a:rPr lang="en-IN" sz="2400" dirty="0">
                <a:ea typeface="+mn-lt"/>
                <a:cs typeface="+mn-lt"/>
              </a:rPr>
            </a:br>
            <a:endParaRPr lang="en-IN" sz="2400" dirty="0">
              <a:ea typeface="+mn-lt"/>
              <a:cs typeface="+mn-lt"/>
            </a:endParaRPr>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674777" y="1342255"/>
            <a:ext cx="4057327" cy="3693319"/>
          </a:xfrm>
          <a:prstGeom prst="rect">
            <a:avLst/>
          </a:prstGeom>
          <a:noFill/>
        </p:spPr>
        <p:txBody>
          <a:bodyPr wrap="square" lIns="91440" tIns="45720" rIns="91440" bIns="45720" anchor="t">
            <a:spAutoFit/>
          </a:bodyPr>
          <a:lstStyle/>
          <a:p>
            <a:endParaRPr lang="en-GB" dirty="0"/>
          </a:p>
          <a:p>
            <a:r>
              <a:rPr lang="en-IN" b="1" dirty="0">
                <a:ea typeface="+mn-lt"/>
                <a:cs typeface="+mn-lt"/>
              </a:rPr>
              <a:t>Neural Networks</a:t>
            </a:r>
            <a:r>
              <a:rPr lang="en-IN" dirty="0">
                <a:ea typeface="+mn-lt"/>
                <a:cs typeface="+mn-lt"/>
              </a:rPr>
              <a:t> are also known as artificial neural networks. It is a subset of machine learning and the heart of deep learning algorithms. The concept of Neural networks is inspired by the human brain. It mimics the way that biological neurons send signals to one another. Neural networks are composed of node layers, containing an input layer, one or more hidden layers, and an output layer.</a:t>
            </a:r>
            <a:endParaRPr lang="en-IN" dirty="0"/>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pic>
        <p:nvPicPr>
          <p:cNvPr id="2" name="Picture 2" descr="Diagram&#10;&#10;Description automatically generated">
            <a:extLst>
              <a:ext uri="{FF2B5EF4-FFF2-40B4-BE49-F238E27FC236}">
                <a16:creationId xmlns:a16="http://schemas.microsoft.com/office/drawing/2014/main" id="{31C9243F-2E28-B8EB-7426-4E63841D9751}"/>
              </a:ext>
            </a:extLst>
          </p:cNvPr>
          <p:cNvPicPr>
            <a:picLocks noChangeAspect="1"/>
          </p:cNvPicPr>
          <p:nvPr/>
        </p:nvPicPr>
        <p:blipFill>
          <a:blip r:embed="rId3"/>
          <a:stretch>
            <a:fillRect/>
          </a:stretch>
        </p:blipFill>
        <p:spPr>
          <a:xfrm>
            <a:off x="4724400" y="1213935"/>
            <a:ext cx="4827916" cy="3639376"/>
          </a:xfrm>
          <a:prstGeom prst="rect">
            <a:avLst/>
          </a:prstGeom>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538</TotalTime>
  <Words>54</Words>
  <Application>Microsoft Office PowerPoint</Application>
  <PresentationFormat>Widescreen</PresentationFormat>
  <Paragraphs>24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Puneeth S</vt:lpstr>
      <vt:lpstr>Real time Hand Gesture  Recognition </vt:lpstr>
      <vt:lpstr>AGENDA</vt:lpstr>
      <vt:lpstr>PROBLEM  STATEMENT</vt:lpstr>
      <vt:lpstr>PROJECT  OVERVIEW</vt:lpstr>
      <vt:lpstr>WHO ARE THE END USERS?</vt:lpstr>
      <vt:lpstr> YOUR SOLUTION AND ITS VALUE PROPOSITION</vt:lpstr>
      <vt:lpstr>THE WOW IN YOUR SOLUTION</vt:lpstr>
      <vt:lpstr>MODELLING</vt:lpstr>
      <vt:lpstr>PowerPoint Presentation</vt:lpstr>
      <vt:lpstr>Data flow diagram</vt:lpstr>
      <vt:lpstr>RESULTS </vt:lpstr>
      <vt:lpstr>PowerPoint Presentation</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Events</cp:lastModifiedBy>
  <cp:revision>201</cp:revision>
  <dcterms:created xsi:type="dcterms:W3CDTF">2021-07-11T13:13:15Z</dcterms:created>
  <dcterms:modified xsi:type="dcterms:W3CDTF">2022-11-17T17:15:35Z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