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23"/>
  </p:notesMasterIdLst>
  <p:sldIdLst>
    <p:sldId id="293" r:id="rId3"/>
    <p:sldId id="256" r:id="rId4"/>
    <p:sldId id="257" r:id="rId5"/>
    <p:sldId id="294" r:id="rId6"/>
    <p:sldId id="295" r:id="rId7"/>
    <p:sldId id="296" r:id="rId8"/>
    <p:sldId id="297" r:id="rId9"/>
    <p:sldId id="299" r:id="rId10"/>
    <p:sldId id="301" r:id="rId11"/>
    <p:sldId id="302" r:id="rId12"/>
    <p:sldId id="304" r:id="rId13"/>
    <p:sldId id="305" r:id="rId14"/>
    <p:sldId id="306" r:id="rId15"/>
    <p:sldId id="307" r:id="rId16"/>
    <p:sldId id="263" r:id="rId17"/>
    <p:sldId id="262" r:id="rId18"/>
    <p:sldId id="308" r:id="rId19"/>
    <p:sldId id="271" r:id="rId20"/>
    <p:sldId id="275" r:id="rId21"/>
    <p:sldId id="274" r:id="rId22"/>
  </p:sldIdLst>
  <p:sldSz cx="9144000" cy="5143500" type="screen16x9"/>
  <p:notesSz cx="6858000" cy="9144000"/>
  <p:embeddedFontLst>
    <p:embeddedFont>
      <p:font typeface="Bahnschrift" panose="020B0502040204020203" pitchFamily="34" charset="0"/>
      <p:regular r:id="rId24"/>
      <p:bold r:id="rId25"/>
    </p:embeddedFont>
    <p:embeddedFont>
      <p:font typeface="Bahnschrift Condensed" panose="020B0502040204020203" pitchFamily="34" charset="0"/>
      <p:regular r:id="rId26"/>
      <p:bold r:id="rId27"/>
    </p:embeddedFont>
    <p:embeddedFont>
      <p:font typeface="Bahnschrift Light" panose="020B0502040204020203" pitchFamily="34" charset="0"/>
      <p:regular r:id="rId28"/>
    </p:embeddedFont>
    <p:embeddedFont>
      <p:font typeface="Bahnschrift SemiBold SemiConden" panose="020B0502040204020203" pitchFamily="34" charset="0"/>
      <p:bold r:id="rId29"/>
    </p:embeddedFont>
    <p:embeddedFont>
      <p:font typeface="Bahnschrift SemiCondensed" panose="020B0502040204020203" pitchFamily="34" charset="0"/>
      <p:regular r:id="rId30"/>
      <p:bold r:id="rId31"/>
    </p:embeddedFont>
    <p:embeddedFont>
      <p:font typeface="Bodoni MT" panose="02000000000000000000" pitchFamily="2" charset="0"/>
      <p:regular r:id="rId32"/>
      <p:bold r:id="rId33"/>
      <p:italic r:id="rId34"/>
      <p:boldItalic r:id="rId35"/>
    </p:embeddedFont>
    <p:embeddedFont>
      <p:font typeface="Bree Serif" panose="02000503040000020004" pitchFamily="2" charset="0"/>
      <p:regular r:id="rId36"/>
    </p:embeddedFont>
    <p:embeddedFont>
      <p:font typeface="Proxima Nova" panose="02000506030000020004" pitchFamily="2" charset="0"/>
      <p:regular r:id="rId37"/>
      <p:bold r:id="rId38"/>
      <p:italic r:id="rId39"/>
      <p:boldItalic r:id="rId40"/>
    </p:embeddedFont>
    <p:embeddedFont>
      <p:font typeface="Proxima Nova Semibold" panose="02000506030000020004" pitchFamily="2" charset="0"/>
      <p:regular r:id="rId41"/>
      <p:bold r:id="rId42"/>
      <p:boldItalic r:id="rId43"/>
    </p:embeddedFont>
    <p:embeddedFont>
      <p:font typeface="Roboto Black" panose="02000000000000000000" pitchFamily="2" charset="0"/>
      <p:bold r:id="rId44"/>
      <p:boldItalic r:id="rId45"/>
    </p:embeddedFont>
    <p:embeddedFont>
      <p:font typeface="Roboto Light" panose="02000000000000000000" pitchFamily="2" charset="0"/>
      <p:regular r:id="rId46"/>
      <p:bold r:id="rId47"/>
      <p:italic r:id="rId48"/>
      <p:boldItalic r:id="rId49"/>
    </p:embeddedFont>
    <p:embeddedFont>
      <p:font typeface="Roboto Mono Thin" pitchFamily="49" charset="0"/>
      <p:regular r:id="rId50"/>
      <p:bold r:id="rId51"/>
      <p:italic r:id="rId52"/>
      <p:boldItalic r:id="rId53"/>
    </p:embeddedFont>
    <p:embeddedFont>
      <p:font typeface="Roboto Thin" panose="02000000000000000000" pitchFamily="2" charset="0"/>
      <p:regular r:id="rId54"/>
      <p:bold r:id="rId55"/>
      <p:italic r:id="rId56"/>
      <p:boldItalic r:id="rId57"/>
    </p:embeddedFont>
    <p:embeddedFont>
      <p:font typeface="Segoe UI Light" panose="020B0502040204020203" pitchFamily="34" charset="0"/>
      <p:regular r:id="rId58"/>
      <p:italic r:id="rId59"/>
    </p:embeddedFont>
    <p:embeddedFont>
      <p:font typeface="Trebuchet MS" panose="020B060302020202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21"/>
    <a:srgbClr val="00E2FA"/>
    <a:srgbClr val="FF3300"/>
    <a:srgbClr val="FF3399"/>
    <a:srgbClr val="E6E6E6"/>
    <a:srgbClr val="FF0066"/>
    <a:srgbClr val="DC15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6B7EA7-FC00-42EE-881A-6FDE292DF9B2}">
  <a:tblStyle styleId="{1E6B7EA7-FC00-42EE-881A-6FDE292DF9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0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font" Target="fonts/font3.fntdata" /><Relationship Id="rId39" Type="http://schemas.openxmlformats.org/officeDocument/2006/relationships/font" Target="fonts/font16.fntdata" /><Relationship Id="rId21" Type="http://schemas.openxmlformats.org/officeDocument/2006/relationships/slide" Target="slides/slide19.xml" /><Relationship Id="rId34" Type="http://schemas.openxmlformats.org/officeDocument/2006/relationships/font" Target="fonts/font11.fntdata" /><Relationship Id="rId42" Type="http://schemas.openxmlformats.org/officeDocument/2006/relationships/font" Target="fonts/font19.fntdata" /><Relationship Id="rId47" Type="http://schemas.openxmlformats.org/officeDocument/2006/relationships/font" Target="fonts/font24.fntdata" /><Relationship Id="rId50" Type="http://schemas.openxmlformats.org/officeDocument/2006/relationships/font" Target="fonts/font27.fntdata" /><Relationship Id="rId55" Type="http://schemas.openxmlformats.org/officeDocument/2006/relationships/font" Target="fonts/font32.fntdata" /><Relationship Id="rId63" Type="http://schemas.openxmlformats.org/officeDocument/2006/relationships/font" Target="fonts/font40.fntdata" /><Relationship Id="rId7" Type="http://schemas.openxmlformats.org/officeDocument/2006/relationships/slide" Target="slides/slide5.xml" /><Relationship Id="rId2" Type="http://schemas.openxmlformats.org/officeDocument/2006/relationships/slideMaster" Target="slideMasters/slideMaster2.xml" /><Relationship Id="rId16" Type="http://schemas.openxmlformats.org/officeDocument/2006/relationships/slide" Target="slides/slide14.xml" /><Relationship Id="rId29"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font" Target="fonts/font1.fntdata" /><Relationship Id="rId32" Type="http://schemas.openxmlformats.org/officeDocument/2006/relationships/font" Target="fonts/font9.fntdata" /><Relationship Id="rId37" Type="http://schemas.openxmlformats.org/officeDocument/2006/relationships/font" Target="fonts/font14.fntdata" /><Relationship Id="rId40" Type="http://schemas.openxmlformats.org/officeDocument/2006/relationships/font" Target="fonts/font17.fntdata" /><Relationship Id="rId45" Type="http://schemas.openxmlformats.org/officeDocument/2006/relationships/font" Target="fonts/font22.fntdata" /><Relationship Id="rId53" Type="http://schemas.openxmlformats.org/officeDocument/2006/relationships/font" Target="fonts/font30.fntdata" /><Relationship Id="rId58" Type="http://schemas.openxmlformats.org/officeDocument/2006/relationships/font" Target="fonts/font35.fntdata" /><Relationship Id="rId66"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notesMaster" Target="notesMasters/notesMaster1.xml" /><Relationship Id="rId28" Type="http://schemas.openxmlformats.org/officeDocument/2006/relationships/font" Target="fonts/font5.fntdata" /><Relationship Id="rId36" Type="http://schemas.openxmlformats.org/officeDocument/2006/relationships/font" Target="fonts/font13.fntdata" /><Relationship Id="rId49" Type="http://schemas.openxmlformats.org/officeDocument/2006/relationships/font" Target="fonts/font26.fntdata" /><Relationship Id="rId57" Type="http://schemas.openxmlformats.org/officeDocument/2006/relationships/font" Target="fonts/font34.fntdata" /><Relationship Id="rId61" Type="http://schemas.openxmlformats.org/officeDocument/2006/relationships/font" Target="fonts/font38.fntdata"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font" Target="fonts/font8.fntdata" /><Relationship Id="rId44" Type="http://schemas.openxmlformats.org/officeDocument/2006/relationships/font" Target="fonts/font21.fntdata" /><Relationship Id="rId52" Type="http://schemas.openxmlformats.org/officeDocument/2006/relationships/font" Target="fonts/font29.fntdata" /><Relationship Id="rId60" Type="http://schemas.openxmlformats.org/officeDocument/2006/relationships/font" Target="fonts/font37.fntdata" /><Relationship Id="rId65"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font" Target="fonts/font4.fntdata" /><Relationship Id="rId30" Type="http://schemas.openxmlformats.org/officeDocument/2006/relationships/font" Target="fonts/font7.fntdata" /><Relationship Id="rId35" Type="http://schemas.openxmlformats.org/officeDocument/2006/relationships/font" Target="fonts/font12.fntdata" /><Relationship Id="rId43" Type="http://schemas.openxmlformats.org/officeDocument/2006/relationships/font" Target="fonts/font20.fntdata" /><Relationship Id="rId48" Type="http://schemas.openxmlformats.org/officeDocument/2006/relationships/font" Target="fonts/font25.fntdata" /><Relationship Id="rId56" Type="http://schemas.openxmlformats.org/officeDocument/2006/relationships/font" Target="fonts/font33.fntdata" /><Relationship Id="rId64" Type="http://schemas.openxmlformats.org/officeDocument/2006/relationships/presProps" Target="presProps.xml" /><Relationship Id="rId8" Type="http://schemas.openxmlformats.org/officeDocument/2006/relationships/slide" Target="slides/slide6.xml" /><Relationship Id="rId51" Type="http://schemas.openxmlformats.org/officeDocument/2006/relationships/font" Target="fonts/font28.fntdata"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font" Target="fonts/font2.fntdata" /><Relationship Id="rId33" Type="http://schemas.openxmlformats.org/officeDocument/2006/relationships/font" Target="fonts/font10.fntdata" /><Relationship Id="rId38" Type="http://schemas.openxmlformats.org/officeDocument/2006/relationships/font" Target="fonts/font15.fntdata" /><Relationship Id="rId46" Type="http://schemas.openxmlformats.org/officeDocument/2006/relationships/font" Target="fonts/font23.fntdata" /><Relationship Id="rId59" Type="http://schemas.openxmlformats.org/officeDocument/2006/relationships/font" Target="fonts/font36.fntdata" /><Relationship Id="rId67" Type="http://schemas.openxmlformats.org/officeDocument/2006/relationships/tableStyles" Target="tableStyles.xml" /><Relationship Id="rId20" Type="http://schemas.openxmlformats.org/officeDocument/2006/relationships/slide" Target="slides/slide18.xml" /><Relationship Id="rId41" Type="http://schemas.openxmlformats.org/officeDocument/2006/relationships/font" Target="fonts/font18.fntdata" /><Relationship Id="rId54" Type="http://schemas.openxmlformats.org/officeDocument/2006/relationships/font" Target="fonts/font31.fntdata" /><Relationship Id="rId62" Type="http://schemas.openxmlformats.org/officeDocument/2006/relationships/font" Target="fonts/font39.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6"/>
        <p:cNvGrpSpPr/>
        <p:nvPr/>
      </p:nvGrpSpPr>
      <p:grpSpPr>
        <a:xfrm>
          <a:off x="0" y="0"/>
          <a:ext cx="0" cy="0"/>
          <a:chOff x="0" y="0"/>
          <a:chExt cx="0" cy="0"/>
        </a:xfrm>
      </p:grpSpPr>
      <p:sp>
        <p:nvSpPr>
          <p:cNvPr id="8957" name="Google Shape;8957;gde5f8131e0_0_15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8" name="Google Shape;8958;gde5f8131e0_0_15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6" r:id="rId6"/>
    <p:sldLayoutId id="2147483659" r:id="rId7"/>
    <p:sldLayoutId id="2147483660" r:id="rId8"/>
    <p:sldLayoutId id="2147483661"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6.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2.emf"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3" Type="http://schemas.openxmlformats.org/officeDocument/2006/relationships/hyperlink" Target="http://www.geeksforgeeks.com/" TargetMode="External" /><Relationship Id="rId2" Type="http://schemas.openxmlformats.org/officeDocument/2006/relationships/notesSlide" Target="../notesSlides/notesSlide7.xml" /><Relationship Id="rId1" Type="http://schemas.openxmlformats.org/officeDocument/2006/relationships/slideLayout" Target="../slideLayouts/slideLayout9.xml" /><Relationship Id="rId4" Type="http://schemas.openxmlformats.org/officeDocument/2006/relationships/hyperlink" Target="http://slidesgo.com/" TargetMode="Externa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Layout" Target="../slideLayouts/slideLayout6.xml"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959"/>
        <p:cNvGrpSpPr/>
        <p:nvPr/>
      </p:nvGrpSpPr>
      <p:grpSpPr>
        <a:xfrm>
          <a:off x="0" y="0"/>
          <a:ext cx="0" cy="0"/>
          <a:chOff x="0" y="0"/>
          <a:chExt cx="0" cy="0"/>
        </a:xfrm>
      </p:grpSpPr>
      <p:sp>
        <p:nvSpPr>
          <p:cNvPr id="4" name="Rectangle 2">
            <a:extLst>
              <a:ext uri="{FF2B5EF4-FFF2-40B4-BE49-F238E27FC236}">
                <a16:creationId xmlns:a16="http://schemas.microsoft.com/office/drawing/2014/main" id="{BE003E15-FC86-6FCC-CAC7-A0BBF8C107EC}"/>
              </a:ext>
            </a:extLst>
          </p:cNvPr>
          <p:cNvSpPr>
            <a:spLocks noChangeArrowheads="1"/>
          </p:cNvSpPr>
          <p:nvPr/>
        </p:nvSpPr>
        <p:spPr bwMode="auto">
          <a:xfrm>
            <a:off x="453390" y="42399"/>
            <a:ext cx="7737929"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strike="noStrike" cap="none" normalizeH="0" baseline="0" dirty="0">
                <a:ln>
                  <a:noFill/>
                </a:ln>
                <a:solidFill>
                  <a:srgbClr val="FF0000"/>
                </a:solidFill>
                <a:effectLst/>
                <a:latin typeface="Bahnschrift SemiCondensed" panose="020B0502040204020203" pitchFamily="34" charset="0"/>
                <a:ea typeface="Calibri" panose="020F0502020204030204" pitchFamily="34" charset="0"/>
                <a:cs typeface="Times New Roman" panose="02020603050405020304" pitchFamily="18" charset="0"/>
              </a:rPr>
              <a:t>     </a:t>
            </a:r>
            <a:r>
              <a:rPr kumimoji="0" lang="en-US" altLang="en-US" sz="2800" b="1" i="0" strike="noStrike" cap="none" normalizeH="0" baseline="0" dirty="0">
                <a:ln>
                  <a:noFill/>
                </a:ln>
                <a:solidFill>
                  <a:srgbClr val="FF0000"/>
                </a:solidFill>
                <a:effectLst/>
                <a:latin typeface="Bahnschrift SemiBold SemiConden" panose="020B0502040204020203" pitchFamily="34" charset="0"/>
                <a:ea typeface="Calibri" panose="020F0502020204030204" pitchFamily="34" charset="0"/>
                <a:cs typeface="Times New Roman" panose="02020603050405020304" pitchFamily="18" charset="0"/>
              </a:rPr>
              <a:t>Dr. AMBEDKAR INSTITUTE OF TECHNOLOGY</a:t>
            </a:r>
            <a:endParaRPr kumimoji="0" lang="en-US" altLang="en-US" sz="1050" b="1" i="0" strike="noStrike" cap="none" normalizeH="0" baseline="0" dirty="0">
              <a:ln>
                <a:noFill/>
              </a:ln>
              <a:solidFill>
                <a:srgbClr val="FF0000"/>
              </a:solidFill>
              <a:effectLst/>
              <a:latin typeface="Bahnschrift SemiBold SemiConden"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 Autonomous Institute, Affiliated to Visvesvaraya Technological University, Belagavi, Accredited by   NAAC, with ‘A’ Grade)</a:t>
            </a:r>
            <a:endParaRPr kumimoji="0" lang="en-US" altLang="en-US" sz="105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Near Jnana Bharathi Campus, Bengaluru – 560056</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image1.jpeg">
            <a:extLst>
              <a:ext uri="{FF2B5EF4-FFF2-40B4-BE49-F238E27FC236}">
                <a16:creationId xmlns:a16="http://schemas.microsoft.com/office/drawing/2014/main" id="{D4EB32E4-E0F0-D65B-A581-D39BBDC0C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943" y="58607"/>
            <a:ext cx="1085057" cy="1097486"/>
          </a:xfrm>
          <a:prstGeom prst="rect">
            <a:avLst/>
          </a:prstGeom>
          <a:ln w="28575">
            <a:solidFill>
              <a:schemeClr val="accent2"/>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A155A0C-2BFF-6EAA-692D-D266D82F0503}"/>
              </a:ext>
            </a:extLst>
          </p:cNvPr>
          <p:cNvSpPr>
            <a:spLocks noChangeArrowheads="1"/>
          </p:cNvSpPr>
          <p:nvPr/>
        </p:nvSpPr>
        <p:spPr bwMode="auto">
          <a:xfrm>
            <a:off x="1287286" y="1400471"/>
            <a:ext cx="65694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4B21"/>
                </a:solidFill>
                <a:effectLst/>
                <a:latin typeface="Bahnschrift" panose="020B0502040204020203" pitchFamily="34" charset="0"/>
                <a:ea typeface="Calibri" panose="020F0502020204030204" pitchFamily="34" charset="0"/>
                <a:cs typeface="Times New Roman" panose="02020603050405020304" pitchFamily="18" charset="0"/>
              </a:rPr>
              <a:t>DEPARTMENT OF COMPUTER SCIENCE &amp; ENGINEERING</a:t>
            </a:r>
            <a:endParaRPr kumimoji="0" lang="en-US" altLang="en-US" sz="3200" b="0" i="0" u="none" strike="noStrike" cap="none" normalizeH="0" baseline="0" dirty="0">
              <a:ln>
                <a:noFill/>
              </a:ln>
              <a:solidFill>
                <a:srgbClr val="FF4B21"/>
              </a:solidFill>
              <a:effectLst/>
              <a:latin typeface="Bahnschrift" panose="020B0502040204020203" pitchFamily="34" charset="0"/>
            </a:endParaRPr>
          </a:p>
        </p:txBody>
      </p:sp>
      <p:sp>
        <p:nvSpPr>
          <p:cNvPr id="6" name="TextBox 5">
            <a:extLst>
              <a:ext uri="{FF2B5EF4-FFF2-40B4-BE49-F238E27FC236}">
                <a16:creationId xmlns:a16="http://schemas.microsoft.com/office/drawing/2014/main" id="{ED684383-BBC6-4530-1076-E6CF635BD2BE}"/>
              </a:ext>
            </a:extLst>
          </p:cNvPr>
          <p:cNvSpPr txBox="1"/>
          <p:nvPr/>
        </p:nvSpPr>
        <p:spPr>
          <a:xfrm>
            <a:off x="2260779" y="2190852"/>
            <a:ext cx="9189156" cy="523220"/>
          </a:xfrm>
          <a:prstGeom prst="rect">
            <a:avLst/>
          </a:prstGeom>
          <a:noFill/>
        </p:spPr>
        <p:txBody>
          <a:bodyPr wrap="square" rtlCol="0">
            <a:spAutoFit/>
          </a:bodyPr>
          <a:lstStyle/>
          <a:p>
            <a:r>
              <a:rPr lang="en-US" sz="2800" dirty="0">
                <a:solidFill>
                  <a:schemeClr val="accent2"/>
                </a:solidFill>
                <a:latin typeface="Bahnschrift Condensed" panose="020B0502040204020203" pitchFamily="34" charset="0"/>
              </a:rPr>
              <a:t>STUDENT RESULT MANAGEMENT SYSTEM</a:t>
            </a:r>
          </a:p>
        </p:txBody>
      </p:sp>
      <p:sp>
        <p:nvSpPr>
          <p:cNvPr id="7" name="TextBox 6">
            <a:extLst>
              <a:ext uri="{FF2B5EF4-FFF2-40B4-BE49-F238E27FC236}">
                <a16:creationId xmlns:a16="http://schemas.microsoft.com/office/drawing/2014/main" id="{0F52FC59-B7CB-2D4C-E68B-6AD1810DD153}"/>
              </a:ext>
            </a:extLst>
          </p:cNvPr>
          <p:cNvSpPr txBox="1"/>
          <p:nvPr/>
        </p:nvSpPr>
        <p:spPr>
          <a:xfrm>
            <a:off x="237850" y="3118037"/>
            <a:ext cx="4346222" cy="923330"/>
          </a:xfrm>
          <a:prstGeom prst="rect">
            <a:avLst/>
          </a:prstGeom>
          <a:noFill/>
        </p:spPr>
        <p:txBody>
          <a:bodyPr wrap="square" rtlCol="0">
            <a:spAutoFit/>
          </a:bodyPr>
          <a:lstStyle/>
          <a:p>
            <a:r>
              <a:rPr lang="en-US" sz="1800" dirty="0">
                <a:solidFill>
                  <a:srgbClr val="FF3399"/>
                </a:solidFill>
                <a:latin typeface="Bahnschrift" panose="020B0502040204020203" pitchFamily="34" charset="0"/>
              </a:rPr>
              <a:t>PRESENTED BY:</a:t>
            </a:r>
          </a:p>
          <a:p>
            <a:r>
              <a:rPr lang="en-US" dirty="0"/>
              <a:t>	</a:t>
            </a:r>
            <a:r>
              <a:rPr lang="en-US" sz="1800" dirty="0">
                <a:solidFill>
                  <a:srgbClr val="00B0F0"/>
                </a:solidFill>
                <a:latin typeface="Bahnschrift" panose="020B0502040204020203" pitchFamily="34" charset="0"/>
                <a:ea typeface="Roboto Light" panose="02000000000000000000" pitchFamily="2" charset="0"/>
              </a:rPr>
              <a:t>YASH PATROT-1DA19CS191</a:t>
            </a:r>
          </a:p>
          <a:p>
            <a:r>
              <a:rPr lang="en-US" sz="1800" dirty="0">
                <a:solidFill>
                  <a:srgbClr val="00B0F0"/>
                </a:solidFill>
                <a:latin typeface="Bahnschrift" panose="020B0502040204020203" pitchFamily="34" charset="0"/>
                <a:ea typeface="Roboto Light" panose="02000000000000000000" pitchFamily="2" charset="0"/>
              </a:rPr>
              <a:t>	PUNEETH S-1DA19CS199</a:t>
            </a:r>
            <a:endParaRPr lang="en-IN" sz="1800" dirty="0">
              <a:solidFill>
                <a:srgbClr val="00B0F0"/>
              </a:solidFill>
              <a:latin typeface="Bahnschrift" panose="020B0502040204020203" pitchFamily="34" charset="0"/>
              <a:ea typeface="Roboto Light" panose="02000000000000000000" pitchFamily="2" charset="0"/>
            </a:endParaRPr>
          </a:p>
        </p:txBody>
      </p:sp>
      <p:sp>
        <p:nvSpPr>
          <p:cNvPr id="8" name="TextBox 7">
            <a:extLst>
              <a:ext uri="{FF2B5EF4-FFF2-40B4-BE49-F238E27FC236}">
                <a16:creationId xmlns:a16="http://schemas.microsoft.com/office/drawing/2014/main" id="{69C41854-C405-1305-1747-BE21F2E8380E}"/>
              </a:ext>
            </a:extLst>
          </p:cNvPr>
          <p:cNvSpPr txBox="1"/>
          <p:nvPr/>
        </p:nvSpPr>
        <p:spPr>
          <a:xfrm>
            <a:off x="5866562" y="3118037"/>
            <a:ext cx="2923823" cy="1569660"/>
          </a:xfrm>
          <a:prstGeom prst="rect">
            <a:avLst/>
          </a:prstGeom>
          <a:noFill/>
        </p:spPr>
        <p:txBody>
          <a:bodyPr wrap="square" rtlCol="0">
            <a:spAutoFit/>
          </a:bodyPr>
          <a:lstStyle/>
          <a:p>
            <a:r>
              <a:rPr lang="en-US" sz="1800" dirty="0">
                <a:solidFill>
                  <a:srgbClr val="FFC000"/>
                </a:solidFill>
                <a:latin typeface="Bahnschrift" panose="020B0502040204020203" pitchFamily="34" charset="0"/>
              </a:rPr>
              <a:t>UNDER THE GUIDANCE OF </a:t>
            </a:r>
          </a:p>
          <a:p>
            <a:r>
              <a:rPr lang="en-US" dirty="0"/>
              <a:t>	</a:t>
            </a:r>
            <a:r>
              <a:rPr lang="en-US" sz="1800" dirty="0">
                <a:solidFill>
                  <a:srgbClr val="00B0F0"/>
                </a:solidFill>
                <a:latin typeface="Bahnschrift" panose="020B0502040204020203" pitchFamily="34" charset="0"/>
              </a:rPr>
              <a:t>MRS.VINUTHA H</a:t>
            </a:r>
          </a:p>
          <a:p>
            <a:pPr algn="r"/>
            <a:r>
              <a:rPr lang="en-US" sz="1800" dirty="0">
                <a:solidFill>
                  <a:srgbClr val="00B0F0"/>
                </a:solidFill>
                <a:latin typeface="Bahnschrift" panose="020B0502040204020203" pitchFamily="34" charset="0"/>
              </a:rPr>
              <a:t>               </a:t>
            </a:r>
            <a:r>
              <a:rPr lang="en-US" dirty="0">
                <a:solidFill>
                  <a:schemeClr val="accent5">
                    <a:lumMod val="20000"/>
                    <a:lumOff val="80000"/>
                  </a:schemeClr>
                </a:solidFill>
                <a:latin typeface="Bahnschrift" panose="020B0502040204020203" pitchFamily="34" charset="0"/>
              </a:rPr>
              <a:t>Assistant Professor, Dept. of CSE,</a:t>
            </a:r>
          </a:p>
          <a:p>
            <a:pPr algn="r"/>
            <a:r>
              <a:rPr lang="en-US" dirty="0" err="1">
                <a:solidFill>
                  <a:schemeClr val="accent5">
                    <a:lumMod val="20000"/>
                    <a:lumOff val="80000"/>
                  </a:schemeClr>
                </a:solidFill>
                <a:latin typeface="Bahnschrift" panose="020B0502040204020203" pitchFamily="34" charset="0"/>
              </a:rPr>
              <a:t>Dr.AIT</a:t>
            </a:r>
            <a:r>
              <a:rPr lang="en-US" dirty="0">
                <a:solidFill>
                  <a:schemeClr val="accent5">
                    <a:lumMod val="20000"/>
                    <a:lumOff val="80000"/>
                  </a:schemeClr>
                </a:solidFill>
                <a:latin typeface="Bahnschrift" panose="020B0502040204020203" pitchFamily="34" charset="0"/>
              </a:rPr>
              <a:t>, Bengaluru – 56.</a:t>
            </a:r>
          </a:p>
          <a:p>
            <a:endParaRPr lang="en-IN" dirty="0">
              <a:solidFill>
                <a:srgbClr val="00B0F0"/>
              </a:solidFill>
              <a:latin typeface="Bahnschrift" panose="020B0502040204020203" pitchFamily="34" charset="0"/>
            </a:endParaRPr>
          </a:p>
        </p:txBody>
      </p:sp>
      <p:pic>
        <p:nvPicPr>
          <p:cNvPr id="9" name="image2.png">
            <a:extLst>
              <a:ext uri="{FF2B5EF4-FFF2-40B4-BE49-F238E27FC236}">
                <a16:creationId xmlns:a16="http://schemas.microsoft.com/office/drawing/2014/main" id="{871BFD68-345B-12C9-6D5D-2DC7C5109190}"/>
              </a:ext>
            </a:extLst>
          </p:cNvPr>
          <p:cNvPicPr>
            <a:picLocks noChangeAspect="1"/>
          </p:cNvPicPr>
          <p:nvPr/>
        </p:nvPicPr>
        <p:blipFill>
          <a:blip r:embed="rId4" cstate="print"/>
          <a:stretch>
            <a:fillRect/>
          </a:stretch>
        </p:blipFill>
        <p:spPr>
          <a:xfrm>
            <a:off x="0" y="61306"/>
            <a:ext cx="906780" cy="8458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7BB2-B848-55F6-C1DD-86C829A4E100}"/>
              </a:ext>
            </a:extLst>
          </p:cNvPr>
          <p:cNvSpPr>
            <a:spLocks noGrp="1"/>
          </p:cNvSpPr>
          <p:nvPr>
            <p:ph type="ctrTitle"/>
          </p:nvPr>
        </p:nvSpPr>
        <p:spPr/>
        <p:txBody>
          <a:bodyPr/>
          <a:lstStyle/>
          <a:p>
            <a:endParaRPr lang="en-IN"/>
          </a:p>
        </p:txBody>
      </p:sp>
      <p:pic>
        <p:nvPicPr>
          <p:cNvPr id="3" name="Picture 4" descr="See the source image">
            <a:extLst>
              <a:ext uri="{FF2B5EF4-FFF2-40B4-BE49-F238E27FC236}">
                <a16:creationId xmlns:a16="http://schemas.microsoft.com/office/drawing/2014/main" id="{3B60FA9C-574E-326D-7E7B-D19A50250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47639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D03709-7B3D-48F2-B6AE-EFE254A0A044}"/>
              </a:ext>
            </a:extLst>
          </p:cNvPr>
          <p:cNvSpPr txBox="1"/>
          <p:nvPr/>
        </p:nvSpPr>
        <p:spPr>
          <a:xfrm>
            <a:off x="3364088" y="4763911"/>
            <a:ext cx="1705916" cy="307777"/>
          </a:xfrm>
          <a:prstGeom prst="rect">
            <a:avLst/>
          </a:prstGeom>
          <a:noFill/>
        </p:spPr>
        <p:txBody>
          <a:bodyPr wrap="none" rtlCol="0">
            <a:spAutoFit/>
          </a:bodyPr>
          <a:lstStyle/>
          <a:p>
            <a:r>
              <a:rPr lang="en-US" i="1" dirty="0">
                <a:solidFill>
                  <a:schemeClr val="bg1"/>
                </a:solidFill>
                <a:latin typeface="Bahnschrift Light" panose="020B0502040204020203" pitchFamily="34" charset="0"/>
              </a:rPr>
              <a:t>DJANGO WORKING</a:t>
            </a:r>
            <a:endParaRPr lang="en-IN" i="1"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338345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E22A1-1942-A7DF-49C9-160A9FD444A3}"/>
              </a:ext>
            </a:extLst>
          </p:cNvPr>
          <p:cNvSpPr txBox="1"/>
          <p:nvPr/>
        </p:nvSpPr>
        <p:spPr>
          <a:xfrm>
            <a:off x="457200" y="186481"/>
            <a:ext cx="8229600" cy="4770537"/>
          </a:xfrm>
          <a:prstGeom prst="rect">
            <a:avLst/>
          </a:prstGeom>
          <a:noFill/>
        </p:spPr>
        <p:txBody>
          <a:bodyPr wrap="square" rtlCol="0">
            <a:spAutoFit/>
          </a:bodyPr>
          <a:lstStyle/>
          <a:p>
            <a:r>
              <a:rPr kumimoji="0" lang="en-US" sz="1600" b="0" i="0" u="none" strike="noStrike" kern="0" cap="none" spc="0" normalizeH="0" baseline="0" noProof="0" dirty="0">
                <a:ln>
                  <a:noFill/>
                </a:ln>
                <a:solidFill>
                  <a:srgbClr val="48FFD5"/>
                </a:solidFill>
                <a:effectLst/>
                <a:uLnTx/>
                <a:uFillTx/>
                <a:latin typeface="Bahnschrift Light" panose="020B0502040204020203" pitchFamily="34" charset="0"/>
                <a:ea typeface="Roboto Black"/>
                <a:sym typeface="Roboto Black"/>
              </a:rPr>
              <a:t> </a:t>
            </a:r>
            <a:r>
              <a:rPr kumimoji="0" lang="en-US" sz="1600" b="0" i="0" u="none" strike="noStrike" kern="0" cap="none" spc="0" normalizeH="0" baseline="0" noProof="0" dirty="0">
                <a:ln>
                  <a:noFill/>
                </a:ln>
                <a:solidFill>
                  <a:srgbClr val="00E2FA"/>
                </a:solidFill>
                <a:effectLst/>
                <a:uLnTx/>
                <a:uFillTx/>
                <a:latin typeface="Bahnschrift Light" panose="020B0502040204020203" pitchFamily="34" charset="0"/>
                <a:ea typeface="Roboto Black"/>
                <a:sym typeface="Roboto Black"/>
              </a:rPr>
              <a:t>The preceding diagram shows the simplified journey of a web request from a visitor's browser to your Django application and back. The numbered paths are as follows: </a:t>
            </a:r>
            <a:br>
              <a:rPr kumimoji="0" lang="en-US" sz="1600" b="0" i="0" u="none" strike="noStrike" kern="0" cap="none" spc="0" normalizeH="0" baseline="0" noProof="0" dirty="0">
                <a:ln>
                  <a:noFill/>
                </a:ln>
                <a:solidFill>
                  <a:schemeClr val="accent5">
                    <a:lumMod val="60000"/>
                    <a:lumOff val="40000"/>
                  </a:schemeClr>
                </a:solidFill>
                <a:effectLst/>
                <a:uLnTx/>
                <a:uFillTx/>
                <a:latin typeface="Bahnschrift Light" panose="020B0502040204020203" pitchFamily="34" charset="0"/>
                <a:ea typeface="Roboto Black"/>
                <a:sym typeface="Roboto Black"/>
              </a:rPr>
            </a:br>
            <a:r>
              <a:rPr kumimoji="0" lang="en-US" sz="1600" b="0" i="0" u="none" strike="noStrike" kern="0" cap="none" spc="0" normalizeH="0" baseline="0" noProof="0" dirty="0">
                <a:ln>
                  <a:noFill/>
                </a:ln>
                <a:solidFill>
                  <a:schemeClr val="accent5">
                    <a:lumMod val="60000"/>
                    <a:lumOff val="40000"/>
                  </a:schemeClr>
                </a:solidFill>
                <a:effectLst/>
                <a:uLnTx/>
                <a:uFillTx/>
                <a:latin typeface="Bahnschrift Light" panose="020B0502040204020203" pitchFamily="34" charset="0"/>
                <a:ea typeface="Roboto Black"/>
                <a:sym typeface="Roboto Black"/>
              </a:rPr>
              <a:t>1. </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The browser sends the request (essentially, a string of bytes) to your web server. </a:t>
            </a:r>
            <a:b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US" sz="1600" b="0" i="0" u="none" strike="noStrike" kern="0" cap="none" spc="0" normalizeH="0" baseline="0" noProof="0" dirty="0">
                <a:ln>
                  <a:noFill/>
                </a:ln>
                <a:solidFill>
                  <a:schemeClr val="accent5">
                    <a:lumMod val="60000"/>
                    <a:lumOff val="40000"/>
                  </a:schemeClr>
                </a:solidFill>
                <a:effectLst/>
                <a:uLnTx/>
                <a:uFillTx/>
                <a:latin typeface="Bahnschrift Light" panose="020B0502040204020203" pitchFamily="34" charset="0"/>
                <a:ea typeface="Roboto Black"/>
                <a:sym typeface="Roboto Black"/>
              </a:rPr>
              <a:t>2. </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Your web server hands over the request to a </a:t>
            </a:r>
            <a:r>
              <a:rPr kumimoji="0" lang="en-US" sz="1600" b="1" i="0" u="none" strike="noStrike" kern="0" cap="none" spc="0" normalizeH="0" baseline="0" noProof="0" dirty="0">
                <a:ln>
                  <a:noFill/>
                </a:ln>
                <a:solidFill>
                  <a:schemeClr val="accent5">
                    <a:lumMod val="60000"/>
                    <a:lumOff val="40000"/>
                  </a:schemeClr>
                </a:solidFill>
                <a:effectLst/>
                <a:uLnTx/>
                <a:uFillTx/>
                <a:latin typeface="Bahnschrift Light" panose="020B0502040204020203" pitchFamily="34" charset="0"/>
                <a:ea typeface="Roboto Black"/>
                <a:sym typeface="Roboto Black"/>
              </a:rPr>
              <a:t>Web Server Gateway                     Interface</a:t>
            </a:r>
            <a:r>
              <a:rPr kumimoji="0" lang="en-US" sz="1600" b="1" i="0" u="none" strike="noStrike" kern="0" cap="none" spc="0" normalizeH="0" baseline="0" noProof="0" dirty="0">
                <a:ln>
                  <a:noFill/>
                </a:ln>
                <a:solidFill>
                  <a:srgbClr val="48FFD5"/>
                </a:solidFill>
                <a:effectLst/>
                <a:uLnTx/>
                <a:uFillTx/>
                <a:latin typeface="Bahnschrift Light" panose="020B0502040204020203" pitchFamily="34" charset="0"/>
                <a:ea typeface="Roboto Black"/>
                <a:sym typeface="Roboto Black"/>
              </a:rPr>
              <a:t> </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a:t>
            </a:r>
            <a:r>
              <a:rPr kumimoji="0" lang="en-US" sz="1600" b="1"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WSGI</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 server or directly serves a file (a CSS file) from the filesystem. </a:t>
            </a:r>
            <a:b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US" sz="1600" b="0" i="0" u="none" strike="noStrike" kern="0" cap="none" spc="0" normalizeH="0" baseline="0" noProof="0" dirty="0">
                <a:ln>
                  <a:noFill/>
                </a:ln>
                <a:solidFill>
                  <a:schemeClr val="accent5">
                    <a:lumMod val="60000"/>
                    <a:lumOff val="40000"/>
                  </a:schemeClr>
                </a:solidFill>
                <a:effectLst/>
                <a:uLnTx/>
                <a:uFillTx/>
                <a:latin typeface="Bahnschrift Light" panose="020B0502040204020203" pitchFamily="34" charset="0"/>
                <a:ea typeface="Roboto Black"/>
                <a:sym typeface="Roboto Black"/>
              </a:rPr>
              <a:t>3. </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Unlike a web server, WSGI servers can run Python applications. The request populates a Python dictionary called environ and, optionally, passes through several layers of middleware, ultimately reaching your Django application. </a:t>
            </a:r>
            <a:b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US" sz="1600" b="0" i="0" u="none" strike="noStrike" kern="0" cap="none" spc="0" normalizeH="0" baseline="0" noProof="0" dirty="0">
                <a:ln>
                  <a:noFill/>
                </a:ln>
                <a:solidFill>
                  <a:schemeClr val="accent5">
                    <a:lumMod val="60000"/>
                    <a:lumOff val="40000"/>
                  </a:schemeClr>
                </a:solidFill>
                <a:effectLst/>
                <a:uLnTx/>
                <a:uFillTx/>
                <a:latin typeface="Bahnschrift Light" panose="020B0502040204020203" pitchFamily="34" charset="0"/>
                <a:ea typeface="Roboto Black"/>
                <a:sym typeface="Roboto Black"/>
              </a:rPr>
              <a:t>4. </a:t>
            </a:r>
            <a:r>
              <a:rPr kumimoji="0" lang="en-US" sz="1600" b="0" i="0" u="none" strike="noStrike" kern="0" cap="none" spc="0" normalizeH="0" baseline="0" noProof="0" dirty="0" err="1">
                <a:ln>
                  <a:noFill/>
                </a:ln>
                <a:solidFill>
                  <a:schemeClr val="accent5">
                    <a:lumMod val="60000"/>
                    <a:lumOff val="40000"/>
                  </a:schemeClr>
                </a:solidFill>
                <a:effectLst/>
                <a:uLnTx/>
                <a:uFillTx/>
                <a:latin typeface="Bahnschrift Light" panose="020B0502040204020203" pitchFamily="34" charset="0"/>
                <a:ea typeface="Roboto Black"/>
                <a:sym typeface="Roboto Black"/>
              </a:rPr>
              <a:t>URLconf</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 (URL configuration) module contained in the urls.py of your project selects a view to handle the request based on the requested URL. The request has turned into </a:t>
            </a:r>
            <a:r>
              <a:rPr kumimoji="0" lang="en-US" sz="1600" b="0" i="0" u="none" strike="noStrike" kern="0" cap="none" spc="0" normalizeH="0" baseline="0" noProof="0" dirty="0" err="1">
                <a:ln>
                  <a:noFill/>
                </a:ln>
                <a:solidFill>
                  <a:schemeClr val="accent5">
                    <a:lumMod val="60000"/>
                    <a:lumOff val="40000"/>
                  </a:schemeClr>
                </a:solidFill>
                <a:effectLst/>
                <a:uLnTx/>
                <a:uFillTx/>
                <a:latin typeface="Bahnschrift Light" panose="020B0502040204020203" pitchFamily="34" charset="0"/>
                <a:ea typeface="Roboto Black"/>
                <a:sym typeface="Roboto Black"/>
              </a:rPr>
              <a:t>HttpRequest</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 a Python object. </a:t>
            </a:r>
            <a:b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US" sz="1600" b="0" i="0" u="none" strike="noStrike" kern="0" cap="none" spc="0" normalizeH="0" baseline="0" noProof="0" dirty="0">
                <a:ln>
                  <a:noFill/>
                </a:ln>
                <a:solidFill>
                  <a:schemeClr val="accent5">
                    <a:lumMod val="60000"/>
                    <a:lumOff val="40000"/>
                  </a:schemeClr>
                </a:solidFill>
                <a:effectLst/>
                <a:uLnTx/>
                <a:uFillTx/>
                <a:latin typeface="Bahnschrift Light" panose="020B0502040204020203" pitchFamily="34" charset="0"/>
                <a:ea typeface="Roboto Black"/>
                <a:sym typeface="Roboto Black"/>
              </a:rPr>
              <a:t>5. </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The selected view typically does one or more of the following things: </a:t>
            </a:r>
            <a:br>
              <a:rPr kumimoji="0" lang="en-IN"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IN"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      </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a. Talks to a database via the models</a:t>
            </a:r>
            <a:br>
              <a:rPr kumimoji="0" lang="en-IN"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IN"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      </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b. Renders HTML or any other formatted response using templates </a:t>
            </a:r>
            <a:b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      c. Returns a plain text response (not shown) </a:t>
            </a:r>
            <a:b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      </a:t>
            </a:r>
            <a:r>
              <a:rPr kumimoji="0" lang="en-IN"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d. Raises an exception </a:t>
            </a:r>
            <a:br>
              <a:rPr kumimoji="0" lang="en-IN"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US" sz="1600" b="0" i="0" u="none" strike="noStrike" kern="0" cap="none" spc="0" normalizeH="0" baseline="0" noProof="0" dirty="0">
                <a:ln>
                  <a:noFill/>
                </a:ln>
                <a:solidFill>
                  <a:schemeClr val="accent5">
                    <a:lumMod val="60000"/>
                    <a:lumOff val="40000"/>
                  </a:schemeClr>
                </a:solidFill>
                <a:effectLst/>
                <a:uLnTx/>
                <a:uFillTx/>
                <a:latin typeface="Bahnschrift Light" panose="020B0502040204020203" pitchFamily="34" charset="0"/>
                <a:ea typeface="Roboto Black"/>
                <a:sym typeface="Roboto Black"/>
              </a:rPr>
              <a:t>6. </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The </a:t>
            </a:r>
            <a:r>
              <a:rPr kumimoji="0" lang="en-US" sz="1600" b="0" i="0" u="none" strike="noStrike" kern="0" cap="none" spc="0" normalizeH="0" baseline="0" noProof="0" dirty="0" err="1">
                <a:ln>
                  <a:noFill/>
                </a:ln>
                <a:solidFill>
                  <a:schemeClr val="accent5">
                    <a:lumMod val="60000"/>
                    <a:lumOff val="40000"/>
                  </a:schemeClr>
                </a:solidFill>
                <a:effectLst/>
                <a:uLnTx/>
                <a:uFillTx/>
                <a:latin typeface="Bahnschrift Light" panose="020B0502040204020203" pitchFamily="34" charset="0"/>
                <a:ea typeface="Roboto Black"/>
                <a:sym typeface="Roboto Black"/>
              </a:rPr>
              <a:t>HttpResponse</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 object gets rendered into a string, as it leaves the Django                                          application. </a:t>
            </a:r>
            <a:b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br>
            <a:r>
              <a:rPr kumimoji="0" lang="en-US" sz="1600" b="0" i="0" u="none" strike="noStrike" kern="0" cap="none" spc="0" normalizeH="0" baseline="0" noProof="0" dirty="0">
                <a:ln>
                  <a:noFill/>
                </a:ln>
                <a:solidFill>
                  <a:schemeClr val="accent5">
                    <a:lumMod val="60000"/>
                    <a:lumOff val="40000"/>
                  </a:schemeClr>
                </a:solidFill>
                <a:effectLst/>
                <a:uLnTx/>
                <a:uFillTx/>
                <a:latin typeface="Bahnschrift Light" panose="020B0502040204020203" pitchFamily="34" charset="0"/>
                <a:ea typeface="Roboto Black"/>
                <a:sym typeface="Roboto Black"/>
              </a:rPr>
              <a:t>7. </a:t>
            </a:r>
            <a:r>
              <a:rPr kumimoji="0" lang="en-US" sz="1600" b="0" i="0" u="none" strike="noStrike" kern="0" cap="none" spc="0" normalizeH="0" baseline="0" noProof="0" dirty="0">
                <a:ln>
                  <a:noFill/>
                </a:ln>
                <a:solidFill>
                  <a:srgbClr val="FFFFFF"/>
                </a:solidFill>
                <a:effectLst/>
                <a:uLnTx/>
                <a:uFillTx/>
                <a:latin typeface="Bahnschrift Light" panose="020B0502040204020203" pitchFamily="34" charset="0"/>
                <a:ea typeface="Roboto Black"/>
                <a:sym typeface="Roboto Black"/>
              </a:rPr>
              <a:t>A beautifully rendered web page is seen in your user's browser. </a:t>
            </a:r>
            <a:endParaRPr lang="en-IN" dirty="0"/>
          </a:p>
        </p:txBody>
      </p:sp>
    </p:spTree>
    <p:extLst>
      <p:ext uri="{BB962C8B-B14F-4D97-AF65-F5344CB8AC3E}">
        <p14:creationId xmlns:p14="http://schemas.microsoft.com/office/powerpoint/2010/main" val="176970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8B22-2CCC-F89A-5373-B852E5A6020A}"/>
              </a:ext>
            </a:extLst>
          </p:cNvPr>
          <p:cNvSpPr>
            <a:spLocks noGrp="1"/>
          </p:cNvSpPr>
          <p:nvPr>
            <p:ph type="ctrTitle"/>
          </p:nvPr>
        </p:nvSpPr>
        <p:spPr>
          <a:xfrm>
            <a:off x="311700" y="305996"/>
            <a:ext cx="8520600" cy="606600"/>
          </a:xfrm>
        </p:spPr>
        <p:txBody>
          <a:bodyPr/>
          <a:lstStyle/>
          <a:p>
            <a:r>
              <a:rPr lang="en-US" dirty="0"/>
              <a:t>USE CASE DIAGRAMS</a:t>
            </a:r>
            <a:endParaRPr lang="en-IN" dirty="0"/>
          </a:p>
        </p:txBody>
      </p:sp>
      <p:pic>
        <p:nvPicPr>
          <p:cNvPr id="5" name="Picture 4">
            <a:extLst>
              <a:ext uri="{FF2B5EF4-FFF2-40B4-BE49-F238E27FC236}">
                <a16:creationId xmlns:a16="http://schemas.microsoft.com/office/drawing/2014/main" id="{4899A86D-A64D-5604-B03E-5CBB7CCE6A51}"/>
              </a:ext>
            </a:extLst>
          </p:cNvPr>
          <p:cNvPicPr>
            <a:picLocks noChangeAspect="1"/>
          </p:cNvPicPr>
          <p:nvPr/>
        </p:nvPicPr>
        <p:blipFill>
          <a:blip r:embed="rId2"/>
          <a:stretch>
            <a:fillRect/>
          </a:stretch>
        </p:blipFill>
        <p:spPr>
          <a:xfrm>
            <a:off x="1230486" y="2089841"/>
            <a:ext cx="6886222" cy="2564495"/>
          </a:xfrm>
          <a:prstGeom prst="rect">
            <a:avLst/>
          </a:prstGeom>
        </p:spPr>
      </p:pic>
      <p:sp>
        <p:nvSpPr>
          <p:cNvPr id="6" name="TextBox 5">
            <a:extLst>
              <a:ext uri="{FF2B5EF4-FFF2-40B4-BE49-F238E27FC236}">
                <a16:creationId xmlns:a16="http://schemas.microsoft.com/office/drawing/2014/main" id="{7970024A-DC1D-531E-4946-8BCF5A807A1C}"/>
              </a:ext>
            </a:extLst>
          </p:cNvPr>
          <p:cNvSpPr txBox="1"/>
          <p:nvPr/>
        </p:nvSpPr>
        <p:spPr>
          <a:xfrm>
            <a:off x="654753" y="1081873"/>
            <a:ext cx="8037689" cy="923330"/>
          </a:xfrm>
          <a:prstGeom prst="rect">
            <a:avLst/>
          </a:prstGeom>
          <a:noFill/>
        </p:spPr>
        <p:txBody>
          <a:bodyPr wrap="square" rtlCol="0">
            <a:spAutoFit/>
          </a:bodyPr>
          <a:lstStyle/>
          <a:p>
            <a:r>
              <a:rPr lang="en-US" sz="1800" b="0" i="0" u="none" strike="noStrike" baseline="0" dirty="0">
                <a:solidFill>
                  <a:schemeClr val="accent5">
                    <a:lumMod val="60000"/>
                    <a:lumOff val="40000"/>
                  </a:schemeClr>
                </a:solidFill>
                <a:latin typeface="Bahnschrift Light" panose="020B0502040204020203" pitchFamily="34" charset="0"/>
              </a:rPr>
              <a:t>A Use Case Diagram is a graphical delineation of the cooperation’s among the components of a system that shows the connection between the user and diverse use cases in which the user is included. </a:t>
            </a:r>
            <a:endParaRPr lang="en-IN" dirty="0">
              <a:solidFill>
                <a:schemeClr val="accent5">
                  <a:lumMod val="60000"/>
                  <a:lumOff val="40000"/>
                </a:schemeClr>
              </a:solidFill>
              <a:latin typeface="Bahnschrift Light" panose="020B0502040204020203" pitchFamily="34" charset="0"/>
            </a:endParaRPr>
          </a:p>
        </p:txBody>
      </p:sp>
      <p:sp>
        <p:nvSpPr>
          <p:cNvPr id="7" name="TextBox 6">
            <a:extLst>
              <a:ext uri="{FF2B5EF4-FFF2-40B4-BE49-F238E27FC236}">
                <a16:creationId xmlns:a16="http://schemas.microsoft.com/office/drawing/2014/main" id="{ECBA622B-CC90-2903-1585-795A45CFAFA7}"/>
              </a:ext>
            </a:extLst>
          </p:cNvPr>
          <p:cNvSpPr txBox="1"/>
          <p:nvPr/>
        </p:nvSpPr>
        <p:spPr>
          <a:xfrm>
            <a:off x="3612444" y="4714037"/>
            <a:ext cx="2427111" cy="338554"/>
          </a:xfrm>
          <a:prstGeom prst="rect">
            <a:avLst/>
          </a:prstGeom>
          <a:noFill/>
        </p:spPr>
        <p:txBody>
          <a:bodyPr wrap="square" rtlCol="0">
            <a:spAutoFit/>
          </a:bodyPr>
          <a:lstStyle/>
          <a:p>
            <a:r>
              <a:rPr lang="en-IN" sz="1600" b="1" i="1" u="none" strike="noStrike" baseline="0" dirty="0">
                <a:solidFill>
                  <a:schemeClr val="accent5">
                    <a:lumMod val="60000"/>
                    <a:lumOff val="40000"/>
                  </a:schemeClr>
                </a:solidFill>
              </a:rPr>
              <a:t>Student use case </a:t>
            </a:r>
            <a:endParaRPr lang="en-IN" sz="1600" b="1" i="1" dirty="0">
              <a:solidFill>
                <a:schemeClr val="accent5">
                  <a:lumMod val="60000"/>
                  <a:lumOff val="40000"/>
                </a:schemeClr>
              </a:solidFill>
            </a:endParaRPr>
          </a:p>
        </p:txBody>
      </p:sp>
    </p:spTree>
    <p:extLst>
      <p:ext uri="{BB962C8B-B14F-4D97-AF65-F5344CB8AC3E}">
        <p14:creationId xmlns:p14="http://schemas.microsoft.com/office/powerpoint/2010/main" val="4185320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E1C2-338D-E77A-BCA9-EB278559CED0}"/>
              </a:ext>
            </a:extLst>
          </p:cNvPr>
          <p:cNvSpPr>
            <a:spLocks noGrp="1"/>
          </p:cNvSpPr>
          <p:nvPr>
            <p:ph type="ctrTitle"/>
          </p:nvPr>
        </p:nvSpPr>
        <p:spPr/>
        <p:txBody>
          <a:bodyPr/>
          <a:lstStyle/>
          <a:p>
            <a:endParaRPr lang="en-IN"/>
          </a:p>
        </p:txBody>
      </p:sp>
      <p:pic>
        <p:nvPicPr>
          <p:cNvPr id="4" name="Picture 3">
            <a:extLst>
              <a:ext uri="{FF2B5EF4-FFF2-40B4-BE49-F238E27FC236}">
                <a16:creationId xmlns:a16="http://schemas.microsoft.com/office/drawing/2014/main" id="{0AF3138C-9992-A53C-C592-EFC419D08259}"/>
              </a:ext>
            </a:extLst>
          </p:cNvPr>
          <p:cNvPicPr>
            <a:picLocks noChangeAspect="1"/>
          </p:cNvPicPr>
          <p:nvPr/>
        </p:nvPicPr>
        <p:blipFill>
          <a:blip r:embed="rId2"/>
          <a:stretch>
            <a:fillRect/>
          </a:stretch>
        </p:blipFill>
        <p:spPr>
          <a:xfrm>
            <a:off x="1487727" y="644550"/>
            <a:ext cx="6168545" cy="3103361"/>
          </a:xfrm>
          <a:prstGeom prst="rect">
            <a:avLst/>
          </a:prstGeom>
        </p:spPr>
      </p:pic>
      <p:sp>
        <p:nvSpPr>
          <p:cNvPr id="5" name="TextBox 4">
            <a:extLst>
              <a:ext uri="{FF2B5EF4-FFF2-40B4-BE49-F238E27FC236}">
                <a16:creationId xmlns:a16="http://schemas.microsoft.com/office/drawing/2014/main" id="{CF12C236-5F4A-9741-7CE3-89993E810040}"/>
              </a:ext>
            </a:extLst>
          </p:cNvPr>
          <p:cNvSpPr txBox="1"/>
          <p:nvPr/>
        </p:nvSpPr>
        <p:spPr>
          <a:xfrm>
            <a:off x="3387786" y="3917244"/>
            <a:ext cx="4165600" cy="338554"/>
          </a:xfrm>
          <a:prstGeom prst="rect">
            <a:avLst/>
          </a:prstGeom>
          <a:noFill/>
        </p:spPr>
        <p:txBody>
          <a:bodyPr wrap="square" rtlCol="0">
            <a:spAutoFit/>
          </a:bodyPr>
          <a:lstStyle/>
          <a:p>
            <a:r>
              <a:rPr lang="en-IN" sz="1600" b="1" i="1" u="none" strike="noStrike" baseline="0" dirty="0">
                <a:solidFill>
                  <a:schemeClr val="accent5">
                    <a:lumMod val="60000"/>
                    <a:lumOff val="40000"/>
                  </a:schemeClr>
                </a:solidFill>
                <a:latin typeface="+mj-lt"/>
              </a:rPr>
              <a:t>Admin use case </a:t>
            </a:r>
            <a:endParaRPr lang="en-IN" sz="1600" dirty="0">
              <a:solidFill>
                <a:schemeClr val="accent5">
                  <a:lumMod val="60000"/>
                  <a:lumOff val="40000"/>
                </a:schemeClr>
              </a:solidFill>
              <a:latin typeface="+mj-lt"/>
            </a:endParaRPr>
          </a:p>
        </p:txBody>
      </p:sp>
    </p:spTree>
    <p:extLst>
      <p:ext uri="{BB962C8B-B14F-4D97-AF65-F5344CB8AC3E}">
        <p14:creationId xmlns:p14="http://schemas.microsoft.com/office/powerpoint/2010/main" val="295611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2293-CAAB-068D-AF1E-02D47ADFE42B}"/>
              </a:ext>
            </a:extLst>
          </p:cNvPr>
          <p:cNvSpPr>
            <a:spLocks noGrp="1"/>
          </p:cNvSpPr>
          <p:nvPr>
            <p:ph type="ctrTitle"/>
          </p:nvPr>
        </p:nvSpPr>
        <p:spPr>
          <a:xfrm>
            <a:off x="311700" y="238150"/>
            <a:ext cx="8520600" cy="606600"/>
          </a:xfrm>
          <a:ln>
            <a:solidFill>
              <a:schemeClr val="accent3"/>
            </a:solidFill>
          </a:ln>
        </p:spPr>
        <p:txBody>
          <a:bodyPr/>
          <a:lstStyle/>
          <a:p>
            <a:r>
              <a:rPr lang="en-US" dirty="0"/>
              <a:t>IMPLEMENTATION</a:t>
            </a:r>
            <a:endParaRPr lang="en-IN" dirty="0"/>
          </a:p>
        </p:txBody>
      </p:sp>
      <p:sp>
        <p:nvSpPr>
          <p:cNvPr id="3" name="TextBox 2">
            <a:extLst>
              <a:ext uri="{FF2B5EF4-FFF2-40B4-BE49-F238E27FC236}">
                <a16:creationId xmlns:a16="http://schemas.microsoft.com/office/drawing/2014/main" id="{94A628DC-C098-7617-2A81-ABB13AEAD602}"/>
              </a:ext>
            </a:extLst>
          </p:cNvPr>
          <p:cNvSpPr txBox="1"/>
          <p:nvPr/>
        </p:nvSpPr>
        <p:spPr>
          <a:xfrm>
            <a:off x="767644" y="1119698"/>
            <a:ext cx="7608712" cy="3785652"/>
          </a:xfrm>
          <a:prstGeom prst="rect">
            <a:avLst/>
          </a:prstGeom>
          <a:noFill/>
        </p:spPr>
        <p:txBody>
          <a:bodyPr wrap="square" rtlCol="0">
            <a:spAutoFit/>
          </a:bodyPr>
          <a:lstStyle/>
          <a:p>
            <a:r>
              <a:rPr lang="en-IN" sz="2000" dirty="0">
                <a:solidFill>
                  <a:schemeClr val="accent5">
                    <a:lumMod val="60000"/>
                    <a:lumOff val="40000"/>
                  </a:schemeClr>
                </a:solidFill>
                <a:latin typeface="Bahnschrift Light" panose="020B0502040204020203" pitchFamily="34" charset="0"/>
              </a:rPr>
              <a:t>This project is developed using the following: </a:t>
            </a:r>
          </a:p>
          <a:p>
            <a:r>
              <a:rPr lang="en-IN" sz="2000" dirty="0">
                <a:solidFill>
                  <a:schemeClr val="accent5">
                    <a:lumMod val="60000"/>
                    <a:lumOff val="40000"/>
                  </a:schemeClr>
                </a:solidFill>
                <a:latin typeface="Bahnschrift Light" panose="020B0502040204020203" pitchFamily="34" charset="0"/>
              </a:rPr>
              <a:t>▪ Python </a:t>
            </a:r>
          </a:p>
          <a:p>
            <a:r>
              <a:rPr lang="en-IN" sz="2000" dirty="0">
                <a:solidFill>
                  <a:schemeClr val="accent5">
                    <a:lumMod val="60000"/>
                    <a:lumOff val="40000"/>
                  </a:schemeClr>
                </a:solidFill>
                <a:latin typeface="Bahnschrift Light" panose="020B0502040204020203" pitchFamily="34" charset="0"/>
              </a:rPr>
              <a:t>▪ Django </a:t>
            </a:r>
          </a:p>
          <a:p>
            <a:r>
              <a:rPr lang="en-IN" sz="2000" dirty="0">
                <a:solidFill>
                  <a:schemeClr val="accent5">
                    <a:lumMod val="60000"/>
                    <a:lumOff val="40000"/>
                  </a:schemeClr>
                </a:solidFill>
                <a:latin typeface="Bahnschrift Light" panose="020B0502040204020203" pitchFamily="34" charset="0"/>
              </a:rPr>
              <a:t>▪ SQLite3 </a:t>
            </a:r>
          </a:p>
          <a:p>
            <a:r>
              <a:rPr lang="en-IN" sz="2000" dirty="0">
                <a:solidFill>
                  <a:schemeClr val="accent5">
                    <a:lumMod val="60000"/>
                    <a:lumOff val="40000"/>
                  </a:schemeClr>
                </a:solidFill>
                <a:latin typeface="Bahnschrift Light" panose="020B0502040204020203" pitchFamily="34" charset="0"/>
              </a:rPr>
              <a:t>▪ HTML </a:t>
            </a:r>
          </a:p>
          <a:p>
            <a:r>
              <a:rPr lang="en-IN" sz="2000" dirty="0">
                <a:solidFill>
                  <a:schemeClr val="accent5">
                    <a:lumMod val="60000"/>
                    <a:lumOff val="40000"/>
                  </a:schemeClr>
                </a:solidFill>
                <a:latin typeface="Bahnschrift Light" panose="020B0502040204020203" pitchFamily="34" charset="0"/>
              </a:rPr>
              <a:t>▪ CSS </a:t>
            </a:r>
          </a:p>
          <a:p>
            <a:r>
              <a:rPr lang="en-IN" sz="2000" dirty="0">
                <a:solidFill>
                  <a:schemeClr val="accent5">
                    <a:lumMod val="60000"/>
                    <a:lumOff val="40000"/>
                  </a:schemeClr>
                </a:solidFill>
                <a:latin typeface="Bahnschrift Light" panose="020B0502040204020203" pitchFamily="34" charset="0"/>
              </a:rPr>
              <a:t>▪ JavaScript </a:t>
            </a:r>
          </a:p>
          <a:p>
            <a:r>
              <a:rPr lang="en-IN" sz="2000" dirty="0">
                <a:solidFill>
                  <a:schemeClr val="accent5">
                    <a:lumMod val="60000"/>
                    <a:lumOff val="40000"/>
                  </a:schemeClr>
                </a:solidFill>
                <a:latin typeface="Bahnschrift Light" panose="020B0502040204020203" pitchFamily="34" charset="0"/>
              </a:rPr>
              <a:t>▪ jQuery </a:t>
            </a:r>
          </a:p>
          <a:p>
            <a:r>
              <a:rPr lang="en-IN" sz="2000" dirty="0">
                <a:solidFill>
                  <a:schemeClr val="accent5">
                    <a:lumMod val="60000"/>
                    <a:lumOff val="40000"/>
                  </a:schemeClr>
                </a:solidFill>
                <a:latin typeface="Bahnschrift Light" panose="020B0502040204020203" pitchFamily="34" charset="0"/>
              </a:rPr>
              <a:t>▪ Ajax</a:t>
            </a:r>
          </a:p>
          <a:p>
            <a:r>
              <a:rPr lang="en-IN" sz="2000" dirty="0">
                <a:solidFill>
                  <a:schemeClr val="accent5">
                    <a:lumMod val="60000"/>
                    <a:lumOff val="40000"/>
                  </a:schemeClr>
                </a:solidFill>
                <a:latin typeface="Bahnschrift Light" panose="020B0502040204020203" pitchFamily="34" charset="0"/>
              </a:rPr>
              <a:t>▪ Google Material Icons </a:t>
            </a:r>
          </a:p>
          <a:p>
            <a:r>
              <a:rPr lang="en-IN" sz="2000" dirty="0">
                <a:solidFill>
                  <a:schemeClr val="accent5">
                    <a:lumMod val="60000"/>
                    <a:lumOff val="40000"/>
                  </a:schemeClr>
                </a:solidFill>
                <a:latin typeface="Bahnschrift Light" panose="020B0502040204020203" pitchFamily="34" charset="0"/>
              </a:rPr>
              <a:t>▪ </a:t>
            </a:r>
            <a:r>
              <a:rPr lang="en-IN" sz="2000" dirty="0" err="1">
                <a:solidFill>
                  <a:schemeClr val="accent5">
                    <a:lumMod val="60000"/>
                    <a:lumOff val="40000"/>
                  </a:schemeClr>
                </a:solidFill>
                <a:latin typeface="Bahnschrift Light" panose="020B0502040204020203" pitchFamily="34" charset="0"/>
              </a:rPr>
              <a:t>Fontawesome</a:t>
            </a:r>
            <a:r>
              <a:rPr lang="en-IN" sz="2000" dirty="0">
                <a:solidFill>
                  <a:schemeClr val="accent5">
                    <a:lumMod val="60000"/>
                    <a:lumOff val="40000"/>
                  </a:schemeClr>
                </a:solidFill>
                <a:latin typeface="Bahnschrift Light" panose="020B0502040204020203" pitchFamily="34" charset="0"/>
              </a:rPr>
              <a:t> </a:t>
            </a:r>
          </a:p>
          <a:p>
            <a:r>
              <a:rPr lang="en-IN" sz="2000" dirty="0">
                <a:solidFill>
                  <a:schemeClr val="accent5">
                    <a:lumMod val="60000"/>
                    <a:lumOff val="40000"/>
                  </a:schemeClr>
                </a:solidFill>
                <a:latin typeface="Bahnschrift Light" panose="020B0502040204020203" pitchFamily="34" charset="0"/>
              </a:rPr>
              <a:t>▪ Django Material Dashboard Template</a:t>
            </a:r>
            <a:endParaRPr lang="en-IN" dirty="0">
              <a:solidFill>
                <a:schemeClr val="accent5">
                  <a:lumMod val="60000"/>
                  <a:lumOff val="40000"/>
                </a:schemeClr>
              </a:solidFill>
              <a:latin typeface="Bahnschrift Light" panose="020B0502040204020203" pitchFamily="34" charset="0"/>
            </a:endParaRPr>
          </a:p>
        </p:txBody>
      </p:sp>
    </p:spTree>
    <p:extLst>
      <p:ext uri="{BB962C8B-B14F-4D97-AF65-F5344CB8AC3E}">
        <p14:creationId xmlns:p14="http://schemas.microsoft.com/office/powerpoint/2010/main" val="424857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494546" y="190293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FFFFF"/>
                </a:solidFill>
              </a:rPr>
              <a:t>FRONT END</a:t>
            </a:r>
            <a:endParaRPr dirty="0">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174730" y="210401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HTML,</a:t>
            </a:r>
            <a:r>
              <a:rPr lang="es" dirty="0">
                <a:solidFill>
                  <a:schemeClr val="tx1"/>
                </a:solidFill>
              </a:rPr>
              <a:t>CSS</a:t>
            </a:r>
            <a:endParaRPr dirty="0">
              <a:solidFill>
                <a:schemeClr val="tx1"/>
              </a:solidFill>
            </a:endParaRPr>
          </a:p>
        </p:txBody>
      </p:sp>
      <p:sp>
        <p:nvSpPr>
          <p:cNvPr id="557" name="Google Shape;557;p29"/>
          <p:cNvSpPr txBox="1">
            <a:spLocks noGrp="1"/>
          </p:cNvSpPr>
          <p:nvPr>
            <p:ph type="ctrTitle" idx="2"/>
          </p:nvPr>
        </p:nvSpPr>
        <p:spPr>
          <a:xfrm>
            <a:off x="5636299" y="348988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tx1"/>
                </a:solidFill>
              </a:rPr>
              <a:t>GOOGLE MATERIAL ICONS</a:t>
            </a:r>
            <a:endParaRPr dirty="0">
              <a:solidFill>
                <a:schemeClr val="tx1"/>
              </a:solidFill>
            </a:endParaRPr>
          </a:p>
        </p:txBody>
      </p:sp>
      <p:sp>
        <p:nvSpPr>
          <p:cNvPr id="558" name="Google Shape;558;p29"/>
          <p:cNvSpPr txBox="1">
            <a:spLocks noGrp="1"/>
          </p:cNvSpPr>
          <p:nvPr>
            <p:ph type="ctrTitle" idx="3"/>
          </p:nvPr>
        </p:nvSpPr>
        <p:spPr>
          <a:xfrm>
            <a:off x="5571748" y="280561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tx1"/>
                </a:solidFill>
              </a:rPr>
              <a:t>JAVASCRIPT,BOOTSTRAP</a:t>
            </a:r>
            <a:endParaRPr dirty="0">
              <a:solidFill>
                <a:schemeClr val="tx1"/>
              </a:solidFill>
            </a:endParaRPr>
          </a:p>
        </p:txBody>
      </p:sp>
      <p:sp>
        <p:nvSpPr>
          <p:cNvPr id="115" name="Google Shape;446;p29">
            <a:extLst>
              <a:ext uri="{FF2B5EF4-FFF2-40B4-BE49-F238E27FC236}">
                <a16:creationId xmlns:a16="http://schemas.microsoft.com/office/drawing/2014/main" id="{3903B736-3728-7297-EC20-E3D51BC2EB1C}"/>
              </a:ext>
            </a:extLst>
          </p:cNvPr>
          <p:cNvSpPr/>
          <p:nvPr/>
        </p:nvSpPr>
        <p:spPr>
          <a:xfrm rot="10800000">
            <a:off x="5511050" y="396017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4E525FBE-A347-458E-9301-C2DC234C0D91}"/>
              </a:ext>
            </a:extLst>
          </p:cNvPr>
          <p:cNvSpPr txBox="1"/>
          <p:nvPr/>
        </p:nvSpPr>
        <p:spPr>
          <a:xfrm>
            <a:off x="5882725" y="3966998"/>
            <a:ext cx="1840582" cy="430887"/>
          </a:xfrm>
          <a:prstGeom prst="rect">
            <a:avLst/>
          </a:prstGeom>
          <a:noFill/>
        </p:spPr>
        <p:txBody>
          <a:bodyPr wrap="square" rtlCol="0">
            <a:spAutoFit/>
          </a:bodyPr>
          <a:lstStyle/>
          <a:p>
            <a:pPr algn="ctr"/>
            <a:r>
              <a:rPr lang="en-US" sz="1100" dirty="0">
                <a:latin typeface="Roboto Black" panose="02000000000000000000" pitchFamily="2" charset="0"/>
                <a:ea typeface="Roboto Black" panose="02000000000000000000" pitchFamily="2" charset="0"/>
              </a:rPr>
              <a:t>DJANGO MATERIAL DASHBOARD</a:t>
            </a:r>
            <a:endParaRPr lang="en-IN" sz="1100" dirty="0">
              <a:latin typeface="Roboto Black" panose="02000000000000000000" pitchFamily="2" charset="0"/>
              <a:ea typeface="Roboto Black" panose="02000000000000000000"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BACKEND</a:t>
            </a:r>
            <a:endParaRPr dirty="0">
              <a:solidFill>
                <a:srgbClr val="FFFFFF"/>
              </a:solidFill>
            </a:endParaRPr>
          </a:p>
        </p:txBody>
      </p:sp>
      <p:sp>
        <p:nvSpPr>
          <p:cNvPr id="404"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PYTHON</a:t>
            </a:r>
            <a:endParaRPr dirty="0">
              <a:solidFill>
                <a:schemeClr val="dk1"/>
              </a:solidFill>
            </a:endParaRPr>
          </a:p>
        </p:txBody>
      </p:sp>
      <p:sp>
        <p:nvSpPr>
          <p:cNvPr id="405" name="Google Shape;405;p28"/>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SQLITE3</a:t>
            </a:r>
            <a:endParaRPr dirty="0">
              <a:solidFill>
                <a:schemeClr val="dk1"/>
              </a:solidFill>
            </a:endParaRPr>
          </a:p>
        </p:txBody>
      </p:sp>
      <p:sp>
        <p:nvSpPr>
          <p:cNvPr id="406" name="Google Shape;406;p28"/>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DJANGO</a:t>
            </a:r>
            <a:endParaRPr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grpSp>
        <p:nvGrpSpPr>
          <p:cNvPr id="50" name="Google Shape;8823;p58">
            <a:extLst>
              <a:ext uri="{FF2B5EF4-FFF2-40B4-BE49-F238E27FC236}">
                <a16:creationId xmlns:a16="http://schemas.microsoft.com/office/drawing/2014/main" id="{DED9EAFA-D8A4-9730-5D3A-C8FDD4CD6F7E}"/>
              </a:ext>
            </a:extLst>
          </p:cNvPr>
          <p:cNvGrpSpPr/>
          <p:nvPr/>
        </p:nvGrpSpPr>
        <p:grpSpPr>
          <a:xfrm>
            <a:off x="7009163" y="1210078"/>
            <a:ext cx="1763318" cy="1522076"/>
            <a:chOff x="-3771675" y="3971775"/>
            <a:chExt cx="291300" cy="292025"/>
          </a:xfrm>
          <a:solidFill>
            <a:schemeClr val="accent2"/>
          </a:solidFill>
        </p:grpSpPr>
        <p:sp>
          <p:nvSpPr>
            <p:cNvPr id="51" name="Google Shape;8824;p58">
              <a:extLst>
                <a:ext uri="{FF2B5EF4-FFF2-40B4-BE49-F238E27FC236}">
                  <a16:creationId xmlns:a16="http://schemas.microsoft.com/office/drawing/2014/main" id="{C78B6D18-3E46-3841-0613-F88930C999EE}"/>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25;p58">
              <a:extLst>
                <a:ext uri="{FF2B5EF4-FFF2-40B4-BE49-F238E27FC236}">
                  <a16:creationId xmlns:a16="http://schemas.microsoft.com/office/drawing/2014/main" id="{9F087F28-D9E9-8AF7-A127-C592369AAD11}"/>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26;p58">
              <a:extLst>
                <a:ext uri="{FF2B5EF4-FFF2-40B4-BE49-F238E27FC236}">
                  <a16:creationId xmlns:a16="http://schemas.microsoft.com/office/drawing/2014/main" id="{F8C9E290-B58B-D1EA-BDF7-98F30D03561D}"/>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27;p58">
              <a:extLst>
                <a:ext uri="{FF2B5EF4-FFF2-40B4-BE49-F238E27FC236}">
                  <a16:creationId xmlns:a16="http://schemas.microsoft.com/office/drawing/2014/main" id="{80DB21C2-B572-A606-1A78-DE8D4EDFEDD4}"/>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28;p58">
              <a:extLst>
                <a:ext uri="{FF2B5EF4-FFF2-40B4-BE49-F238E27FC236}">
                  <a16:creationId xmlns:a16="http://schemas.microsoft.com/office/drawing/2014/main" id="{13773D46-FC31-F999-2A4C-EB511FB37B75}"/>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C438-8722-4A2E-F7F0-D0026BD24803}"/>
              </a:ext>
            </a:extLst>
          </p:cNvPr>
          <p:cNvSpPr>
            <a:spLocks noGrp="1"/>
          </p:cNvSpPr>
          <p:nvPr>
            <p:ph type="ctrTitle"/>
          </p:nvPr>
        </p:nvSpPr>
        <p:spPr>
          <a:xfrm>
            <a:off x="311700" y="204283"/>
            <a:ext cx="8520600" cy="606600"/>
          </a:xfrm>
          <a:ln>
            <a:solidFill>
              <a:schemeClr val="accent3"/>
            </a:solidFill>
          </a:ln>
        </p:spPr>
        <p:txBody>
          <a:bodyPr/>
          <a:lstStyle/>
          <a:p>
            <a:r>
              <a:rPr lang="en-US" dirty="0"/>
              <a:t>APPLICATIONS</a:t>
            </a:r>
            <a:endParaRPr lang="en-IN" dirty="0"/>
          </a:p>
        </p:txBody>
      </p:sp>
      <p:sp>
        <p:nvSpPr>
          <p:cNvPr id="3" name="TextBox 2">
            <a:extLst>
              <a:ext uri="{FF2B5EF4-FFF2-40B4-BE49-F238E27FC236}">
                <a16:creationId xmlns:a16="http://schemas.microsoft.com/office/drawing/2014/main" id="{E93A44DF-6782-8344-A86C-A90EBBFB40BB}"/>
              </a:ext>
            </a:extLst>
          </p:cNvPr>
          <p:cNvSpPr txBox="1"/>
          <p:nvPr/>
        </p:nvSpPr>
        <p:spPr>
          <a:xfrm>
            <a:off x="733778" y="1354667"/>
            <a:ext cx="7890933" cy="3046988"/>
          </a:xfrm>
          <a:prstGeom prst="rect">
            <a:avLst/>
          </a:prstGeom>
          <a:noFill/>
        </p:spPr>
        <p:txBody>
          <a:bodyPr wrap="square" rtlCol="0">
            <a:spAutoFit/>
          </a:bodyPr>
          <a:lstStyle/>
          <a:p>
            <a:pPr marL="285750" indent="-285750" algn="just">
              <a:buClr>
                <a:schemeClr val="accent2"/>
              </a:buClr>
              <a:buFont typeface="Wingdings" panose="05000000000000000000" pitchFamily="2" charset="2"/>
              <a:buChar char="Ø"/>
            </a:pPr>
            <a:r>
              <a:rPr lang="en-US" sz="1600" b="0" i="0" u="none" strike="noStrike" baseline="0" dirty="0">
                <a:solidFill>
                  <a:schemeClr val="accent5">
                    <a:lumMod val="60000"/>
                    <a:lumOff val="40000"/>
                  </a:schemeClr>
                </a:solidFill>
                <a:latin typeface="Bahnschrift Light" panose="020B0502040204020203" pitchFamily="34" charset="0"/>
              </a:rPr>
              <a:t>The main benefit of using the exam result processing services is, of course, the automated processes that are handled via the Internet overcoming the downsides of human interventions. </a:t>
            </a:r>
          </a:p>
          <a:p>
            <a:pPr marL="285750" indent="-285750" algn="just">
              <a:buClr>
                <a:schemeClr val="accent2"/>
              </a:buClr>
              <a:buFont typeface="Wingdings" panose="05000000000000000000" pitchFamily="2" charset="2"/>
              <a:buChar char="Ø"/>
            </a:pPr>
            <a:r>
              <a:rPr lang="en-US" sz="1600" dirty="0">
                <a:solidFill>
                  <a:schemeClr val="accent5">
                    <a:lumMod val="60000"/>
                    <a:lumOff val="40000"/>
                  </a:schemeClr>
                </a:solidFill>
                <a:latin typeface="Bahnschrift Light" panose="020B0502040204020203" pitchFamily="34" charset="0"/>
              </a:rPr>
              <a:t>Student Management System can be used by educational institutions to maintain their student records easily. Achieving this objective is difficult using the manual system as the information is scattered, can be redundant, and collecting relevant information may be very time-consuming. All these problems are solved by this project.</a:t>
            </a:r>
          </a:p>
          <a:p>
            <a:pPr marL="285750" indent="-285750" algn="just">
              <a:buClr>
                <a:schemeClr val="accent2"/>
              </a:buClr>
              <a:buFont typeface="Wingdings" panose="05000000000000000000" pitchFamily="2" charset="2"/>
              <a:buChar char="Ø"/>
            </a:pPr>
            <a:r>
              <a:rPr lang="en-US" sz="1600" dirty="0">
                <a:solidFill>
                  <a:schemeClr val="accent5">
                    <a:lumMod val="60000"/>
                    <a:lumOff val="40000"/>
                  </a:schemeClr>
                </a:solidFill>
                <a:latin typeface="Bahnschrift Light" panose="020B0502040204020203" pitchFamily="34" charset="0"/>
              </a:rPr>
              <a:t>User-Friendly as the system is very interactive and can be easily operated.</a:t>
            </a:r>
          </a:p>
          <a:p>
            <a:pPr marL="285750" indent="-285750" algn="just">
              <a:buClr>
                <a:schemeClr val="accent2"/>
              </a:buClr>
              <a:buFont typeface="Wingdings" panose="05000000000000000000" pitchFamily="2" charset="2"/>
              <a:buChar char="Ø"/>
            </a:pPr>
            <a:r>
              <a:rPr lang="en-US" sz="1600" dirty="0">
                <a:solidFill>
                  <a:schemeClr val="accent5">
                    <a:lumMod val="60000"/>
                    <a:lumOff val="40000"/>
                  </a:schemeClr>
                </a:solidFill>
                <a:latin typeface="Bahnschrift Light" panose="020B0502040204020203" pitchFamily="34" charset="0"/>
              </a:rPr>
              <a:t>Maintainability and reliability if the system is kept very thoroughly as all the records kept in the database have the backups and system can restore if there is power loss.</a:t>
            </a:r>
            <a:endParaRPr lang="en-IN" sz="1600" dirty="0">
              <a:solidFill>
                <a:schemeClr val="accent5">
                  <a:lumMod val="60000"/>
                  <a:lumOff val="40000"/>
                </a:schemeClr>
              </a:solidFill>
              <a:latin typeface="Bahnschrift Light" panose="020B0502040204020203" pitchFamily="34" charset="0"/>
            </a:endParaRPr>
          </a:p>
        </p:txBody>
      </p:sp>
    </p:spTree>
    <p:extLst>
      <p:ext uri="{BB962C8B-B14F-4D97-AF65-F5344CB8AC3E}">
        <p14:creationId xmlns:p14="http://schemas.microsoft.com/office/powerpoint/2010/main" val="313581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OUR TIMELINE</a:t>
            </a:r>
            <a:endParaRPr/>
          </a:p>
        </p:txBody>
      </p:sp>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2905736" y="2888729"/>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txBox="1">
            <a:spLocks noGrp="1"/>
          </p:cNvSpPr>
          <p:nvPr>
            <p:ph type="subTitle" idx="4294967295"/>
          </p:nvPr>
        </p:nvSpPr>
        <p:spPr>
          <a:xfrm>
            <a:off x="3574575" y="4194595"/>
            <a:ext cx="9831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000" dirty="0"/>
              <a:t>W</a:t>
            </a:r>
            <a:r>
              <a:rPr lang="es" sz="1000" dirty="0"/>
              <a:t>hich technology to use</a:t>
            </a:r>
            <a:endParaRPr sz="1000" dirty="0">
              <a:solidFill>
                <a:srgbClr val="FFFFFF"/>
              </a:solidFill>
            </a:endParaRPr>
          </a:p>
        </p:txBody>
      </p:sp>
      <p:sp>
        <p:nvSpPr>
          <p:cNvPr id="1039" name="Google Shape;1039;p37"/>
          <p:cNvSpPr txBox="1">
            <a:spLocks noGrp="1"/>
          </p:cNvSpPr>
          <p:nvPr>
            <p:ph type="ctrTitle" idx="4294967295"/>
          </p:nvPr>
        </p:nvSpPr>
        <p:spPr>
          <a:xfrm>
            <a:off x="2684100" y="155115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rPr>
              <a:t>WEEK 1</a:t>
            </a:r>
            <a:endParaRPr sz="1000">
              <a:solidFill>
                <a:srgbClr val="FFFFFF"/>
              </a:solidFill>
            </a:endParaRPr>
          </a:p>
        </p:txBody>
      </p:sp>
      <p:sp>
        <p:nvSpPr>
          <p:cNvPr id="1040" name="Google Shape;1040;p37"/>
          <p:cNvSpPr txBox="1">
            <a:spLocks noGrp="1"/>
          </p:cNvSpPr>
          <p:nvPr>
            <p:ph type="ctrTitle" idx="4294967295"/>
          </p:nvPr>
        </p:nvSpPr>
        <p:spPr>
          <a:xfrm>
            <a:off x="3717525"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rPr>
              <a:t>WEEK 2</a:t>
            </a:r>
            <a:endParaRPr sz="1000">
              <a:solidFill>
                <a:srgbClr val="FFFFFF"/>
              </a:solidFill>
            </a:endParaRPr>
          </a:p>
        </p:txBody>
      </p:sp>
      <p:sp>
        <p:nvSpPr>
          <p:cNvPr id="1041" name="Google Shape;1041;p37"/>
          <p:cNvSpPr txBox="1">
            <a:spLocks noGrp="1"/>
          </p:cNvSpPr>
          <p:nvPr>
            <p:ph type="ctrTitle" idx="4294967295"/>
          </p:nvPr>
        </p:nvSpPr>
        <p:spPr>
          <a:xfrm>
            <a:off x="4729901" y="1397743"/>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3</a:t>
            </a:r>
            <a:endParaRPr sz="1000" dirty="0">
              <a:solidFill>
                <a:srgbClr val="FFFFFF"/>
              </a:solidFill>
            </a:endParaRPr>
          </a:p>
        </p:txBody>
      </p:sp>
      <p:sp>
        <p:nvSpPr>
          <p:cNvPr id="1042" name="Google Shape;1042;p37"/>
          <p:cNvSpPr txBox="1">
            <a:spLocks noGrp="1"/>
          </p:cNvSpPr>
          <p:nvPr>
            <p:ph type="ctrTitle" idx="4294967295"/>
          </p:nvPr>
        </p:nvSpPr>
        <p:spPr>
          <a:xfrm>
            <a:off x="5784450"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rPr>
              <a:t>WEEK 4</a:t>
            </a:r>
            <a:endParaRPr sz="1000">
              <a:solidFill>
                <a:srgbClr val="FFFFFF"/>
              </a:solidFill>
            </a:endParaRPr>
          </a:p>
        </p:txBody>
      </p:sp>
      <p:sp>
        <p:nvSpPr>
          <p:cNvPr id="1043" name="Google Shape;1043;p37"/>
          <p:cNvSpPr txBox="1">
            <a:spLocks noGrp="1"/>
          </p:cNvSpPr>
          <p:nvPr>
            <p:ph type="subTitle" idx="4294967295"/>
          </p:nvPr>
        </p:nvSpPr>
        <p:spPr>
          <a:xfrm>
            <a:off x="4469494" y="1551150"/>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Implementation of technology</a:t>
            </a:r>
            <a:endParaRPr sz="1000" dirty="0">
              <a:solidFill>
                <a:srgbClr val="FFFFFF"/>
              </a:solidFill>
            </a:endParaRPr>
          </a:p>
        </p:txBody>
      </p:sp>
      <p:sp>
        <p:nvSpPr>
          <p:cNvPr id="1044" name="Google Shape;1044;p37"/>
          <p:cNvSpPr txBox="1">
            <a:spLocks noGrp="1"/>
          </p:cNvSpPr>
          <p:nvPr>
            <p:ph type="subTitle" idx="4294967295"/>
          </p:nvPr>
        </p:nvSpPr>
        <p:spPr>
          <a:xfrm>
            <a:off x="5528200" y="4194600"/>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Testing</a:t>
            </a:r>
            <a:endParaRPr sz="1000" dirty="0">
              <a:solidFill>
                <a:srgbClr val="FFFFFF"/>
              </a:solidFill>
            </a:endParaRPr>
          </a:p>
        </p:txBody>
      </p:sp>
      <p:sp>
        <p:nvSpPr>
          <p:cNvPr id="1045" name="Google Shape;1045;p37"/>
          <p:cNvSpPr txBox="1">
            <a:spLocks noGrp="1"/>
          </p:cNvSpPr>
          <p:nvPr>
            <p:ph type="subTitle" idx="4294967295"/>
          </p:nvPr>
        </p:nvSpPr>
        <p:spPr>
          <a:xfrm>
            <a:off x="2103000" y="1689550"/>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Physical Design</a:t>
            </a:r>
            <a:endParaRPr sz="1000" dirty="0">
              <a:solidFill>
                <a:srgbClr val="FFFFFF"/>
              </a:solidFill>
            </a:endParaRPr>
          </a:p>
        </p:txBody>
      </p:sp>
      <p:sp>
        <p:nvSpPr>
          <p:cNvPr id="1046" name="Google Shape;1046;p37"/>
          <p:cNvSpPr txBox="1">
            <a:spLocks noGrp="1"/>
          </p:cNvSpPr>
          <p:nvPr>
            <p:ph type="ctrTitle" idx="4294967295"/>
          </p:nvPr>
        </p:nvSpPr>
        <p:spPr>
          <a:xfrm>
            <a:off x="1309675" y="2827625"/>
            <a:ext cx="885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000" dirty="0"/>
              <a:t>Planning</a:t>
            </a:r>
            <a:endParaRPr sz="1000" dirty="0">
              <a:solidFill>
                <a:srgbClr val="FFFFFF"/>
              </a:solidFill>
            </a:endParaRPr>
          </a:p>
        </p:txBody>
      </p:sp>
      <p:sp>
        <p:nvSpPr>
          <p:cNvPr id="1047" name="Google Shape;1047;p37"/>
          <p:cNvSpPr txBox="1">
            <a:spLocks noGrp="1"/>
          </p:cNvSpPr>
          <p:nvPr>
            <p:ph type="ctrTitle" idx="4294967295"/>
          </p:nvPr>
        </p:nvSpPr>
        <p:spPr>
          <a:xfrm>
            <a:off x="6967550" y="2827625"/>
            <a:ext cx="8856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FINAL</a:t>
            </a:r>
            <a:endParaRPr sz="1000" dirty="0">
              <a:solidFill>
                <a:srgbClr val="FFFFFF"/>
              </a:solidFill>
            </a:endParaRPr>
          </a:p>
          <a:p>
            <a:pPr marL="0" lvl="0" indent="0" algn="l" rtl="0">
              <a:spcBef>
                <a:spcPts val="0"/>
              </a:spcBef>
              <a:spcAft>
                <a:spcPts val="0"/>
              </a:spcAft>
              <a:buNone/>
            </a:pPr>
            <a:r>
              <a:rPr lang="es" sz="1000" dirty="0">
                <a:solidFill>
                  <a:srgbClr val="FFFFFF"/>
                </a:solidFill>
              </a:rPr>
              <a:t>VERSION</a:t>
            </a:r>
            <a:endParaRPr sz="1000" dirty="0">
              <a:solidFill>
                <a:srgbClr val="FFFFFF"/>
              </a:solidFill>
            </a:endParaRPr>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3979968" y="2921659"/>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REFERENCES</a:t>
            </a:r>
            <a:endParaRPr dirty="0"/>
          </a:p>
        </p:txBody>
      </p:sp>
      <p:sp>
        <p:nvSpPr>
          <p:cNvPr id="1282" name="Google Shape;1282;p41"/>
          <p:cNvSpPr txBox="1">
            <a:spLocks noGrp="1"/>
          </p:cNvSpPr>
          <p:nvPr>
            <p:ph type="body" idx="1"/>
          </p:nvPr>
        </p:nvSpPr>
        <p:spPr>
          <a:xfrm>
            <a:off x="810000" y="1931933"/>
            <a:ext cx="8520600" cy="3416400"/>
          </a:xfrm>
          <a:prstGeom prst="rect">
            <a:avLst/>
          </a:prstGeom>
        </p:spPr>
        <p:txBody>
          <a:bodyPr spcFirstLastPara="1" wrap="square" lIns="91425" tIns="91425" rIns="91425" bIns="91425" anchor="t" anchorCtr="0">
            <a:noAutofit/>
          </a:bodyPr>
          <a:lstStyle/>
          <a:p>
            <a:r>
              <a:rPr lang="en-IN" sz="2000" b="0" i="1" u="none" strike="noStrike" baseline="0" dirty="0">
                <a:solidFill>
                  <a:srgbClr val="000000"/>
                </a:solidFill>
                <a:latin typeface="Bodoni MT" panose="02070603080606020203" pitchFamily="18" charset="0"/>
                <a:ea typeface="Roboto Light" panose="02000000000000000000" pitchFamily="2" charset="0"/>
              </a:rPr>
              <a:t>https://docs.djangoproject.com/en/4.0/</a:t>
            </a:r>
          </a:p>
          <a:p>
            <a:r>
              <a:rPr lang="en-IN" sz="2000" b="0" i="1" u="none" strike="noStrike" baseline="0" dirty="0">
                <a:solidFill>
                  <a:srgbClr val="000000"/>
                </a:solidFill>
                <a:latin typeface="Bodoni MT" panose="02070603080606020203" pitchFamily="18" charset="0"/>
                <a:ea typeface="Roboto Light" panose="02000000000000000000" pitchFamily="2" charset="0"/>
              </a:rPr>
              <a:t>www.</a:t>
            </a:r>
            <a:r>
              <a:rPr lang="en-IN" sz="2000" i="1" dirty="0">
                <a:solidFill>
                  <a:srgbClr val="000000"/>
                </a:solidFill>
                <a:latin typeface="Bodoni MT" panose="02070603080606020203" pitchFamily="18" charset="0"/>
                <a:ea typeface="Roboto Light" panose="02000000000000000000" pitchFamily="2" charset="0"/>
              </a:rPr>
              <a:t>geeksforgeeks</a:t>
            </a:r>
            <a:r>
              <a:rPr lang="en-IN" sz="2000" b="0" i="1" u="none" strike="noStrike" baseline="0" dirty="0">
                <a:solidFill>
                  <a:srgbClr val="000000"/>
                </a:solidFill>
                <a:latin typeface="Bodoni MT" panose="02070603080606020203" pitchFamily="18" charset="0"/>
                <a:ea typeface="Roboto Light" panose="02000000000000000000" pitchFamily="2" charset="0"/>
              </a:rPr>
              <a:t>.com </a:t>
            </a:r>
          </a:p>
          <a:p>
            <a:r>
              <a:rPr lang="en-IN" sz="2000" b="0" i="1" u="none" strike="noStrike" baseline="0" dirty="0">
                <a:solidFill>
                  <a:srgbClr val="000000"/>
                </a:solidFill>
                <a:latin typeface="Bodoni MT" panose="02070603080606020203" pitchFamily="18" charset="0"/>
                <a:ea typeface="Roboto Light" panose="02000000000000000000" pitchFamily="2" charset="0"/>
              </a:rPr>
              <a:t>www.</a:t>
            </a:r>
            <a:r>
              <a:rPr lang="en-IN" sz="2000" i="1" dirty="0">
                <a:solidFill>
                  <a:srgbClr val="000000"/>
                </a:solidFill>
                <a:latin typeface="Bodoni MT" panose="02070603080606020203" pitchFamily="18" charset="0"/>
                <a:ea typeface="Roboto Light" panose="02000000000000000000" pitchFamily="2" charset="0"/>
              </a:rPr>
              <a:t>youtube</a:t>
            </a:r>
            <a:r>
              <a:rPr lang="en-IN" sz="2000" b="0" i="1" u="none" strike="noStrike" baseline="0" dirty="0">
                <a:solidFill>
                  <a:srgbClr val="000000"/>
                </a:solidFill>
                <a:latin typeface="Bodoni MT" panose="02070603080606020203" pitchFamily="18" charset="0"/>
                <a:ea typeface="Roboto Light" panose="02000000000000000000" pitchFamily="2" charset="0"/>
              </a:rPr>
              <a:t>.com </a:t>
            </a:r>
          </a:p>
          <a:p>
            <a:r>
              <a:rPr lang="en-IN" sz="2000" b="0" i="1" u="none" strike="noStrike" baseline="0" dirty="0">
                <a:solidFill>
                  <a:srgbClr val="000000"/>
                </a:solidFill>
                <a:latin typeface="Bodoni MT" panose="02070603080606020203" pitchFamily="18" charset="0"/>
                <a:ea typeface="Roboto Light" panose="02000000000000000000" pitchFamily="2" charset="0"/>
              </a:rPr>
              <a:t>www.sourcecodester.com </a:t>
            </a:r>
          </a:p>
          <a:p>
            <a:r>
              <a:rPr lang="en-IN" sz="2000" b="0" i="1" u="none" strike="noStrike" baseline="0" dirty="0">
                <a:solidFill>
                  <a:srgbClr val="000000"/>
                </a:solidFill>
                <a:latin typeface="Bodoni MT" panose="02070603080606020203" pitchFamily="18" charset="0"/>
                <a:ea typeface="Roboto Light" panose="02000000000000000000" pitchFamily="2" charset="0"/>
              </a:rPr>
              <a:t>www.w3schools.com </a:t>
            </a:r>
            <a:r>
              <a:rPr lang="en-IN" sz="2000" b="0" i="1" u="none" strike="noStrike" baseline="0" dirty="0">
                <a:solidFill>
                  <a:srgbClr val="000000"/>
                </a:solidFill>
                <a:latin typeface="Bodoni MT" panose="02070603080606020203" pitchFamily="18" charset="0"/>
                <a:ea typeface="Roboto Light" panose="02000000000000000000" pitchFamily="2" charset="0"/>
                <a:hlinkClick r:id="rId3"/>
              </a:rPr>
              <a:t>ww.geeksforgeeks.com</a:t>
            </a:r>
            <a:endParaRPr lang="en-IN" sz="2000" b="0" i="1" u="none" strike="noStrike" baseline="0" dirty="0">
              <a:solidFill>
                <a:srgbClr val="000000"/>
              </a:solidFill>
              <a:latin typeface="Bodoni MT" panose="02070603080606020203" pitchFamily="18" charset="0"/>
              <a:ea typeface="Roboto Light" panose="02000000000000000000" pitchFamily="2" charset="0"/>
            </a:endParaRPr>
          </a:p>
          <a:p>
            <a:r>
              <a:rPr lang="es" sz="2000" i="1" dirty="0">
                <a:solidFill>
                  <a:schemeClr val="dk1"/>
                </a:solidFill>
                <a:latin typeface="Bodoni MT" panose="02070603080606020203" pitchFamily="18" charset="0"/>
                <a:ea typeface="Roboto Light" panose="02000000000000000000" pitchFamily="2" charset="0"/>
              </a:rPr>
              <a:t>Presentation template by </a:t>
            </a:r>
            <a:r>
              <a:rPr lang="es" sz="2000" i="1" dirty="0">
                <a:solidFill>
                  <a:schemeClr val="dk1"/>
                </a:solidFill>
                <a:uFill>
                  <a:noFill/>
                </a:uFill>
                <a:latin typeface="Bodoni MT" panose="02070603080606020203" pitchFamily="18" charset="0"/>
                <a:ea typeface="Roboto Light" panose="02000000000000000000" pitchFamily="2" charset="0"/>
                <a:hlinkClick r:id="rId4">
                  <a:extLst>
                    <a:ext uri="{A12FA001-AC4F-418D-AE19-62706E023703}">
                      <ahyp:hlinkClr xmlns:ahyp="http://schemas.microsoft.com/office/drawing/2018/hyperlinkcolor" val="tx"/>
                    </a:ext>
                  </a:extLst>
                </a:hlinkClick>
              </a:rPr>
              <a:t>Slidesgo</a:t>
            </a:r>
            <a:r>
              <a:rPr lang="en-IN" sz="2000" b="0" i="1" u="none" strike="noStrike" baseline="0" dirty="0">
                <a:solidFill>
                  <a:srgbClr val="000000"/>
                </a:solidFill>
                <a:latin typeface="Bodoni MT" panose="02070603080606020203" pitchFamily="18" charset="0"/>
                <a:ea typeface="Roboto Light" panose="02000000000000000000" pitchFamily="2" charset="0"/>
              </a:rPr>
              <a:t> </a:t>
            </a:r>
            <a:endParaRPr sz="1050" i="1" dirty="0">
              <a:solidFill>
                <a:schemeClr val="dk1"/>
              </a:solidFill>
              <a:latin typeface="Bodoni MT" panose="02070603080606020203" pitchFamily="18" charset="0"/>
              <a:ea typeface="Roboto Light"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STUDENT RESULT MANAGEMENT SYSTEM</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2022-MP86</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3821886" y="1885497"/>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928832" y="1882450"/>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250880" y="2332458"/>
            <a:ext cx="515742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7200" dirty="0"/>
              <a:t>THANKS!</a:t>
            </a:r>
            <a:endParaRPr sz="7200" dirty="0"/>
          </a:p>
        </p:txBody>
      </p:sp>
      <p:grpSp>
        <p:nvGrpSpPr>
          <p:cNvPr id="1128" name="Google Shape;1128;p40"/>
          <p:cNvGrpSpPr/>
          <p:nvPr/>
        </p:nvGrpSpPr>
        <p:grpSpPr>
          <a:xfrm flipH="1">
            <a:off x="-3662026" y="-3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72325" y="226103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dirty="0"/>
              <a:t>Introduction</a:t>
            </a:r>
            <a:endParaRPr sz="1400" dirty="0"/>
          </a:p>
        </p:txBody>
      </p:sp>
      <p:sp>
        <p:nvSpPr>
          <p:cNvPr id="232" name="Google Shape;232;p23"/>
          <p:cNvSpPr txBox="1">
            <a:spLocks noGrp="1"/>
          </p:cNvSpPr>
          <p:nvPr>
            <p:ph type="ctrTitle" idx="17"/>
          </p:nvPr>
        </p:nvSpPr>
        <p:spPr>
          <a:xfrm>
            <a:off x="672325" y="3257524"/>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400" dirty="0"/>
              <a:t>Problem Statement &amp; Objecive</a:t>
            </a:r>
            <a:endParaRPr sz="1400" dirty="0"/>
          </a:p>
        </p:txBody>
      </p:sp>
      <p:sp>
        <p:nvSpPr>
          <p:cNvPr id="233" name="Google Shape;233;p23"/>
          <p:cNvSpPr txBox="1">
            <a:spLocks noGrp="1"/>
          </p:cNvSpPr>
          <p:nvPr>
            <p:ph type="ctrTitle" idx="18"/>
          </p:nvPr>
        </p:nvSpPr>
        <p:spPr>
          <a:xfrm>
            <a:off x="638578" y="413402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400" dirty="0"/>
              <a:t>Software Requirement Specification</a:t>
            </a:r>
            <a:endParaRPr sz="1400" dirty="0"/>
          </a:p>
        </p:txBody>
      </p:sp>
      <p:sp>
        <p:nvSpPr>
          <p:cNvPr id="234" name="Google Shape;234;p23"/>
          <p:cNvSpPr txBox="1">
            <a:spLocks noGrp="1"/>
          </p:cNvSpPr>
          <p:nvPr>
            <p:ph type="ctrTitle" idx="19"/>
          </p:nvPr>
        </p:nvSpPr>
        <p:spPr>
          <a:xfrm>
            <a:off x="6419648" y="223078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400" dirty="0"/>
              <a:t>System Architecture</a:t>
            </a:r>
            <a:endParaRPr sz="1400" dirty="0"/>
          </a:p>
        </p:txBody>
      </p:sp>
      <p:sp>
        <p:nvSpPr>
          <p:cNvPr id="235" name="Google Shape;235;p23"/>
          <p:cNvSpPr txBox="1">
            <a:spLocks noGrp="1"/>
          </p:cNvSpPr>
          <p:nvPr>
            <p:ph type="ctrTitle" idx="20"/>
          </p:nvPr>
        </p:nvSpPr>
        <p:spPr>
          <a:xfrm>
            <a:off x="6419648" y="313725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400" dirty="0"/>
              <a:t>Implementaion</a:t>
            </a:r>
            <a:endParaRPr sz="1400" dirty="0"/>
          </a:p>
        </p:txBody>
      </p:sp>
      <p:sp>
        <p:nvSpPr>
          <p:cNvPr id="236" name="Google Shape;236;p23"/>
          <p:cNvSpPr txBox="1">
            <a:spLocks noGrp="1"/>
          </p:cNvSpPr>
          <p:nvPr>
            <p:ph type="ctrTitle" idx="21"/>
          </p:nvPr>
        </p:nvSpPr>
        <p:spPr>
          <a:xfrm>
            <a:off x="6419648" y="401617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400" dirty="0"/>
              <a:t>Applications</a:t>
            </a:r>
            <a:endParaRPr sz="1400" dirty="0"/>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311700" y="1425616"/>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58" name="Google Shape;6051;p52">
            <a:extLst>
              <a:ext uri="{FF2B5EF4-FFF2-40B4-BE49-F238E27FC236}">
                <a16:creationId xmlns:a16="http://schemas.microsoft.com/office/drawing/2014/main" id="{D8B8E744-5BFF-1859-664E-432B9A9B6B40}"/>
              </a:ext>
            </a:extLst>
          </p:cNvPr>
          <p:cNvGrpSpPr/>
          <p:nvPr/>
        </p:nvGrpSpPr>
        <p:grpSpPr>
          <a:xfrm>
            <a:off x="3556059" y="3795880"/>
            <a:ext cx="552896" cy="459887"/>
            <a:chOff x="4456875" y="2635825"/>
            <a:chExt cx="481825" cy="451700"/>
          </a:xfrm>
          <a:solidFill>
            <a:schemeClr val="accent3">
              <a:lumMod val="75000"/>
            </a:schemeClr>
          </a:solidFill>
        </p:grpSpPr>
        <p:sp>
          <p:nvSpPr>
            <p:cNvPr id="59" name="Google Shape;6052;p52">
              <a:extLst>
                <a:ext uri="{FF2B5EF4-FFF2-40B4-BE49-F238E27FC236}">
                  <a16:creationId xmlns:a16="http://schemas.microsoft.com/office/drawing/2014/main" id="{BED6DB8C-C185-52D8-9AA2-9F027B939D65}"/>
                </a:ext>
              </a:extLst>
            </p:cNvPr>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6053;p52">
              <a:extLst>
                <a:ext uri="{FF2B5EF4-FFF2-40B4-BE49-F238E27FC236}">
                  <a16:creationId xmlns:a16="http://schemas.microsoft.com/office/drawing/2014/main" id="{498E4745-A00B-5F08-FB19-AA1940851FFD}"/>
                </a:ext>
              </a:extLst>
            </p:cNvPr>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6054;p52">
              <a:extLst>
                <a:ext uri="{FF2B5EF4-FFF2-40B4-BE49-F238E27FC236}">
                  <a16:creationId xmlns:a16="http://schemas.microsoft.com/office/drawing/2014/main" id="{F34F6B4A-8BAF-0160-3E01-620548579818}"/>
                </a:ext>
              </a:extLst>
            </p:cNvPr>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 name="Google Shape;6055;p52">
              <a:extLst>
                <a:ext uri="{FF2B5EF4-FFF2-40B4-BE49-F238E27FC236}">
                  <a16:creationId xmlns:a16="http://schemas.microsoft.com/office/drawing/2014/main" id="{4055E68B-4302-3688-16B7-0DE9CA9156E2}"/>
                </a:ext>
              </a:extLst>
            </p:cNvPr>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6056;p52">
              <a:extLst>
                <a:ext uri="{FF2B5EF4-FFF2-40B4-BE49-F238E27FC236}">
                  <a16:creationId xmlns:a16="http://schemas.microsoft.com/office/drawing/2014/main" id="{2972CEDB-7A33-CF60-4D77-EAA301733B3D}"/>
                </a:ext>
              </a:extLst>
            </p:cNvPr>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6057;p52">
              <a:extLst>
                <a:ext uri="{FF2B5EF4-FFF2-40B4-BE49-F238E27FC236}">
                  <a16:creationId xmlns:a16="http://schemas.microsoft.com/office/drawing/2014/main" id="{3844B801-57DF-1686-D93F-751696AE0A76}"/>
                </a:ext>
              </a:extLst>
            </p:cNvPr>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 name="Google Shape;5887;p52">
            <a:extLst>
              <a:ext uri="{FF2B5EF4-FFF2-40B4-BE49-F238E27FC236}">
                <a16:creationId xmlns:a16="http://schemas.microsoft.com/office/drawing/2014/main" id="{846A44C8-AB8F-B2F7-8140-D1F49E83B1FB}"/>
              </a:ext>
            </a:extLst>
          </p:cNvPr>
          <p:cNvGrpSpPr/>
          <p:nvPr/>
        </p:nvGrpSpPr>
        <p:grpSpPr>
          <a:xfrm>
            <a:off x="5091502" y="2884826"/>
            <a:ext cx="505998" cy="485990"/>
            <a:chOff x="2085450" y="842250"/>
            <a:chExt cx="483700" cy="481850"/>
          </a:xfrm>
          <a:solidFill>
            <a:schemeClr val="accent3">
              <a:lumMod val="75000"/>
            </a:schemeClr>
          </a:solidFill>
        </p:grpSpPr>
        <p:sp>
          <p:nvSpPr>
            <p:cNvPr id="66" name="Google Shape;5888;p52">
              <a:extLst>
                <a:ext uri="{FF2B5EF4-FFF2-40B4-BE49-F238E27FC236}">
                  <a16:creationId xmlns:a16="http://schemas.microsoft.com/office/drawing/2014/main" id="{0886AFCB-EFFF-09DF-F784-5E78715EE303}"/>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5889;p52">
              <a:extLst>
                <a:ext uri="{FF2B5EF4-FFF2-40B4-BE49-F238E27FC236}">
                  <a16:creationId xmlns:a16="http://schemas.microsoft.com/office/drawing/2014/main" id="{8304AA9F-6A9B-392B-AC93-2A53242C2F3B}"/>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5890;p52">
              <a:extLst>
                <a:ext uri="{FF2B5EF4-FFF2-40B4-BE49-F238E27FC236}">
                  <a16:creationId xmlns:a16="http://schemas.microsoft.com/office/drawing/2014/main" id="{FBC7A0A1-C5FE-8B4E-2F22-B4E30FFC6EAC}"/>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 name="Google Shape;5891;p52">
            <a:extLst>
              <a:ext uri="{FF2B5EF4-FFF2-40B4-BE49-F238E27FC236}">
                <a16:creationId xmlns:a16="http://schemas.microsoft.com/office/drawing/2014/main" id="{11E575BF-57C8-A959-5C40-EF5C1BF6EB62}"/>
              </a:ext>
            </a:extLst>
          </p:cNvPr>
          <p:cNvGrpSpPr/>
          <p:nvPr/>
        </p:nvGrpSpPr>
        <p:grpSpPr>
          <a:xfrm>
            <a:off x="5117231" y="2021860"/>
            <a:ext cx="505998" cy="485990"/>
            <a:chOff x="2685825" y="840375"/>
            <a:chExt cx="481900" cy="481825"/>
          </a:xfrm>
          <a:solidFill>
            <a:schemeClr val="accent3">
              <a:lumMod val="75000"/>
            </a:schemeClr>
          </a:solidFill>
        </p:grpSpPr>
        <p:sp>
          <p:nvSpPr>
            <p:cNvPr id="70" name="Google Shape;5892;p52">
              <a:extLst>
                <a:ext uri="{FF2B5EF4-FFF2-40B4-BE49-F238E27FC236}">
                  <a16:creationId xmlns:a16="http://schemas.microsoft.com/office/drawing/2014/main" id="{5DF17174-8E07-C39A-0077-2017E618C49E}"/>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5893;p52">
              <a:extLst>
                <a:ext uri="{FF2B5EF4-FFF2-40B4-BE49-F238E27FC236}">
                  <a16:creationId xmlns:a16="http://schemas.microsoft.com/office/drawing/2014/main" id="{3F94C25A-EA8F-B589-3923-DE59BA5856A7}"/>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3472-0F2A-E3FF-F9C0-C519E1BF9A10}"/>
              </a:ext>
            </a:extLst>
          </p:cNvPr>
          <p:cNvSpPr>
            <a:spLocks noGrp="1"/>
          </p:cNvSpPr>
          <p:nvPr>
            <p:ph type="ctrTitle"/>
          </p:nvPr>
        </p:nvSpPr>
        <p:spPr>
          <a:xfrm>
            <a:off x="386128" y="253872"/>
            <a:ext cx="8520600" cy="606600"/>
          </a:xfrm>
          <a:ln>
            <a:solidFill>
              <a:schemeClr val="accent3">
                <a:lumMod val="75000"/>
              </a:schemeClr>
            </a:solidFill>
          </a:ln>
        </p:spPr>
        <p:txBody>
          <a:bodyPr/>
          <a:lstStyle/>
          <a:p>
            <a:r>
              <a:rPr lang="en-US" dirty="0"/>
              <a:t>INTRODUCTION</a:t>
            </a:r>
            <a:endParaRPr lang="en-IN" dirty="0"/>
          </a:p>
        </p:txBody>
      </p:sp>
      <p:sp>
        <p:nvSpPr>
          <p:cNvPr id="3" name="TextBox 2">
            <a:extLst>
              <a:ext uri="{FF2B5EF4-FFF2-40B4-BE49-F238E27FC236}">
                <a16:creationId xmlns:a16="http://schemas.microsoft.com/office/drawing/2014/main" id="{FB9CF31D-0480-5654-C1BB-80A41A7D8023}"/>
              </a:ext>
            </a:extLst>
          </p:cNvPr>
          <p:cNvSpPr txBox="1"/>
          <p:nvPr/>
        </p:nvSpPr>
        <p:spPr>
          <a:xfrm>
            <a:off x="474827" y="965979"/>
            <a:ext cx="8343202" cy="8094524"/>
          </a:xfrm>
          <a:prstGeom prst="rect">
            <a:avLst/>
          </a:prstGeom>
          <a:noFill/>
        </p:spPr>
        <p:txBody>
          <a:bodyPr wrap="square" rtlCol="0">
            <a:spAutoFit/>
          </a:bodyPr>
          <a:lstStyle/>
          <a:p>
            <a:pPr marL="342900" indent="-342900" algn="just">
              <a:buClr>
                <a:schemeClr val="accent3"/>
              </a:buClr>
              <a:buFont typeface="Wingdings" panose="05000000000000000000" pitchFamily="2" charset="2"/>
              <a:buChar char="Ø"/>
            </a:pPr>
            <a:r>
              <a:rPr lang="en-US" sz="2000" b="0" i="0" u="none" strike="noStrike" baseline="0" dirty="0">
                <a:solidFill>
                  <a:srgbClr val="E6E6E6"/>
                </a:solidFill>
                <a:latin typeface="Bahnschrift Light" panose="020B0502040204020203" pitchFamily="34" charset="0"/>
              </a:rPr>
              <a:t>Student Result Management System using Python Django is a web Application project and by using this system we can manage Student result online. </a:t>
            </a:r>
          </a:p>
          <a:p>
            <a:pPr marL="342900" indent="-342900" algn="just">
              <a:buClr>
                <a:schemeClr val="accent2"/>
              </a:buClr>
              <a:buFont typeface="Wingdings" panose="05000000000000000000" pitchFamily="2" charset="2"/>
              <a:buChar char="Ø"/>
            </a:pPr>
            <a:r>
              <a:rPr lang="en-US" sz="2000" b="0" i="0" u="none" strike="noStrike" baseline="0" dirty="0">
                <a:solidFill>
                  <a:srgbClr val="E6E6E6"/>
                </a:solidFill>
                <a:latin typeface="Bahnschrift Light" panose="020B0502040204020203" pitchFamily="34" charset="0"/>
              </a:rPr>
              <a:t>With this system we not only manage student result but also we can manage exam data, subject data, student data and classes data. </a:t>
            </a:r>
          </a:p>
          <a:p>
            <a:pPr marL="342900" indent="-342900" algn="just">
              <a:buClr>
                <a:schemeClr val="accent2"/>
              </a:buClr>
              <a:buFont typeface="Wingdings" panose="05000000000000000000" pitchFamily="2" charset="2"/>
              <a:buChar char="Ø"/>
            </a:pPr>
            <a:r>
              <a:rPr lang="en-US" sz="2000" b="0" i="0" u="none" strike="noStrike" baseline="0" dirty="0">
                <a:solidFill>
                  <a:srgbClr val="E6E6E6"/>
                </a:solidFill>
                <a:latin typeface="Bahnschrift Light" panose="020B0502040204020203" pitchFamily="34" charset="0"/>
              </a:rPr>
              <a:t>The main purpose of developing this System is to reduce the manual errors and convert result system into computerized system. </a:t>
            </a:r>
          </a:p>
          <a:p>
            <a:pPr marL="342900" indent="-342900" algn="just">
              <a:buClr>
                <a:schemeClr val="accent2"/>
              </a:buClr>
              <a:buFont typeface="Wingdings" panose="05000000000000000000" pitchFamily="2" charset="2"/>
              <a:buChar char="Ø"/>
            </a:pPr>
            <a:r>
              <a:rPr lang="en-US" sz="2000" b="0" i="0" u="none" strike="noStrike" baseline="0" dirty="0">
                <a:solidFill>
                  <a:srgbClr val="E6E6E6"/>
                </a:solidFill>
                <a:latin typeface="Bahnschrift Light" panose="020B0502040204020203" pitchFamily="34" charset="0"/>
              </a:rPr>
              <a:t>This System is not only for student user but also assist the management which proceed with a large amount of pain to publish the Student results in usual conditions.</a:t>
            </a:r>
          </a:p>
          <a:p>
            <a:pPr marL="342900" indent="-342900" algn="just">
              <a:buClr>
                <a:schemeClr val="accent2"/>
              </a:buClr>
              <a:buFont typeface="Wingdings" panose="05000000000000000000" pitchFamily="2" charset="2"/>
              <a:buChar char="Ø"/>
            </a:pPr>
            <a:r>
              <a:rPr lang="en-US" sz="2000" b="0" i="0" u="none" strike="noStrike" baseline="0" dirty="0">
                <a:solidFill>
                  <a:schemeClr val="bg1"/>
                </a:solidFill>
                <a:latin typeface="Bahnschrift Light" panose="020B0502040204020203" pitchFamily="34" charset="0"/>
                <a:cs typeface="Segoe UI Light" panose="020B0502040204020203" pitchFamily="34" charset="0"/>
              </a:rPr>
              <a:t>The students’ results are generated through a spreadsheet application and then printed on a paper, attached to a wall for declaration and then stored.</a:t>
            </a:r>
            <a:r>
              <a:rPr lang="en-US" sz="2000" b="0" i="0" u="none" strike="noStrike" baseline="0" dirty="0">
                <a:solidFill>
                  <a:schemeClr val="bg1"/>
                </a:solidFill>
                <a:latin typeface="Bahnschrift Light" panose="020B0502040204020203" pitchFamily="34" charset="0"/>
              </a:rPr>
              <a:t> </a:t>
            </a:r>
          </a:p>
          <a:p>
            <a:r>
              <a:rPr lang="en-US" sz="1600" dirty="0">
                <a:solidFill>
                  <a:srgbClr val="E6E6E6"/>
                </a:solidFill>
                <a:latin typeface="Bahnschrift Light" panose="020B0502040204020203" pitchFamily="34" charset="0"/>
              </a:rPr>
              <a:t>	</a:t>
            </a: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a:p>
            <a:endParaRPr lang="en-IN" sz="1600" dirty="0">
              <a:solidFill>
                <a:srgbClr val="E6E6E6"/>
              </a:solidFill>
            </a:endParaRPr>
          </a:p>
        </p:txBody>
      </p:sp>
    </p:spTree>
    <p:extLst>
      <p:ext uri="{BB962C8B-B14F-4D97-AF65-F5344CB8AC3E}">
        <p14:creationId xmlns:p14="http://schemas.microsoft.com/office/powerpoint/2010/main" val="382421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33D5-B748-3FF4-9133-E4710F6734B2}"/>
              </a:ext>
            </a:extLst>
          </p:cNvPr>
          <p:cNvSpPr>
            <a:spLocks noGrp="1"/>
          </p:cNvSpPr>
          <p:nvPr>
            <p:ph type="ctrTitle"/>
          </p:nvPr>
        </p:nvSpPr>
        <p:spPr>
          <a:xfrm>
            <a:off x="779390" y="762956"/>
            <a:ext cx="4802703" cy="606600"/>
          </a:xfrm>
          <a:ln>
            <a:noFill/>
          </a:ln>
        </p:spPr>
        <p:txBody>
          <a:bodyPr/>
          <a:lstStyle/>
          <a:p>
            <a:r>
              <a:rPr lang="en-US" dirty="0"/>
              <a:t>Problem Statement</a:t>
            </a:r>
            <a:endParaRPr lang="en-IN" dirty="0"/>
          </a:p>
        </p:txBody>
      </p:sp>
      <p:sp>
        <p:nvSpPr>
          <p:cNvPr id="3" name="Subtitle 2">
            <a:extLst>
              <a:ext uri="{FF2B5EF4-FFF2-40B4-BE49-F238E27FC236}">
                <a16:creationId xmlns:a16="http://schemas.microsoft.com/office/drawing/2014/main" id="{D04FCC02-4EB2-7785-9B72-3E79EA2B444E}"/>
              </a:ext>
            </a:extLst>
          </p:cNvPr>
          <p:cNvSpPr>
            <a:spLocks noGrp="1"/>
          </p:cNvSpPr>
          <p:nvPr>
            <p:ph type="subTitle" idx="1"/>
          </p:nvPr>
        </p:nvSpPr>
        <p:spPr>
          <a:xfrm>
            <a:off x="0" y="1289552"/>
            <a:ext cx="5582093" cy="1616149"/>
          </a:xfrm>
        </p:spPr>
        <p:txBody>
          <a:bodyPr/>
          <a:lstStyle/>
          <a:p>
            <a:pPr algn="just"/>
            <a:r>
              <a:rPr lang="en-US" sz="1200" b="0" i="0" u="none" strike="noStrike" baseline="0" dirty="0">
                <a:solidFill>
                  <a:schemeClr val="accent1"/>
                </a:solidFill>
                <a:latin typeface="Times New Roman" panose="02020603050405020304" pitchFamily="18" charset="0"/>
              </a:rPr>
              <a:t>		</a:t>
            </a:r>
            <a:endParaRPr lang="en-IN" dirty="0">
              <a:solidFill>
                <a:schemeClr val="accent1"/>
              </a:solidFill>
              <a:latin typeface="Segoe UI Light" panose="020B0502040204020203" pitchFamily="34" charset="0"/>
              <a:cs typeface="Segoe UI Light" panose="020B0502040204020203" pitchFamily="34" charset="0"/>
            </a:endParaRPr>
          </a:p>
        </p:txBody>
      </p:sp>
      <p:grpSp>
        <p:nvGrpSpPr>
          <p:cNvPr id="4" name="Google Shape;6209;p52">
            <a:extLst>
              <a:ext uri="{FF2B5EF4-FFF2-40B4-BE49-F238E27FC236}">
                <a16:creationId xmlns:a16="http://schemas.microsoft.com/office/drawing/2014/main" id="{F93E36DD-E81A-76DA-A69A-753A2798A92A}"/>
              </a:ext>
            </a:extLst>
          </p:cNvPr>
          <p:cNvGrpSpPr/>
          <p:nvPr/>
        </p:nvGrpSpPr>
        <p:grpSpPr>
          <a:xfrm>
            <a:off x="5688418" y="1369556"/>
            <a:ext cx="2864800" cy="2862202"/>
            <a:chOff x="899850" y="4992125"/>
            <a:chExt cx="481825" cy="481825"/>
          </a:xfrm>
          <a:solidFill>
            <a:schemeClr val="accent3">
              <a:lumMod val="75000"/>
            </a:schemeClr>
          </a:solidFill>
        </p:grpSpPr>
        <p:sp>
          <p:nvSpPr>
            <p:cNvPr id="5" name="Google Shape;6210;p52">
              <a:extLst>
                <a:ext uri="{FF2B5EF4-FFF2-40B4-BE49-F238E27FC236}">
                  <a16:creationId xmlns:a16="http://schemas.microsoft.com/office/drawing/2014/main" id="{916B2D30-B25A-43AD-3060-B2D90E71E5A7}"/>
                </a:ext>
              </a:extLst>
            </p:cNvPr>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6211;p52">
              <a:extLst>
                <a:ext uri="{FF2B5EF4-FFF2-40B4-BE49-F238E27FC236}">
                  <a16:creationId xmlns:a16="http://schemas.microsoft.com/office/drawing/2014/main" id="{4B9D50BF-683B-AF5B-E218-167221979B05}"/>
                </a:ext>
              </a:extLst>
            </p:cNvPr>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6212;p52">
              <a:extLst>
                <a:ext uri="{FF2B5EF4-FFF2-40B4-BE49-F238E27FC236}">
                  <a16:creationId xmlns:a16="http://schemas.microsoft.com/office/drawing/2014/main" id="{01C2B85A-3B57-59DC-5740-E03E77D6B3ED}"/>
                </a:ext>
              </a:extLst>
            </p:cNvPr>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 name="TextBox 8">
            <a:extLst>
              <a:ext uri="{FF2B5EF4-FFF2-40B4-BE49-F238E27FC236}">
                <a16:creationId xmlns:a16="http://schemas.microsoft.com/office/drawing/2014/main" id="{235DEB97-4C29-CA2B-570B-036B2FC48B59}"/>
              </a:ext>
            </a:extLst>
          </p:cNvPr>
          <p:cNvSpPr txBox="1"/>
          <p:nvPr/>
        </p:nvSpPr>
        <p:spPr>
          <a:xfrm>
            <a:off x="894741" y="2200492"/>
            <a:ext cx="4572000" cy="1200329"/>
          </a:xfrm>
          <a:prstGeom prst="rect">
            <a:avLst/>
          </a:prstGeom>
          <a:noFill/>
        </p:spPr>
        <p:txBody>
          <a:bodyPr wrap="square">
            <a:spAutoFit/>
          </a:bodyPr>
          <a:lstStyle/>
          <a:p>
            <a:r>
              <a:rPr kumimoji="0" lang="en-US" sz="1800" i="0" u="none" strike="noStrike" kern="0" cap="none" spc="0" normalizeH="0" baseline="0" noProof="0" dirty="0">
                <a:ln>
                  <a:noFill/>
                </a:ln>
                <a:solidFill>
                  <a:srgbClr val="48FFD5"/>
                </a:solidFill>
                <a:effectLst/>
                <a:uLnTx/>
                <a:uFillTx/>
                <a:latin typeface="Bahnschrift Light" panose="020B0502040204020203" pitchFamily="34" charset="0"/>
                <a:ea typeface="Roboto Black"/>
                <a:sym typeface="Roboto Black"/>
              </a:rPr>
              <a:t>The goal of the project is to create an application software that will decrease the amount of time spent manually maintaining Student, Result, Subject. </a:t>
            </a:r>
            <a:endParaRPr lang="en-IN" dirty="0">
              <a:latin typeface="Bahnschrift Light" panose="020B0502040204020203" pitchFamily="34" charset="0"/>
            </a:endParaRPr>
          </a:p>
        </p:txBody>
      </p:sp>
    </p:spTree>
    <p:extLst>
      <p:ext uri="{BB962C8B-B14F-4D97-AF65-F5344CB8AC3E}">
        <p14:creationId xmlns:p14="http://schemas.microsoft.com/office/powerpoint/2010/main" val="13491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7823B-9A6E-F6C6-3EAE-E148F4F3E2CE}"/>
              </a:ext>
            </a:extLst>
          </p:cNvPr>
          <p:cNvSpPr>
            <a:spLocks noGrp="1"/>
          </p:cNvSpPr>
          <p:nvPr>
            <p:ph type="ctrTitle" idx="3"/>
          </p:nvPr>
        </p:nvSpPr>
        <p:spPr>
          <a:xfrm>
            <a:off x="1241778" y="1414129"/>
            <a:ext cx="7202311" cy="3519115"/>
          </a:xfrm>
        </p:spPr>
        <p:txBody>
          <a:bodyPr anchor="t"/>
          <a:lstStyle/>
          <a:p>
            <a:r>
              <a:rPr lang="en-US" sz="2000" b="0" i="0" u="none" strike="noStrike" baseline="0" dirty="0">
                <a:solidFill>
                  <a:schemeClr val="tx2"/>
                </a:solidFill>
                <a:latin typeface="Bahnschrift Light" panose="020B0502040204020203" pitchFamily="34" charset="0"/>
              </a:rPr>
              <a:t>The key objective of the Student Result Management System project is as follows:</a:t>
            </a:r>
            <a:br>
              <a:rPr lang="en-IN" sz="2000" b="0" i="0" u="none" strike="noStrike" baseline="0" dirty="0">
                <a:solidFill>
                  <a:schemeClr val="tx2"/>
                </a:solidFill>
                <a:latin typeface="Bahnschrift Light" panose="020B0502040204020203" pitchFamily="34" charset="0"/>
              </a:rPr>
            </a:br>
            <a:br>
              <a:rPr lang="en-IN" sz="1800" b="0" i="0" u="none" strike="noStrike" baseline="0" dirty="0">
                <a:latin typeface="Times New Roman" panose="02020603050405020304" pitchFamily="18" charset="0"/>
              </a:rPr>
            </a:br>
            <a:br>
              <a:rPr lang="en-IN" sz="1800" b="0" i="0" u="none" strike="noStrike" baseline="0" dirty="0">
                <a:latin typeface="Times New Roman" panose="02020603050405020304" pitchFamily="18" charset="0"/>
              </a:rPr>
            </a:br>
            <a:br>
              <a:rPr lang="en-IN" sz="1800" b="0" i="0" u="none" strike="noStrike" baseline="0" dirty="0">
                <a:latin typeface="Times New Roman" panose="02020603050405020304" pitchFamily="18" charset="0"/>
              </a:rPr>
            </a:br>
            <a:br>
              <a:rPr lang="en-IN" sz="1800" b="0" i="0" u="none" strike="noStrike" baseline="0" dirty="0">
                <a:latin typeface="Times New Roman" panose="02020603050405020304" pitchFamily="18" charset="0"/>
              </a:rPr>
            </a:br>
            <a:br>
              <a:rPr lang="en-IN" sz="1800" b="0" i="0" u="none" strike="noStrike" baseline="0" dirty="0">
                <a:latin typeface="Times New Roman" panose="02020603050405020304" pitchFamily="18" charset="0"/>
              </a:rPr>
            </a:br>
            <a:br>
              <a:rPr lang="en-IN" sz="1800" b="0" i="0" u="none" strike="noStrike" baseline="0" dirty="0">
                <a:latin typeface="Times New Roman" panose="02020603050405020304" pitchFamily="18" charset="0"/>
              </a:rPr>
            </a:br>
            <a:br>
              <a:rPr lang="en-IN" sz="1800" b="0" i="0" u="none" strike="noStrike" baseline="0" dirty="0">
                <a:latin typeface="Times New Roman" panose="02020603050405020304" pitchFamily="18" charset="0"/>
              </a:rPr>
            </a:br>
            <a:br>
              <a:rPr lang="en-IN" sz="1800" b="0" i="0" u="none" strike="noStrike" baseline="0" dirty="0">
                <a:latin typeface="Times New Roman" panose="02020603050405020304" pitchFamily="18" charset="0"/>
              </a:rPr>
            </a:br>
            <a:endParaRPr lang="en-IN" sz="1800" dirty="0"/>
          </a:p>
        </p:txBody>
      </p:sp>
      <p:sp>
        <p:nvSpPr>
          <p:cNvPr id="5" name="Title 4">
            <a:extLst>
              <a:ext uri="{FF2B5EF4-FFF2-40B4-BE49-F238E27FC236}">
                <a16:creationId xmlns:a16="http://schemas.microsoft.com/office/drawing/2014/main" id="{15A78211-D267-ADE8-BAED-C9FEDB36A97B}"/>
              </a:ext>
            </a:extLst>
          </p:cNvPr>
          <p:cNvSpPr>
            <a:spLocks noGrp="1"/>
          </p:cNvSpPr>
          <p:nvPr>
            <p:ph type="ctrTitle" idx="4"/>
          </p:nvPr>
        </p:nvSpPr>
        <p:spPr/>
        <p:txBody>
          <a:bodyPr/>
          <a:lstStyle/>
          <a:p>
            <a:r>
              <a:rPr lang="en-US" dirty="0"/>
              <a:t>OBJECTIVE</a:t>
            </a:r>
            <a:endParaRPr lang="en-IN" dirty="0"/>
          </a:p>
        </p:txBody>
      </p:sp>
      <p:sp>
        <p:nvSpPr>
          <p:cNvPr id="2" name="TextBox 1">
            <a:extLst>
              <a:ext uri="{FF2B5EF4-FFF2-40B4-BE49-F238E27FC236}">
                <a16:creationId xmlns:a16="http://schemas.microsoft.com/office/drawing/2014/main" id="{0F702EAB-8249-1239-7622-7EE526446C97}"/>
              </a:ext>
            </a:extLst>
          </p:cNvPr>
          <p:cNvSpPr txBox="1"/>
          <p:nvPr/>
        </p:nvSpPr>
        <p:spPr>
          <a:xfrm>
            <a:off x="1241777" y="2139245"/>
            <a:ext cx="7202311" cy="2862322"/>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US" sz="1800" dirty="0">
                <a:solidFill>
                  <a:schemeClr val="accent2"/>
                </a:solidFill>
                <a:latin typeface="Bahnschrift Light" panose="020B0502040204020203" pitchFamily="34" charset="0"/>
                <a:cs typeface="Times New Roman" panose="02020603050405020304" pitchFamily="18" charset="0"/>
              </a:rPr>
              <a:t>It keeps track of all the information about the result, subject, and class etc.</a:t>
            </a:r>
          </a:p>
          <a:p>
            <a:pPr marL="285750" indent="-285750">
              <a:buClr>
                <a:schemeClr val="accent2"/>
              </a:buClr>
              <a:buFont typeface="Wingdings" panose="05000000000000000000" pitchFamily="2" charset="2"/>
              <a:buChar char="Ø"/>
            </a:pPr>
            <a:r>
              <a:rPr lang="en-US" sz="1800" dirty="0">
                <a:solidFill>
                  <a:schemeClr val="accent2"/>
                </a:solidFill>
                <a:latin typeface="Bahnschrift Light" panose="020B0502040204020203" pitchFamily="34" charset="0"/>
                <a:cs typeface="Times New Roman" panose="02020603050405020304" pitchFamily="18" charset="0"/>
              </a:rPr>
              <a:t>Displays the information and description of the Student.</a:t>
            </a:r>
          </a:p>
          <a:p>
            <a:pPr marL="285750" indent="-285750">
              <a:buClr>
                <a:schemeClr val="accent2"/>
              </a:buClr>
              <a:buFont typeface="Wingdings" panose="05000000000000000000" pitchFamily="2" charset="2"/>
              <a:buChar char="Ø"/>
            </a:pPr>
            <a:r>
              <a:rPr lang="en-US" sz="1800" dirty="0">
                <a:solidFill>
                  <a:schemeClr val="accent2"/>
                </a:solidFill>
                <a:latin typeface="Bahnschrift Light" panose="020B0502040204020203" pitchFamily="34" charset="0"/>
                <a:cs typeface="Times New Roman" panose="02020603050405020304" pitchFamily="18" charset="0"/>
              </a:rPr>
              <a:t>To improve the efficiency of student management,</a:t>
            </a:r>
          </a:p>
          <a:p>
            <a:pPr marL="285750" indent="-285750">
              <a:buClr>
                <a:schemeClr val="accent2"/>
              </a:buClr>
              <a:buFont typeface="Wingdings" panose="05000000000000000000" pitchFamily="2" charset="2"/>
              <a:buChar char="Ø"/>
            </a:pPr>
            <a:r>
              <a:rPr lang="en-US" sz="1800" dirty="0">
                <a:solidFill>
                  <a:schemeClr val="accent2"/>
                </a:solidFill>
                <a:latin typeface="Bahnschrift Light" panose="020B0502040204020203" pitchFamily="34" charset="0"/>
                <a:cs typeface="Times New Roman" panose="02020603050405020304" pitchFamily="18" charset="0"/>
              </a:rPr>
              <a:t>It is in charge of keeping track of Class's data and transactions.</a:t>
            </a:r>
          </a:p>
          <a:p>
            <a:pPr marL="285750" indent="-285750">
              <a:buClr>
                <a:schemeClr val="accent2"/>
              </a:buClr>
              <a:buFont typeface="Wingdings" panose="05000000000000000000" pitchFamily="2" charset="2"/>
              <a:buChar char="Ø"/>
            </a:pPr>
            <a:r>
              <a:rPr lang="en-US" sz="1800" dirty="0">
                <a:solidFill>
                  <a:schemeClr val="accent2"/>
                </a:solidFill>
                <a:latin typeface="Bahnschrift Light" panose="020B0502040204020203" pitchFamily="34" charset="0"/>
                <a:cs typeface="Times New Roman" panose="02020603050405020304" pitchFamily="18" charset="0"/>
              </a:rPr>
              <a:t>Organize and manage student information. The ability to edit, add, and update records</a:t>
            </a:r>
          </a:p>
          <a:p>
            <a:pPr marL="285750" indent="-285750">
              <a:buClr>
                <a:schemeClr val="accent2"/>
              </a:buClr>
              <a:buFont typeface="Wingdings" panose="05000000000000000000" pitchFamily="2" charset="2"/>
              <a:buChar char="Ø"/>
            </a:pPr>
            <a:r>
              <a:rPr lang="en-US" sz="1800" dirty="0">
                <a:solidFill>
                  <a:schemeClr val="accent2"/>
                </a:solidFill>
                <a:latin typeface="Bahnschrift Light" panose="020B0502040204020203" pitchFamily="34" charset="0"/>
                <a:cs typeface="Times New Roman" panose="02020603050405020304" pitchFamily="18" charset="0"/>
              </a:rPr>
              <a:t>has increased, resulting in better resource management of student data.</a:t>
            </a:r>
          </a:p>
          <a:p>
            <a:pPr marL="285750" indent="-285750">
              <a:buClr>
                <a:schemeClr val="accent2"/>
              </a:buClr>
              <a:buFont typeface="Wingdings" panose="05000000000000000000" pitchFamily="2" charset="2"/>
              <a:buChar char="Ø"/>
            </a:pPr>
            <a:r>
              <a:rPr lang="en-US" sz="1800" dirty="0">
                <a:solidFill>
                  <a:schemeClr val="accent2"/>
                </a:solidFill>
                <a:latin typeface="Bahnschrift Light" panose="020B0502040204020203" pitchFamily="34" charset="0"/>
                <a:cs typeface="Times New Roman" panose="02020603050405020304" pitchFamily="18" charset="0"/>
              </a:rPr>
              <a:t>Manage your class's information</a:t>
            </a:r>
            <a:endParaRPr lang="en-IN" sz="1800" dirty="0">
              <a:solidFill>
                <a:schemeClr val="accent2"/>
              </a:solidFill>
              <a:latin typeface="Bahnschrift 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83759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C4C5-9A64-CAA3-3B1F-D8B49F8E8A6E}"/>
              </a:ext>
            </a:extLst>
          </p:cNvPr>
          <p:cNvSpPr>
            <a:spLocks noGrp="1"/>
          </p:cNvSpPr>
          <p:nvPr>
            <p:ph type="ctrTitle"/>
          </p:nvPr>
        </p:nvSpPr>
        <p:spPr>
          <a:xfrm>
            <a:off x="311700" y="566601"/>
            <a:ext cx="8520600" cy="606600"/>
          </a:xfrm>
          <a:ln>
            <a:solidFill>
              <a:schemeClr val="accent3"/>
            </a:solidFill>
          </a:ln>
        </p:spPr>
        <p:txBody>
          <a:bodyPr/>
          <a:lstStyle/>
          <a:p>
            <a:r>
              <a:rPr lang="en-US" dirty="0"/>
              <a:t>SOFTWARE REQUIREMENTS</a:t>
            </a:r>
            <a:endParaRPr lang="en-IN" dirty="0"/>
          </a:p>
        </p:txBody>
      </p:sp>
      <p:pic>
        <p:nvPicPr>
          <p:cNvPr id="1026" name="Picture 2" descr="See the source image">
            <a:extLst>
              <a:ext uri="{FF2B5EF4-FFF2-40B4-BE49-F238E27FC236}">
                <a16:creationId xmlns:a16="http://schemas.microsoft.com/office/drawing/2014/main" id="{8886122E-2714-243B-CAA3-CA566385E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083" y="1614823"/>
            <a:ext cx="1425326" cy="496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1FE0F7E0-8B17-6784-6533-B0B41FB9D931}"/>
              </a:ext>
            </a:extLst>
          </p:cNvPr>
          <p:cNvSpPr txBox="1"/>
          <p:nvPr/>
        </p:nvSpPr>
        <p:spPr>
          <a:xfrm>
            <a:off x="2573078" y="1562936"/>
            <a:ext cx="5837839" cy="769441"/>
          </a:xfrm>
          <a:prstGeom prst="rect">
            <a:avLst/>
          </a:prstGeom>
          <a:noFill/>
        </p:spPr>
        <p:txBody>
          <a:bodyPr wrap="square" rtlCol="0">
            <a:spAutoFit/>
          </a:bodyPr>
          <a:lstStyle/>
          <a:p>
            <a:pPr algn="just"/>
            <a:r>
              <a:rPr lang="en-US" sz="1100" b="0" i="0" u="none" strike="noStrike" baseline="0" dirty="0">
                <a:solidFill>
                  <a:schemeClr val="accent1"/>
                </a:solidFill>
                <a:latin typeface="Trebuchet MS" panose="020B0603020202020204" pitchFamily="34" charset="0"/>
              </a:rPr>
              <a:t>Django is a Python-based web framework that allows you to quickly create efficient web applications. It is also called batteries included framework because Django provides built-in features for everything including Django Admin Interface, default database – SQLlite3, etc</a:t>
            </a:r>
            <a:r>
              <a:rPr lang="en-US" sz="1050" b="0" i="0" u="none" strike="noStrike" baseline="0" dirty="0">
                <a:solidFill>
                  <a:schemeClr val="accent1"/>
                </a:solidFill>
                <a:latin typeface="Trebuchet MS" panose="020B0603020202020204" pitchFamily="34" charset="0"/>
              </a:rPr>
              <a:t>. </a:t>
            </a:r>
            <a:endParaRPr lang="en-IN" sz="900" dirty="0">
              <a:solidFill>
                <a:schemeClr val="accent1"/>
              </a:solidFill>
              <a:latin typeface="Trebuchet MS" panose="020B0603020202020204" pitchFamily="34" charset="0"/>
            </a:endParaRPr>
          </a:p>
        </p:txBody>
      </p:sp>
      <p:sp>
        <p:nvSpPr>
          <p:cNvPr id="15" name="AutoShape 4" descr="See the source image">
            <a:extLst>
              <a:ext uri="{FF2B5EF4-FFF2-40B4-BE49-F238E27FC236}">
                <a16:creationId xmlns:a16="http://schemas.microsoft.com/office/drawing/2014/main" id="{F5F43D2E-53C5-B366-5D85-7AE94AAC8DFA}"/>
              </a:ext>
            </a:extLst>
          </p:cNvPr>
          <p:cNvSpPr>
            <a:spLocks noChangeAspect="1" noChangeArrowheads="1"/>
          </p:cNvSpPr>
          <p:nvPr/>
        </p:nvSpPr>
        <p:spPr bwMode="auto">
          <a:xfrm>
            <a:off x="4419599" y="2419349"/>
            <a:ext cx="2385237" cy="2385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See the source image">
            <a:extLst>
              <a:ext uri="{FF2B5EF4-FFF2-40B4-BE49-F238E27FC236}">
                <a16:creationId xmlns:a16="http://schemas.microsoft.com/office/drawing/2014/main" id="{4D69B037-7501-B4FE-C185-7F8ADDFE2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83" y="2535898"/>
            <a:ext cx="1552917" cy="496390"/>
          </a:xfrm>
          <a:prstGeom prst="roundRect">
            <a:avLst>
              <a:gd name="adj" fmla="val 8594"/>
            </a:avLst>
          </a:prstGeom>
          <a:solidFill>
            <a:srgbClr val="FFFFFF">
              <a:shade val="85000"/>
            </a:srgbClr>
          </a:solidFill>
          <a:ln>
            <a:solidFill>
              <a:schemeClr val="bg1"/>
            </a:solid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C59E2A44-B085-802C-E43E-D5F63C1D340F}"/>
              </a:ext>
            </a:extLst>
          </p:cNvPr>
          <p:cNvSpPr txBox="1"/>
          <p:nvPr/>
        </p:nvSpPr>
        <p:spPr>
          <a:xfrm>
            <a:off x="2573078" y="2434165"/>
            <a:ext cx="5742145" cy="830997"/>
          </a:xfrm>
          <a:prstGeom prst="rect">
            <a:avLst/>
          </a:prstGeom>
          <a:noFill/>
        </p:spPr>
        <p:txBody>
          <a:bodyPr wrap="square" rtlCol="0">
            <a:spAutoFit/>
          </a:bodyPr>
          <a:lstStyle/>
          <a:p>
            <a:r>
              <a:rPr lang="en-US" sz="1200" dirty="0">
                <a:solidFill>
                  <a:schemeClr val="accent1"/>
                </a:solidFill>
                <a:latin typeface="Trebuchet MS" panose="020B0603020202020204" pitchFamily="34" charset="0"/>
                <a:cs typeface="Times New Roman" panose="02020603050405020304" pitchFamily="18" charset="0"/>
              </a:rPr>
              <a:t>Python is a high-level, general-purpose and a very popular programming language. Python programming language (latest Python 3) is being used in web development, Machine Learning applications, along with all cutting edge technology in Software Industry. </a:t>
            </a:r>
            <a:endParaRPr lang="en-IN" sz="1200" dirty="0">
              <a:solidFill>
                <a:schemeClr val="accent1"/>
              </a:solidFill>
              <a:latin typeface="Trebuchet MS" panose="020B0603020202020204" pitchFamily="34" charset="0"/>
              <a:cs typeface="Times New Roman" panose="02020603050405020304" pitchFamily="18" charset="0"/>
            </a:endParaRPr>
          </a:p>
        </p:txBody>
      </p:sp>
      <p:pic>
        <p:nvPicPr>
          <p:cNvPr id="1032" name="Picture 8" descr="See the source image">
            <a:extLst>
              <a:ext uri="{FF2B5EF4-FFF2-40B4-BE49-F238E27FC236}">
                <a16:creationId xmlns:a16="http://schemas.microsoft.com/office/drawing/2014/main" id="{B9935E4F-D536-B05A-C845-A68E2A495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083" y="3456972"/>
            <a:ext cx="1552917" cy="1041977"/>
          </a:xfrm>
          <a:prstGeom prst="roundRect">
            <a:avLst>
              <a:gd name="adj" fmla="val 8594"/>
            </a:avLst>
          </a:prstGeom>
          <a:solidFill>
            <a:srgbClr val="FFFFFF">
              <a:shade val="85000"/>
            </a:srgbClr>
          </a:solidFill>
          <a:ln>
            <a:solidFill>
              <a:schemeClr val="bg1"/>
            </a:solidFill>
          </a:ln>
          <a:effectLst>
            <a:reflection blurRad="12700" stA="38000" endPos="28000" dist="5000" dir="5400000" sy="-100000" algn="bl" rotWithShape="0"/>
          </a:effectLst>
        </p:spPr>
      </p:pic>
      <p:sp>
        <p:nvSpPr>
          <p:cNvPr id="17" name="TextBox 16">
            <a:extLst>
              <a:ext uri="{FF2B5EF4-FFF2-40B4-BE49-F238E27FC236}">
                <a16:creationId xmlns:a16="http://schemas.microsoft.com/office/drawing/2014/main" id="{FBE3A243-0DB9-72F6-8A83-890D80C765AD}"/>
              </a:ext>
            </a:extLst>
          </p:cNvPr>
          <p:cNvSpPr txBox="1"/>
          <p:nvPr/>
        </p:nvSpPr>
        <p:spPr>
          <a:xfrm>
            <a:off x="2668772" y="3562461"/>
            <a:ext cx="5401340" cy="830997"/>
          </a:xfrm>
          <a:prstGeom prst="rect">
            <a:avLst/>
          </a:prstGeom>
          <a:noFill/>
        </p:spPr>
        <p:txBody>
          <a:bodyPr wrap="square" rtlCol="0">
            <a:spAutoFit/>
          </a:bodyPr>
          <a:lstStyle/>
          <a:p>
            <a:r>
              <a:rPr lang="en-US" sz="1100" b="0" i="0" dirty="0">
                <a:solidFill>
                  <a:schemeClr val="accent1"/>
                </a:solidFill>
                <a:effectLst/>
                <a:latin typeface="Trebuchet MS" panose="020B0603020202020204" pitchFamily="34" charset="0"/>
              </a:rPr>
              <a:t>Visual</a:t>
            </a:r>
            <a:r>
              <a:rPr lang="en-US" sz="1200" b="0" i="0" dirty="0">
                <a:solidFill>
                  <a:schemeClr val="accent1"/>
                </a:solidFill>
                <a:effectLst/>
                <a:latin typeface="Trebuchet MS" panose="020B0603020202020204" pitchFamily="34" charset="0"/>
              </a:rPr>
              <a:t> Studio Code is a code editor redefined and optimized for building and debugging modern web and cloud applications. Visual Studio Code is </a:t>
            </a:r>
            <a:r>
              <a:rPr lang="en-US" sz="1200" b="1" i="0" dirty="0">
                <a:solidFill>
                  <a:schemeClr val="accent1"/>
                </a:solidFill>
                <a:effectLst/>
                <a:latin typeface="Trebuchet MS" panose="020B0603020202020204" pitchFamily="34" charset="0"/>
              </a:rPr>
              <a:t>free</a:t>
            </a:r>
            <a:r>
              <a:rPr lang="en-US" sz="1200" b="0" i="0" dirty="0">
                <a:solidFill>
                  <a:schemeClr val="accent1"/>
                </a:solidFill>
                <a:effectLst/>
                <a:latin typeface="Trebuchet MS" panose="020B0603020202020204" pitchFamily="34" charset="0"/>
              </a:rPr>
              <a:t> and available on your favorite platform - Linux, macOS, and Windows.</a:t>
            </a:r>
            <a:endParaRPr lang="en-IN" sz="120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380825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See the source image">
            <a:extLst>
              <a:ext uri="{FF2B5EF4-FFF2-40B4-BE49-F238E27FC236}">
                <a16:creationId xmlns:a16="http://schemas.microsoft.com/office/drawing/2014/main" id="{A2A110F7-FE94-A7A7-14EF-A6D787249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837" y="2276123"/>
            <a:ext cx="3140646" cy="18400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5BC1D758-8540-FC9D-9670-450BEF7341E8}"/>
              </a:ext>
            </a:extLst>
          </p:cNvPr>
          <p:cNvPicPr>
            <a:picLocks noChangeAspect="1"/>
          </p:cNvPicPr>
          <p:nvPr/>
        </p:nvPicPr>
        <p:blipFill>
          <a:blip r:embed="rId3"/>
          <a:stretch>
            <a:fillRect/>
          </a:stretch>
        </p:blipFill>
        <p:spPr>
          <a:xfrm>
            <a:off x="4818022" y="1027288"/>
            <a:ext cx="3052277" cy="6434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B3AD2B7E-31B7-641B-BFD7-0678B0F01F13}"/>
              </a:ext>
            </a:extLst>
          </p:cNvPr>
          <p:cNvPicPr>
            <a:picLocks noChangeAspect="1"/>
          </p:cNvPicPr>
          <p:nvPr/>
        </p:nvPicPr>
        <p:blipFill>
          <a:blip r:embed="rId4"/>
          <a:stretch>
            <a:fillRect/>
          </a:stretch>
        </p:blipFill>
        <p:spPr>
          <a:xfrm>
            <a:off x="1185332" y="947850"/>
            <a:ext cx="2519251" cy="30574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899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0879-C3B2-1B0B-CC40-A1BB83382D9C}"/>
              </a:ext>
            </a:extLst>
          </p:cNvPr>
          <p:cNvSpPr>
            <a:spLocks noGrp="1"/>
          </p:cNvSpPr>
          <p:nvPr>
            <p:ph type="ctrTitle"/>
          </p:nvPr>
        </p:nvSpPr>
        <p:spPr>
          <a:xfrm>
            <a:off x="311700" y="192994"/>
            <a:ext cx="8520600" cy="606600"/>
          </a:xfrm>
          <a:ln>
            <a:solidFill>
              <a:schemeClr val="accent3"/>
            </a:solidFill>
          </a:ln>
        </p:spPr>
        <p:txBody>
          <a:bodyPr/>
          <a:lstStyle/>
          <a:p>
            <a:r>
              <a:rPr lang="en-US" dirty="0"/>
              <a:t>SYSTEM ARCHITECTURE</a:t>
            </a:r>
            <a:endParaRPr lang="en-IN" dirty="0"/>
          </a:p>
        </p:txBody>
      </p:sp>
      <p:sp>
        <p:nvSpPr>
          <p:cNvPr id="4" name="TextBox 3">
            <a:extLst>
              <a:ext uri="{FF2B5EF4-FFF2-40B4-BE49-F238E27FC236}">
                <a16:creationId xmlns:a16="http://schemas.microsoft.com/office/drawing/2014/main" id="{3503ED84-7180-A590-601F-B7C6D1E07393}"/>
              </a:ext>
            </a:extLst>
          </p:cNvPr>
          <p:cNvSpPr txBox="1"/>
          <p:nvPr/>
        </p:nvSpPr>
        <p:spPr>
          <a:xfrm>
            <a:off x="623400" y="990574"/>
            <a:ext cx="8520600" cy="523220"/>
          </a:xfrm>
          <a:prstGeom prst="rect">
            <a:avLst/>
          </a:prstGeom>
          <a:noFill/>
        </p:spPr>
        <p:txBody>
          <a:bodyPr wrap="square" rtlCol="0">
            <a:spAutoFit/>
          </a:bodyPr>
          <a:lstStyle/>
          <a:p>
            <a:r>
              <a:rPr lang="en-US" sz="1400" dirty="0">
                <a:solidFill>
                  <a:schemeClr val="accent2"/>
                </a:solidFill>
                <a:latin typeface="Bahnschrift Light" panose="020B0502040204020203" pitchFamily="34" charset="0"/>
              </a:rPr>
              <a:t>Django is based on MVT (Model-View-Template) architecture. MVT is a software design pattern for developing a web application</a:t>
            </a:r>
            <a:r>
              <a:rPr lang="en-US" dirty="0">
                <a:solidFill>
                  <a:schemeClr val="accent2"/>
                </a:solidFill>
                <a:latin typeface="Bahnschrift Light" panose="020B0502040204020203" pitchFamily="34" charset="0"/>
              </a:rPr>
              <a:t>.</a:t>
            </a:r>
            <a:endParaRPr lang="en-IN" dirty="0">
              <a:latin typeface="Bahnschrift Light" panose="020B0502040204020203" pitchFamily="34" charset="0"/>
            </a:endParaRPr>
          </a:p>
        </p:txBody>
      </p:sp>
      <p:pic>
        <p:nvPicPr>
          <p:cNvPr id="5" name="Picture 4">
            <a:extLst>
              <a:ext uri="{FF2B5EF4-FFF2-40B4-BE49-F238E27FC236}">
                <a16:creationId xmlns:a16="http://schemas.microsoft.com/office/drawing/2014/main" id="{64F1F925-BCAA-F39D-5007-505D44FB5682}"/>
              </a:ext>
            </a:extLst>
          </p:cNvPr>
          <p:cNvPicPr>
            <a:picLocks noChangeAspect="1"/>
          </p:cNvPicPr>
          <p:nvPr/>
        </p:nvPicPr>
        <p:blipFill>
          <a:blip r:embed="rId2"/>
          <a:stretch>
            <a:fillRect/>
          </a:stretch>
        </p:blipFill>
        <p:spPr>
          <a:xfrm>
            <a:off x="4834114" y="1989814"/>
            <a:ext cx="4171950" cy="1819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903F6969-7EAF-A503-474D-8FB4288C057E}"/>
              </a:ext>
            </a:extLst>
          </p:cNvPr>
          <p:cNvSpPr txBox="1"/>
          <p:nvPr/>
        </p:nvSpPr>
        <p:spPr>
          <a:xfrm>
            <a:off x="623400" y="1513794"/>
            <a:ext cx="4171950" cy="2462213"/>
          </a:xfrm>
          <a:prstGeom prst="rect">
            <a:avLst/>
          </a:prstGeom>
          <a:noFill/>
        </p:spPr>
        <p:txBody>
          <a:bodyPr wrap="square" rtlCol="0">
            <a:spAutoFit/>
          </a:bodyPr>
          <a:lstStyle/>
          <a:p>
            <a:pPr algn="just"/>
            <a:r>
              <a:rPr lang="en-US" b="0" i="0" u="none" strike="noStrike" baseline="0" dirty="0">
                <a:solidFill>
                  <a:schemeClr val="accent2"/>
                </a:solidFill>
                <a:latin typeface="Bahnschrift Light" panose="020B0502040204020203" pitchFamily="34" charset="0"/>
              </a:rPr>
              <a:t>MVT Structure has the following three parts – </a:t>
            </a:r>
          </a:p>
          <a:p>
            <a:pPr algn="just"/>
            <a:r>
              <a:rPr lang="en-US" b="1" i="0" u="none" strike="noStrike" baseline="0" dirty="0">
                <a:solidFill>
                  <a:schemeClr val="bg1"/>
                </a:solidFill>
                <a:latin typeface="Bahnschrift Light" panose="020B0502040204020203" pitchFamily="34" charset="0"/>
              </a:rPr>
              <a:t>Model</a:t>
            </a:r>
            <a:r>
              <a:rPr lang="en-US" b="0" i="0" u="none" strike="noStrike" baseline="0" dirty="0">
                <a:solidFill>
                  <a:schemeClr val="bg1"/>
                </a:solidFill>
                <a:latin typeface="Bahnschrift Light" panose="020B0502040204020203" pitchFamily="34" charset="0"/>
              </a:rPr>
              <a:t>:</a:t>
            </a:r>
            <a:r>
              <a:rPr lang="en-US" b="0" i="0" u="none" strike="noStrike" baseline="0" dirty="0">
                <a:solidFill>
                  <a:schemeClr val="accent2"/>
                </a:solidFill>
                <a:latin typeface="Bahnschrift Light" panose="020B0502040204020203" pitchFamily="34" charset="0"/>
              </a:rPr>
              <a:t> Model is going to act as the interface of your data. It is responsible for maintaining data. It is the logical data structure behind the entire application and is represented by a database (generally relational databases such as </a:t>
            </a:r>
            <a:r>
              <a:rPr lang="en-US" b="0" i="0" u="none" strike="noStrike" baseline="0" dirty="0" err="1">
                <a:solidFill>
                  <a:schemeClr val="accent2"/>
                </a:solidFill>
                <a:latin typeface="Bahnschrift Light" panose="020B0502040204020203" pitchFamily="34" charset="0"/>
              </a:rPr>
              <a:t>MySql</a:t>
            </a:r>
            <a:r>
              <a:rPr lang="en-US" b="0" i="0" u="none" strike="noStrike" baseline="0" dirty="0">
                <a:solidFill>
                  <a:schemeClr val="accent2"/>
                </a:solidFill>
                <a:latin typeface="Bahnschrift Light" panose="020B0502040204020203" pitchFamily="34" charset="0"/>
              </a:rPr>
              <a:t>, Postgres). </a:t>
            </a:r>
          </a:p>
          <a:p>
            <a:pPr algn="just"/>
            <a:r>
              <a:rPr lang="en-US" b="1" i="0" u="none" strike="noStrike" baseline="0" dirty="0">
                <a:solidFill>
                  <a:schemeClr val="bg1"/>
                </a:solidFill>
                <a:latin typeface="Bahnschrift Light" panose="020B0502040204020203" pitchFamily="34" charset="0"/>
              </a:rPr>
              <a:t>View</a:t>
            </a:r>
            <a:r>
              <a:rPr lang="en-US" b="0" i="0" u="none" strike="noStrike" baseline="0" dirty="0">
                <a:solidFill>
                  <a:schemeClr val="bg1"/>
                </a:solidFill>
                <a:latin typeface="Bahnschrift Light" panose="020B0502040204020203" pitchFamily="34" charset="0"/>
              </a:rPr>
              <a:t>:</a:t>
            </a:r>
            <a:r>
              <a:rPr lang="en-US" b="0" i="0" u="none" strike="noStrike" baseline="0" dirty="0">
                <a:solidFill>
                  <a:schemeClr val="accent2"/>
                </a:solidFill>
                <a:latin typeface="Bahnschrift Light" panose="020B0502040204020203" pitchFamily="34" charset="0"/>
              </a:rPr>
              <a:t> The View is the user interface — what you see in your browser when you render a website. It is represented by HTML/CSS/</a:t>
            </a:r>
            <a:r>
              <a:rPr lang="en-US" b="0" i="0" u="none" strike="noStrike" baseline="0" dirty="0" err="1">
                <a:solidFill>
                  <a:schemeClr val="accent2"/>
                </a:solidFill>
                <a:latin typeface="Bahnschrift Light" panose="020B0502040204020203" pitchFamily="34" charset="0"/>
              </a:rPr>
              <a:t>Javascript</a:t>
            </a:r>
            <a:r>
              <a:rPr lang="en-US" b="0" i="0" u="none" strike="noStrike" baseline="0" dirty="0">
                <a:solidFill>
                  <a:schemeClr val="accent2"/>
                </a:solidFill>
                <a:latin typeface="Bahnschrift Light" panose="020B0502040204020203" pitchFamily="34" charset="0"/>
              </a:rPr>
              <a:t> and Jinja files. </a:t>
            </a:r>
            <a:endParaRPr lang="en-IN" b="0" i="0" u="none" strike="noStrike" baseline="0" dirty="0">
              <a:solidFill>
                <a:schemeClr val="accent2"/>
              </a:solidFill>
              <a:latin typeface="Bahnschrift Light" panose="020B0502040204020203" pitchFamily="34" charset="0"/>
            </a:endParaRPr>
          </a:p>
        </p:txBody>
      </p:sp>
      <p:sp>
        <p:nvSpPr>
          <p:cNvPr id="7" name="TextBox 6">
            <a:extLst>
              <a:ext uri="{FF2B5EF4-FFF2-40B4-BE49-F238E27FC236}">
                <a16:creationId xmlns:a16="http://schemas.microsoft.com/office/drawing/2014/main" id="{33DEACB5-3660-B624-DB4D-22588977A93D}"/>
              </a:ext>
            </a:extLst>
          </p:cNvPr>
          <p:cNvSpPr txBox="1"/>
          <p:nvPr/>
        </p:nvSpPr>
        <p:spPr>
          <a:xfrm>
            <a:off x="623400" y="3976007"/>
            <a:ext cx="7827589" cy="954107"/>
          </a:xfrm>
          <a:prstGeom prst="rect">
            <a:avLst/>
          </a:prstGeom>
          <a:noFill/>
        </p:spPr>
        <p:txBody>
          <a:bodyPr wrap="square" rtlCol="0">
            <a:spAutoFit/>
          </a:bodyPr>
          <a:lstStyle/>
          <a:p>
            <a:r>
              <a:rPr lang="en-US" b="1" i="0" u="none" strike="noStrike" baseline="0" dirty="0">
                <a:solidFill>
                  <a:schemeClr val="bg1"/>
                </a:solidFill>
                <a:latin typeface="Bahnschrift Light" panose="020B0502040204020203" pitchFamily="34" charset="0"/>
              </a:rPr>
              <a:t>Template</a:t>
            </a:r>
            <a:r>
              <a:rPr lang="en-US" b="0" i="0" u="none" strike="noStrike" baseline="0" dirty="0">
                <a:solidFill>
                  <a:schemeClr val="bg1"/>
                </a:solidFill>
                <a:latin typeface="Bahnschrift Light" panose="020B0502040204020203" pitchFamily="34" charset="0"/>
              </a:rPr>
              <a:t>: </a:t>
            </a:r>
            <a:r>
              <a:rPr lang="en-US" b="0" i="0" u="none" strike="noStrike" baseline="0" dirty="0">
                <a:solidFill>
                  <a:schemeClr val="accent2"/>
                </a:solidFill>
                <a:latin typeface="Bahnschrift Light" panose="020B0502040204020203" pitchFamily="34" charset="0"/>
              </a:rPr>
              <a:t>A template consists of static parts of the desired HTML output as well as some special syntax describing how dynamic content will be inserted. How web requests are processed in a typical Django application</a:t>
            </a:r>
            <a:endParaRPr lang="en-IN" sz="1100" dirty="0">
              <a:solidFill>
                <a:schemeClr val="accent2"/>
              </a:solidFill>
              <a:latin typeface="Bahnschrift Light" panose="020B0502040204020203" pitchFamily="34" charset="0"/>
            </a:endParaRPr>
          </a:p>
          <a:p>
            <a:endParaRPr lang="en-IN" dirty="0"/>
          </a:p>
        </p:txBody>
      </p:sp>
    </p:spTree>
    <p:extLst>
      <p:ext uri="{BB962C8B-B14F-4D97-AF65-F5344CB8AC3E}">
        <p14:creationId xmlns:p14="http://schemas.microsoft.com/office/powerpoint/2010/main" val="809195785"/>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1212</Words>
  <Application>Microsoft Office PowerPoint</Application>
  <PresentationFormat>On-screen Show (16:9)</PresentationFormat>
  <Paragraphs>121</Paragraphs>
  <Slides>20</Slides>
  <Notes>8</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WEB PROPOSAL</vt:lpstr>
      <vt:lpstr>SlidesGo Final Pages</vt:lpstr>
      <vt:lpstr>PowerPoint Presentation</vt:lpstr>
      <vt:lpstr>STUDENT RESULT MANAGEMENT SYSTEM</vt:lpstr>
      <vt:lpstr>TABLE OF CONTENTS</vt:lpstr>
      <vt:lpstr>INTRODUCTION</vt:lpstr>
      <vt:lpstr>Problem Statement</vt:lpstr>
      <vt:lpstr>The key objective of the Student Result Management System project is as follows:         </vt:lpstr>
      <vt:lpstr>SOFTWARE REQUIREMENTS</vt:lpstr>
      <vt:lpstr>PowerPoint Presentation</vt:lpstr>
      <vt:lpstr>SYSTEM ARCHITECTURE</vt:lpstr>
      <vt:lpstr>PowerPoint Presentation</vt:lpstr>
      <vt:lpstr>PowerPoint Presentation</vt:lpstr>
      <vt:lpstr>USE CASE DIAGRAMS</vt:lpstr>
      <vt:lpstr>PowerPoint Presentation</vt:lpstr>
      <vt:lpstr>IMPLEMENTATION</vt:lpstr>
      <vt:lpstr>FRONT END</vt:lpstr>
      <vt:lpstr>BACKEND</vt:lpstr>
      <vt:lpstr>APPLICATIONS</vt:lpstr>
      <vt:lpstr>OUR TIMELINE</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RESULT MANAGEMENT SYSTEM</dc:title>
  <cp:lastModifiedBy>YASH PATROT</cp:lastModifiedBy>
  <cp:revision>16</cp:revision>
  <dcterms:modified xsi:type="dcterms:W3CDTF">2022-08-07T18:09:46Z</dcterms:modified>
</cp:coreProperties>
</file>